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14.xml" ContentType="application/vnd.openxmlformats-officedocument.presentationml.notesSlide+xml"/>
  <Override PartName="/ppt/ink/ink4.xml" ContentType="application/inkml+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0"/>
  </p:notesMasterIdLst>
  <p:handoutMasterIdLst>
    <p:handoutMasterId r:id="rId171"/>
  </p:handoutMasterIdLst>
  <p:sldIdLst>
    <p:sldId id="2584" r:id="rId2"/>
    <p:sldId id="2351" r:id="rId3"/>
    <p:sldId id="2558" r:id="rId4"/>
    <p:sldId id="2008" r:id="rId5"/>
    <p:sldId id="2591" r:id="rId6"/>
    <p:sldId id="2423" r:id="rId7"/>
    <p:sldId id="2596" r:id="rId8"/>
    <p:sldId id="2173" r:id="rId9"/>
    <p:sldId id="2174" r:id="rId10"/>
    <p:sldId id="2583" r:id="rId11"/>
    <p:sldId id="2100" r:id="rId12"/>
    <p:sldId id="2615" r:id="rId13"/>
    <p:sldId id="2552" r:id="rId14"/>
    <p:sldId id="2551" r:id="rId15"/>
    <p:sldId id="1695" r:id="rId16"/>
    <p:sldId id="2616" r:id="rId17"/>
    <p:sldId id="2617" r:id="rId18"/>
    <p:sldId id="2618" r:id="rId19"/>
    <p:sldId id="2341" r:id="rId20"/>
    <p:sldId id="2305" r:id="rId21"/>
    <p:sldId id="2178" r:id="rId22"/>
    <p:sldId id="2180" r:id="rId23"/>
    <p:sldId id="928" r:id="rId24"/>
    <p:sldId id="929" r:id="rId25"/>
    <p:sldId id="2227" r:id="rId26"/>
    <p:sldId id="2427" r:id="rId27"/>
    <p:sldId id="2589" r:id="rId28"/>
    <p:sldId id="2433" r:id="rId29"/>
    <p:sldId id="2527" r:id="rId30"/>
    <p:sldId id="2620" r:id="rId31"/>
    <p:sldId id="2593" r:id="rId32"/>
    <p:sldId id="2581" r:id="rId33"/>
    <p:sldId id="2368" r:id="rId34"/>
    <p:sldId id="1944" r:id="rId35"/>
    <p:sldId id="2208" r:id="rId36"/>
    <p:sldId id="2229" r:id="rId37"/>
    <p:sldId id="2388" r:id="rId38"/>
    <p:sldId id="2389" r:id="rId39"/>
    <p:sldId id="2390" r:id="rId40"/>
    <p:sldId id="2212" r:id="rId41"/>
    <p:sldId id="2243" r:id="rId42"/>
    <p:sldId id="945" r:id="rId43"/>
    <p:sldId id="2446" r:id="rId44"/>
    <p:sldId id="947" r:id="rId45"/>
    <p:sldId id="2586" r:id="rId46"/>
    <p:sldId id="2101" r:id="rId47"/>
    <p:sldId id="2028" r:id="rId48"/>
    <p:sldId id="2559" r:id="rId49"/>
    <p:sldId id="2499" r:id="rId50"/>
    <p:sldId id="2105" r:id="rId51"/>
    <p:sldId id="2106" r:id="rId52"/>
    <p:sldId id="2143" r:id="rId53"/>
    <p:sldId id="2109" r:id="rId54"/>
    <p:sldId id="2587" r:id="rId55"/>
    <p:sldId id="2125" r:id="rId56"/>
    <p:sldId id="2612" r:id="rId57"/>
    <p:sldId id="2613" r:id="rId58"/>
    <p:sldId id="2614" r:id="rId59"/>
    <p:sldId id="2352" r:id="rId60"/>
    <p:sldId id="2391" r:id="rId61"/>
    <p:sldId id="2096" r:id="rId62"/>
    <p:sldId id="2042" r:id="rId63"/>
    <p:sldId id="2237" r:id="rId64"/>
    <p:sldId id="2116" r:id="rId65"/>
    <p:sldId id="2118" r:id="rId66"/>
    <p:sldId id="2244" r:id="rId67"/>
    <p:sldId id="2215" r:id="rId68"/>
    <p:sldId id="2384" r:id="rId69"/>
    <p:sldId id="2594" r:id="rId70"/>
    <p:sldId id="848" r:id="rId71"/>
    <p:sldId id="769" r:id="rId72"/>
    <p:sldId id="2087" r:id="rId73"/>
    <p:sldId id="2406" r:id="rId74"/>
    <p:sldId id="1021" r:id="rId75"/>
    <p:sldId id="2445" r:id="rId76"/>
    <p:sldId id="1002" r:id="rId77"/>
    <p:sldId id="693" r:id="rId78"/>
    <p:sldId id="694" r:id="rId79"/>
    <p:sldId id="695" r:id="rId80"/>
    <p:sldId id="696" r:id="rId81"/>
    <p:sldId id="698" r:id="rId82"/>
    <p:sldId id="846" r:id="rId83"/>
    <p:sldId id="1939" r:id="rId84"/>
    <p:sldId id="2426" r:id="rId85"/>
    <p:sldId id="2563" r:id="rId86"/>
    <p:sldId id="2564" r:id="rId87"/>
    <p:sldId id="2565" r:id="rId88"/>
    <p:sldId id="2566" r:id="rId89"/>
    <p:sldId id="2567" r:id="rId90"/>
    <p:sldId id="2568" r:id="rId91"/>
    <p:sldId id="2569" r:id="rId92"/>
    <p:sldId id="2570" r:id="rId93"/>
    <p:sldId id="2571" r:id="rId94"/>
    <p:sldId id="2572" r:id="rId95"/>
    <p:sldId id="2573" r:id="rId96"/>
    <p:sldId id="2574" r:id="rId97"/>
    <p:sldId id="2575" r:id="rId98"/>
    <p:sldId id="2576" r:id="rId99"/>
    <p:sldId id="2577" r:id="rId100"/>
    <p:sldId id="2595" r:id="rId101"/>
    <p:sldId id="2434" r:id="rId102"/>
    <p:sldId id="1027" r:id="rId103"/>
    <p:sldId id="2585" r:id="rId104"/>
    <p:sldId id="2487" r:id="rId105"/>
    <p:sldId id="1029" r:id="rId106"/>
    <p:sldId id="1032" r:id="rId107"/>
    <p:sldId id="1030" r:id="rId108"/>
    <p:sldId id="2245" r:id="rId109"/>
    <p:sldId id="1034" r:id="rId110"/>
    <p:sldId id="1035" r:id="rId111"/>
    <p:sldId id="1036" r:id="rId112"/>
    <p:sldId id="1037" r:id="rId113"/>
    <p:sldId id="1038" r:id="rId114"/>
    <p:sldId id="2238" r:id="rId115"/>
    <p:sldId id="1040" r:id="rId116"/>
    <p:sldId id="1041" r:id="rId117"/>
    <p:sldId id="1042" r:id="rId118"/>
    <p:sldId id="1039" r:id="rId119"/>
    <p:sldId id="2379" r:id="rId120"/>
    <p:sldId id="1043" r:id="rId121"/>
    <p:sldId id="2436" r:id="rId122"/>
    <p:sldId id="1046" r:id="rId123"/>
    <p:sldId id="1105" r:id="rId124"/>
    <p:sldId id="2166" r:id="rId125"/>
    <p:sldId id="2437" r:id="rId126"/>
    <p:sldId id="2223" r:id="rId127"/>
    <p:sldId id="2444" r:id="rId128"/>
    <p:sldId id="1049" r:id="rId129"/>
    <p:sldId id="1947" r:id="rId130"/>
    <p:sldId id="1050" r:id="rId131"/>
    <p:sldId id="2031" r:id="rId132"/>
    <p:sldId id="2032" r:id="rId133"/>
    <p:sldId id="2013" r:id="rId134"/>
    <p:sldId id="2014" r:id="rId135"/>
    <p:sldId id="2248" r:id="rId136"/>
    <p:sldId id="1051" r:id="rId137"/>
    <p:sldId id="2435" r:id="rId138"/>
    <p:sldId id="2035" r:id="rId139"/>
    <p:sldId id="2438" r:id="rId140"/>
    <p:sldId id="2439" r:id="rId141"/>
    <p:sldId id="2440" r:id="rId142"/>
    <p:sldId id="2441" r:id="rId143"/>
    <p:sldId id="2442" r:id="rId144"/>
    <p:sldId id="1067" r:id="rId145"/>
    <p:sldId id="1063" r:id="rId146"/>
    <p:sldId id="1065" r:id="rId147"/>
    <p:sldId id="2310" r:id="rId148"/>
    <p:sldId id="1069" r:id="rId149"/>
    <p:sldId id="2488" r:id="rId150"/>
    <p:sldId id="1071" r:id="rId151"/>
    <p:sldId id="2588" r:id="rId152"/>
    <p:sldId id="1951" r:id="rId153"/>
    <p:sldId id="1952" r:id="rId154"/>
    <p:sldId id="1953" r:id="rId155"/>
    <p:sldId id="1954" r:id="rId156"/>
    <p:sldId id="2491" r:id="rId157"/>
    <p:sldId id="1084" r:id="rId158"/>
    <p:sldId id="1085" r:id="rId159"/>
    <p:sldId id="1087" r:id="rId160"/>
    <p:sldId id="2168" r:id="rId161"/>
    <p:sldId id="1956" r:id="rId162"/>
    <p:sldId id="1958" r:id="rId163"/>
    <p:sldId id="1959" r:id="rId164"/>
    <p:sldId id="1961" r:id="rId165"/>
    <p:sldId id="2171" r:id="rId166"/>
    <p:sldId id="1089" r:id="rId167"/>
    <p:sldId id="2380" r:id="rId168"/>
    <p:sldId id="2381"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8EFA00"/>
    <a:srgbClr val="D5FC79"/>
    <a:srgbClr val="FF99CC"/>
    <a:srgbClr val="FFFF99"/>
    <a:srgbClr val="80DCFF"/>
    <a:srgbClr val="EBC1FF"/>
    <a:srgbClr val="EBC0FF"/>
    <a:srgbClr val="FFA8D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4"/>
    <p:restoredTop sz="95373"/>
  </p:normalViewPr>
  <p:slideViewPr>
    <p:cSldViewPr snapToGrid="0" snapToObjects="1">
      <p:cViewPr varScale="1">
        <p:scale>
          <a:sx n="139" d="100"/>
          <a:sy n="139" d="100"/>
        </p:scale>
        <p:origin x="184" y="528"/>
      </p:cViewPr>
      <p:guideLst>
        <p:guide orient="horz" pos="2160"/>
        <p:guide pos="3863"/>
      </p:guideLst>
    </p:cSldViewPr>
  </p:slideViewPr>
  <p:outlineViewPr>
    <p:cViewPr>
      <p:scale>
        <a:sx n="33" d="100"/>
        <a:sy n="33" d="100"/>
      </p:scale>
      <p:origin x="0" y="-31472"/>
    </p:cViewPr>
    <p:sldLst>
      <p:sld r:id="rId1" collapse="1"/>
      <p:sld r:id="rId2" collapse="1"/>
    </p:sldLst>
  </p:outlineViewPr>
  <p:notesTextViewPr>
    <p:cViewPr>
      <p:scale>
        <a:sx n="1" d="1"/>
        <a:sy n="1" d="1"/>
      </p:scale>
      <p:origin x="0" y="0"/>
    </p:cViewPr>
  </p:notesTextViewPr>
  <p:sorterViewPr>
    <p:cViewPr>
      <p:scale>
        <a:sx n="116" d="100"/>
        <a:sy n="116" d="100"/>
      </p:scale>
      <p:origin x="0" y="0"/>
    </p:cViewPr>
  </p:sorterViewPr>
  <p:notesViewPr>
    <p:cSldViewPr snapToGrid="0" snapToObjects="1">
      <p:cViewPr>
        <p:scale>
          <a:sx n="167" d="100"/>
          <a:sy n="167" d="100"/>
        </p:scale>
        <p:origin x="4528" y="-20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_rels/viewProps.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id="{647A4187-CE61-FF42-BB13-EBC0BAA374CD}"/>
              </a:ext>
            </a:extLst>
          </p:cNvPr>
          <p:cNvSpPr>
            <a:spLocks noChangeShapeType="1"/>
          </p:cNvSpPr>
          <p:nvPr/>
        </p:nvSpPr>
        <p:spPr bwMode="auto">
          <a:xfrm>
            <a:off x="658813" y="8881695"/>
            <a:ext cx="5551487"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 name="Rectangle 8">
            <a:extLst>
              <a:ext uri="{FF2B5EF4-FFF2-40B4-BE49-F238E27FC236}">
                <a16:creationId xmlns:a16="http://schemas.microsoft.com/office/drawing/2014/main" id="{A956A51D-6BD0-4F48-A51F-7D1C3C6DF392}"/>
              </a:ext>
            </a:extLst>
          </p:cNvPr>
          <p:cNvSpPr>
            <a:spLocks noChangeArrowheads="1"/>
          </p:cNvSpPr>
          <p:nvPr/>
        </p:nvSpPr>
        <p:spPr bwMode="auto">
          <a:xfrm>
            <a:off x="5004407" y="8876932"/>
            <a:ext cx="1275743" cy="215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952" tIns="45976" rIns="91952" bIns="45976">
            <a:spAutoFit/>
          </a:bodyPr>
          <a:lstStyle/>
          <a:p>
            <a:pPr marL="346075" indent="-346075" algn="r" defTabSz="919163">
              <a:lnSpc>
                <a:spcPct val="100000"/>
              </a:lnSpc>
              <a:spcBef>
                <a:spcPct val="50000"/>
              </a:spcBef>
              <a:buClrTx/>
              <a:buFontTx/>
              <a:buNone/>
            </a:pPr>
            <a:r>
              <a:rPr lang="en-US" sz="800" dirty="0"/>
              <a:t>© Copyright Clariteq 2026</a:t>
            </a:r>
          </a:p>
        </p:txBody>
      </p:sp>
      <p:sp>
        <p:nvSpPr>
          <p:cNvPr id="10" name="Rectangle 9">
            <a:extLst>
              <a:ext uri="{FF2B5EF4-FFF2-40B4-BE49-F238E27FC236}">
                <a16:creationId xmlns:a16="http://schemas.microsoft.com/office/drawing/2014/main" id="{4746A268-7158-B44D-8C31-CA0F3BAA86C4}"/>
              </a:ext>
            </a:extLst>
          </p:cNvPr>
          <p:cNvSpPr>
            <a:spLocks noChangeArrowheads="1"/>
          </p:cNvSpPr>
          <p:nvPr/>
        </p:nvSpPr>
        <p:spPr bwMode="auto">
          <a:xfrm>
            <a:off x="566738" y="8870582"/>
            <a:ext cx="3754409" cy="178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315" tIns="27650" rIns="68315" bIns="27650">
            <a:spAutoFit/>
          </a:bodyPr>
          <a:lstStyle/>
          <a:p>
            <a:pPr algn="l" defTabSz="984250">
              <a:lnSpc>
                <a:spcPct val="100000"/>
              </a:lnSpc>
              <a:spcBef>
                <a:spcPct val="0"/>
              </a:spcBef>
              <a:buClrTx/>
              <a:buNone/>
            </a:pPr>
            <a:r>
              <a:rPr lang="en-US" sz="800" b="1" i="1" dirty="0"/>
              <a:t>BODM-MC – V4.9</a:t>
            </a:r>
          </a:p>
        </p:txBody>
      </p:sp>
    </p:spTree>
    <p:extLst>
      <p:ext uri="{BB962C8B-B14F-4D97-AF65-F5344CB8AC3E}">
        <p14:creationId xmlns:p14="http://schemas.microsoft.com/office/powerpoint/2010/main" val="199124136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4:35:27.308"/>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4:35:28.975"/>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4:35:33.621"/>
    </inkml:context>
    <inkml:brush xml:id="br0">
      <inkml:brushProperty name="width" value="0.05" units="cm"/>
      <inkml:brushProperty name="height" value="0.05" units="cm"/>
      <inkml:brushProperty name="color" value="#FFFFFF"/>
    </inkml:brush>
  </inkml:definitions>
  <inkml:trace contextRef="#ctx0" brushRef="#br0">1 35 24575,'0'-15'0,"2"5"0,-1 3 0,0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4:36:18.115"/>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45576" y="290593"/>
            <a:ext cx="5930684" cy="333601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45575" y="3796115"/>
            <a:ext cx="5930683" cy="470211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7">
            <a:extLst>
              <a:ext uri="{FF2B5EF4-FFF2-40B4-BE49-F238E27FC236}">
                <a16:creationId xmlns:a16="http://schemas.microsoft.com/office/drawing/2014/main" id="{B3D98670-BA3B-114B-8A59-2977C7C1E5CC}"/>
              </a:ext>
            </a:extLst>
          </p:cNvPr>
          <p:cNvSpPr>
            <a:spLocks noChangeShapeType="1"/>
          </p:cNvSpPr>
          <p:nvPr/>
        </p:nvSpPr>
        <p:spPr bwMode="auto">
          <a:xfrm>
            <a:off x="658813" y="8881695"/>
            <a:ext cx="5551487"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 name="Rectangle 8">
            <a:extLst>
              <a:ext uri="{FF2B5EF4-FFF2-40B4-BE49-F238E27FC236}">
                <a16:creationId xmlns:a16="http://schemas.microsoft.com/office/drawing/2014/main" id="{8E8D6033-6E71-9F42-9E79-CC009B804C97}"/>
              </a:ext>
            </a:extLst>
          </p:cNvPr>
          <p:cNvSpPr>
            <a:spLocks noChangeArrowheads="1"/>
          </p:cNvSpPr>
          <p:nvPr/>
        </p:nvSpPr>
        <p:spPr bwMode="auto">
          <a:xfrm>
            <a:off x="5004407" y="8876932"/>
            <a:ext cx="1275743" cy="215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952" tIns="45976" rIns="91952" bIns="45976">
            <a:spAutoFit/>
          </a:bodyPr>
          <a:lstStyle/>
          <a:p>
            <a:pPr marL="346075" indent="-346075" algn="r" defTabSz="919163">
              <a:lnSpc>
                <a:spcPct val="100000"/>
              </a:lnSpc>
              <a:spcBef>
                <a:spcPct val="50000"/>
              </a:spcBef>
              <a:buClrTx/>
              <a:buFontTx/>
              <a:buNone/>
            </a:pPr>
            <a:r>
              <a:rPr lang="en-US" sz="800" dirty="0"/>
              <a:t>© Copyright Clariteq 2023</a:t>
            </a:r>
          </a:p>
        </p:txBody>
      </p:sp>
      <p:sp>
        <p:nvSpPr>
          <p:cNvPr id="8" name="Rectangle 7">
            <a:extLst>
              <a:ext uri="{FF2B5EF4-FFF2-40B4-BE49-F238E27FC236}">
                <a16:creationId xmlns:a16="http://schemas.microsoft.com/office/drawing/2014/main" id="{20B08BAB-7D1B-6E4C-9C9F-5C63418BCF4A}"/>
              </a:ext>
            </a:extLst>
          </p:cNvPr>
          <p:cNvSpPr>
            <a:spLocks noChangeArrowheads="1"/>
          </p:cNvSpPr>
          <p:nvPr/>
        </p:nvSpPr>
        <p:spPr bwMode="auto">
          <a:xfrm>
            <a:off x="566738" y="8870582"/>
            <a:ext cx="1384639" cy="178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8315" tIns="27650" rIns="68315" bIns="27650">
            <a:spAutoFit/>
          </a:bodyPr>
          <a:lstStyle/>
          <a:p>
            <a:pPr algn="l" defTabSz="984250">
              <a:lnSpc>
                <a:spcPct val="100000"/>
              </a:lnSpc>
              <a:spcBef>
                <a:spcPct val="0"/>
              </a:spcBef>
              <a:buClrTx/>
              <a:buNone/>
            </a:pPr>
            <a:r>
              <a:rPr lang="en-US" sz="800" b="1" i="1" dirty="0"/>
              <a:t>BODM-MC V3.7</a:t>
            </a:r>
          </a:p>
        </p:txBody>
      </p:sp>
    </p:spTree>
    <p:extLst>
      <p:ext uri="{BB962C8B-B14F-4D97-AF65-F5344CB8AC3E}">
        <p14:creationId xmlns:p14="http://schemas.microsoft.com/office/powerpoint/2010/main" val="8035004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a:prstGeom prst="rect">
            <a:avLst/>
          </a:prstGeom>
        </p:spPr>
      </p:sp>
      <p:sp>
        <p:nvSpPr>
          <p:cNvPr id="3" name="Notes Placeholder 2">
            <a:extLst>
              <a:ext uri="{FF2B5EF4-FFF2-40B4-BE49-F238E27FC236}">
                <a16:creationId xmlns:a16="http://schemas.microsoft.com/office/drawing/2014/main" id="{308AD7F8-D685-724E-9D73-F76F48C0BC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274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D807-AEEC-825E-9F43-EBABE2EB9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5A392-2822-C6CF-196B-44EF792601F7}"/>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F27DFFC5-894E-9204-F487-DEECA9D606A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21853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27918826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80552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10905305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type="body" idx="1"/>
          </p:nvPr>
        </p:nvSpPr>
        <p:spPr/>
        <p:txBody>
          <a:bodyPr/>
          <a:lstStyle/>
          <a:p>
            <a:r>
              <a:rPr lang="en-US" dirty="0"/>
              <a:t>    The “subtype discriminator” tells us which subtype should</a:t>
            </a:r>
            <a:r>
              <a:rPr lang="en-US" baseline="0" dirty="0"/>
              <a:t> be present.</a:t>
            </a:r>
            <a:endParaRPr lang="en-US" dirty="0"/>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23673225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460375" y="285750"/>
            <a:ext cx="5927725" cy="3335338"/>
          </a:xfrm>
          <a:prstGeom prst="rect">
            <a:avLst/>
          </a:prstGeom>
        </p:spPr>
      </p:sp>
      <p:sp>
        <p:nvSpPr>
          <p:cNvPr id="168963" name="Rectangle 3"/>
          <p:cNvSpPr>
            <a:spLocks noGrp="1" noChangeArrowheads="1"/>
          </p:cNvSpPr>
          <p:nvPr>
            <p:ph type="body" idx="1"/>
          </p:nvPr>
        </p:nvSpPr>
        <p:spPr/>
        <p:txBody>
          <a:bodyPr/>
          <a:lstStyle/>
          <a:p>
            <a:r>
              <a:rPr lang="en-US"/>
              <a:t>Note that some people put the </a:t>
            </a:r>
            <a:r>
              <a:rPr lang="ja-JP" altLang="en-US"/>
              <a:t>“</a:t>
            </a:r>
            <a:r>
              <a:rPr lang="en-US"/>
              <a:t>1</a:t>
            </a:r>
            <a:r>
              <a:rPr lang="ja-JP" altLang="en-US"/>
              <a:t>”</a:t>
            </a:r>
            <a:r>
              <a:rPr lang="en-US"/>
              <a:t> multiplicity on the lines, others don</a:t>
            </a:r>
            <a:r>
              <a:rPr lang="fr-FR" altLang="ja-JP"/>
              <a:t>'</a:t>
            </a:r>
            <a:r>
              <a:rPr lang="en-US"/>
              <a:t>t</a:t>
            </a:r>
            <a:endParaRPr lang="en-US" dirty="0"/>
          </a:p>
        </p:txBody>
      </p:sp>
    </p:spTree>
    <p:extLst>
      <p:ext uri="{BB962C8B-B14F-4D97-AF65-F5344CB8AC3E}">
        <p14:creationId xmlns:p14="http://schemas.microsoft.com/office/powerpoint/2010/main" val="5961132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60375" y="285750"/>
            <a:ext cx="5927725" cy="3335338"/>
          </a:xfrm>
          <a:prstGeom prst="rect">
            <a:avLst/>
          </a:prstGeom>
        </p:spPr>
      </p:sp>
    </p:spTree>
    <p:extLst>
      <p:ext uri="{BB962C8B-B14F-4D97-AF65-F5344CB8AC3E}">
        <p14:creationId xmlns:p14="http://schemas.microsoft.com/office/powerpoint/2010/main" val="36083311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56527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60375" y="285750"/>
            <a:ext cx="5927725" cy="3335338"/>
          </a:xfrm>
          <a:prstGeom prst="rect">
            <a:avLst/>
          </a:prstGeom>
        </p:spPr>
      </p:sp>
    </p:spTree>
    <p:extLst>
      <p:ext uri="{BB962C8B-B14F-4D97-AF65-F5344CB8AC3E}">
        <p14:creationId xmlns:p14="http://schemas.microsoft.com/office/powerpoint/2010/main" val="22072158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38150" y="285750"/>
            <a:ext cx="5937250" cy="3340100"/>
          </a:xfrm>
          <a:prstGeom prst="rect">
            <a:avLst/>
          </a:prstGeom>
        </p:spPr>
      </p:sp>
    </p:spTree>
    <p:extLst>
      <p:ext uri="{BB962C8B-B14F-4D97-AF65-F5344CB8AC3E}">
        <p14:creationId xmlns:p14="http://schemas.microsoft.com/office/powerpoint/2010/main" val="1833457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352647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27725" cy="3335337"/>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56894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p:txBody>
          <a:bodyPr/>
          <a:lstStyle/>
          <a:p>
            <a:r>
              <a:rPr lang="en-US" dirty="0"/>
              <a:t>As the model nears completion, the entities have been made as granular (normalised) as necessary. Once the model meets known requirements, we</a:t>
            </a:r>
            <a:r>
              <a:rPr lang="fr-FR" altLang="ja-JP" dirty="0"/>
              <a:t>'</a:t>
            </a:r>
            <a:r>
              <a:rPr lang="en-US" dirty="0" err="1"/>
              <a:t>ll</a:t>
            </a:r>
            <a:r>
              <a:rPr lang="en-US" dirty="0"/>
              <a:t> also </a:t>
            </a:r>
            <a:r>
              <a:rPr lang="ja-JP" altLang="en-US" dirty="0"/>
              <a:t>“</a:t>
            </a:r>
            <a:r>
              <a:rPr lang="en-US" dirty="0" err="1"/>
              <a:t>granularise</a:t>
            </a:r>
            <a:r>
              <a:rPr lang="ja-JP" altLang="en-US" dirty="0"/>
              <a:t>”</a:t>
            </a:r>
            <a:r>
              <a:rPr lang="en-US" dirty="0"/>
              <a:t> the attributes by finding and resolving the following:</a:t>
            </a:r>
          </a:p>
          <a:p>
            <a:r>
              <a:rPr lang="en-US" dirty="0"/>
              <a:t>Non-atomic attributes: </a:t>
            </a:r>
            <a:br>
              <a:rPr lang="en-US" dirty="0"/>
            </a:br>
            <a:r>
              <a:rPr lang="en-US" dirty="0"/>
              <a:t>The attribute has </a:t>
            </a:r>
            <a:r>
              <a:rPr lang="ja-JP" altLang="en-US" dirty="0"/>
              <a:t>“</a:t>
            </a:r>
            <a:r>
              <a:rPr lang="en-US" dirty="0"/>
              <a:t>internal structure</a:t>
            </a:r>
            <a:r>
              <a:rPr lang="ja-JP" altLang="en-US" dirty="0"/>
              <a:t>”</a:t>
            </a:r>
            <a:r>
              <a:rPr lang="en-US" dirty="0"/>
              <a:t> - it could be decomposed into more granular (</a:t>
            </a:r>
            <a:r>
              <a:rPr lang="ja-JP" altLang="en-US" dirty="0"/>
              <a:t>“</a:t>
            </a:r>
            <a:r>
              <a:rPr lang="en-US" dirty="0"/>
              <a:t>atomic</a:t>
            </a:r>
            <a:r>
              <a:rPr lang="ja-JP" altLang="en-US" dirty="0"/>
              <a:t>”</a:t>
            </a:r>
            <a:r>
              <a:rPr lang="en-US" dirty="0"/>
              <a:t>) attributes. E.g., </a:t>
            </a:r>
            <a:br>
              <a:rPr lang="en-US" dirty="0"/>
            </a:br>
            <a:r>
              <a:rPr lang="ja-JP" altLang="en-US" dirty="0"/>
              <a:t>“</a:t>
            </a:r>
            <a:r>
              <a:rPr lang="en-US" dirty="0"/>
              <a:t>Employee Address</a:t>
            </a:r>
            <a:r>
              <a:rPr lang="ja-JP" altLang="en-US" dirty="0"/>
              <a:t>”</a:t>
            </a:r>
            <a:r>
              <a:rPr lang="en-US" dirty="0"/>
              <a:t> is non-atomic, </a:t>
            </a:r>
            <a:br>
              <a:rPr lang="en-US" dirty="0"/>
            </a:br>
            <a:r>
              <a:rPr lang="ja-JP" altLang="en-US" dirty="0"/>
              <a:t>“</a:t>
            </a:r>
            <a:r>
              <a:rPr lang="en-US" dirty="0"/>
              <a:t>Employee Address Street Name</a:t>
            </a:r>
            <a:r>
              <a:rPr lang="ja-JP" altLang="en-US" dirty="0"/>
              <a:t>”</a:t>
            </a:r>
            <a:r>
              <a:rPr lang="en-US" dirty="0"/>
              <a:t> is atomic – it is at the finest level of granularity that will ever be manipulated or displayed </a:t>
            </a:r>
          </a:p>
          <a:p>
            <a:r>
              <a:rPr lang="en-US" dirty="0"/>
              <a:t>Semantically overloaded attributes: </a:t>
            </a:r>
            <a:br>
              <a:rPr lang="en-US" dirty="0"/>
            </a:br>
            <a:r>
              <a:rPr lang="en-US" dirty="0"/>
              <a:t>The attribute is </a:t>
            </a:r>
            <a:r>
              <a:rPr lang="ja-JP" altLang="en-US" dirty="0"/>
              <a:t>“</a:t>
            </a:r>
            <a:r>
              <a:rPr lang="en-US" dirty="0"/>
              <a:t>overworked</a:t>
            </a:r>
            <a:r>
              <a:rPr lang="ja-JP" altLang="en-US" dirty="0"/>
              <a:t>”</a:t>
            </a:r>
            <a:r>
              <a:rPr lang="en-US" dirty="0"/>
              <a:t> - it contains multiple different attributes, typically encoded into a single attribute</a:t>
            </a:r>
          </a:p>
          <a:p>
            <a:pPr lvl="1"/>
            <a:r>
              <a:rPr lang="en-CA" dirty="0"/>
              <a:t>in the earlier days of systems, this was done deliberately by designers to save space (think of the Y2K problem…)</a:t>
            </a:r>
          </a:p>
          <a:p>
            <a:pPr lvl="1"/>
            <a:r>
              <a:rPr lang="en-CA" dirty="0"/>
              <a:t>now, it will more likely be done inadvertently by business people who don</a:t>
            </a:r>
            <a:r>
              <a:rPr lang="fr-FR" dirty="0"/>
              <a:t>'</a:t>
            </a:r>
            <a:r>
              <a:rPr lang="en-CA" dirty="0"/>
              <a:t>t know the negative consequences of overloaded coding schemes</a:t>
            </a:r>
          </a:p>
          <a:p>
            <a:pPr lvl="1"/>
            <a:endParaRPr lang="en-CA" dirty="0"/>
          </a:p>
          <a:p>
            <a:r>
              <a:rPr lang="en-US" dirty="0"/>
              <a:t>Finally, name and define each attribute, and document attribute properties</a:t>
            </a:r>
          </a:p>
          <a:p>
            <a:pPr lvl="1"/>
            <a:endParaRPr lang="en-US" dirty="0"/>
          </a:p>
          <a:p>
            <a:endParaRPr lang="en-US" dirty="0"/>
          </a:p>
        </p:txBody>
      </p:sp>
      <p:sp>
        <p:nvSpPr>
          <p:cNvPr id="3" name="Slide Image Placeholder 2"/>
          <p:cNvSpPr>
            <a:spLocks noGrp="1" noRot="1" noChangeAspect="1"/>
          </p:cNvSpPr>
          <p:nvPr>
            <p:ph type="sldImg"/>
          </p:nvPr>
        </p:nvSpPr>
        <p:spPr>
          <a:xfrm>
            <a:off x="422275" y="276225"/>
            <a:ext cx="5953125" cy="3349625"/>
          </a:xfrm>
          <a:prstGeom prst="rect">
            <a:avLst/>
          </a:prstGeom>
        </p:spPr>
      </p:sp>
    </p:spTree>
    <p:extLst>
      <p:ext uri="{BB962C8B-B14F-4D97-AF65-F5344CB8AC3E}">
        <p14:creationId xmlns:p14="http://schemas.microsoft.com/office/powerpoint/2010/main" val="15035541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460467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445575" y="3804208"/>
            <a:ext cx="5930683" cy="3600450"/>
          </a:xfrm>
        </p:spPr>
        <p:txBody>
          <a:bodyPr/>
          <a:lstStyle/>
          <a:p>
            <a:r>
              <a:rPr lang="en-US" dirty="0"/>
              <a:t>If the Primary Key of Business Party was </a:t>
            </a:r>
            <a:r>
              <a:rPr lang="ja-JP" altLang="en-US" dirty="0"/>
              <a:t>“</a:t>
            </a:r>
            <a:r>
              <a:rPr lang="en-US" dirty="0"/>
              <a:t>Business Party ID</a:t>
            </a:r>
            <a:r>
              <a:rPr lang="ja-JP" altLang="en-US" dirty="0"/>
              <a:t>”</a:t>
            </a:r>
            <a:r>
              <a:rPr lang="en-US" dirty="0"/>
              <a:t> what would the key of some of the associatives be?</a:t>
            </a:r>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26462454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215422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AF21-F8B9-FD76-B3A7-873283559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791C9-ED02-3A5B-01A6-8BFC7AC9F453}"/>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217ED3D2-BE53-B040-90C8-04F1E31948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3670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idx="1"/>
          </p:nvPr>
        </p:nvSpPr>
        <p:spPr/>
        <p:txBody>
          <a:bodyPr/>
          <a:lstStyle/>
          <a:p>
            <a:r>
              <a:rPr lang="en-US" dirty="0"/>
              <a:t>    </a:t>
            </a:r>
          </a:p>
        </p:txBody>
      </p:sp>
      <p:sp>
        <p:nvSpPr>
          <p:cNvPr id="3" name="Slide Image Placeholder 2"/>
          <p:cNvSpPr>
            <a:spLocks noGrp="1" noRot="1" noChangeAspect="1"/>
          </p:cNvSpPr>
          <p:nvPr>
            <p:ph type="sldImg"/>
          </p:nvPr>
        </p:nvSpPr>
        <p:spPr>
          <a:xfrm>
            <a:off x="430213" y="280988"/>
            <a:ext cx="5943600" cy="3344862"/>
          </a:xfrm>
          <a:prstGeom prst="rect">
            <a:avLst/>
          </a:prstGeom>
        </p:spPr>
      </p:sp>
    </p:spTree>
    <p:extLst>
      <p:ext uri="{BB962C8B-B14F-4D97-AF65-F5344CB8AC3E}">
        <p14:creationId xmlns:p14="http://schemas.microsoft.com/office/powerpoint/2010/main" val="2243722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920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3" name="Rectangle 3"/>
          <p:cNvSpPr>
            <a:spLocks noGrp="1" noChangeArrowheads="1"/>
          </p:cNvSpPr>
          <p:nvPr>
            <p:ph type="body" idx="1"/>
          </p:nvPr>
        </p:nvSpPr>
        <p:spPr/>
        <p:txBody>
          <a:bodyPr/>
          <a:lstStyle/>
          <a:p>
            <a:r>
              <a:rPr lang="en-US" dirty="0"/>
              <a:t>   </a:t>
            </a:r>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18401294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74327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402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094741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780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08624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51588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30213" y="280988"/>
            <a:ext cx="5945187" cy="3344862"/>
          </a:xfrm>
          <a:prstGeom prst="rect">
            <a:avLst/>
          </a:prstGeom>
        </p:spPr>
      </p:sp>
    </p:spTree>
    <p:extLst>
      <p:ext uri="{BB962C8B-B14F-4D97-AF65-F5344CB8AC3E}">
        <p14:creationId xmlns:p14="http://schemas.microsoft.com/office/powerpoint/2010/main" val="20816960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7CCE-7CEC-09D6-E757-F80DC4D7F8BE}"/>
            </a:ext>
          </a:extLst>
        </p:cNvPr>
        <p:cNvGrpSpPr/>
        <p:nvPr/>
      </p:nvGrpSpPr>
      <p:grpSpPr>
        <a:xfrm>
          <a:off x="0" y="0"/>
          <a:ext cx="0" cy="0"/>
          <a:chOff x="0" y="0"/>
          <a:chExt cx="0" cy="0"/>
        </a:xfrm>
      </p:grpSpPr>
      <p:sp>
        <p:nvSpPr>
          <p:cNvPr id="2342914" name="AutoShape 2">
            <a:extLst>
              <a:ext uri="{FF2B5EF4-FFF2-40B4-BE49-F238E27FC236}">
                <a16:creationId xmlns:a16="http://schemas.microsoft.com/office/drawing/2014/main" id="{40DAA725-0C02-9413-090E-D1074C4E6402}"/>
              </a:ext>
            </a:extLst>
          </p:cNvPr>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 xmlns:ma14="http://schemas.microsoft.com/office/mac/drawingml/2011/main" val="1"/>
            </a:ext>
          </a:extLst>
        </p:spPr>
      </p:sp>
      <p:sp>
        <p:nvSpPr>
          <p:cNvPr id="2342915" name="Rectangle 3">
            <a:extLst>
              <a:ext uri="{FF2B5EF4-FFF2-40B4-BE49-F238E27FC236}">
                <a16:creationId xmlns:a16="http://schemas.microsoft.com/office/drawing/2014/main" id="{DA455134-DF48-9E08-FB12-1DDAF0B8B5EB}"/>
              </a:ext>
            </a:extLst>
          </p:cNvPr>
          <p:cNvSpPr>
            <a:spLocks noGrp="1" noChangeArrowheads="1"/>
          </p:cNvSpPr>
          <p:nvPr>
            <p:ph type="body" idx="1"/>
          </p:nvPr>
        </p:nvSpPr>
        <p:spPr>
          <a:xfrm>
            <a:off x="452439" y="3907559"/>
            <a:ext cx="5929313" cy="4087476"/>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7354284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r>
              <a:rPr lang="en-US" dirty="0"/>
              <a:t>In general, modellers might be more careful about how they model history if SQL had a more extensive set of time-based operators, e.g. </a:t>
            </a:r>
            <a:r>
              <a:rPr lang="ja-JP" altLang="en-US"/>
              <a:t>“</a:t>
            </a:r>
            <a:r>
              <a:rPr lang="en-US" dirty="0"/>
              <a:t>when</a:t>
            </a:r>
            <a:r>
              <a:rPr lang="ja-JP" altLang="en-US"/>
              <a:t>”</a:t>
            </a:r>
            <a:r>
              <a:rPr lang="en-US" dirty="0"/>
              <a:t>, </a:t>
            </a:r>
            <a:r>
              <a:rPr lang="ja-JP" altLang="en-US"/>
              <a:t>“</a:t>
            </a:r>
            <a:r>
              <a:rPr lang="en-US" dirty="0"/>
              <a:t>as of</a:t>
            </a:r>
            <a:r>
              <a:rPr lang="ja-JP" altLang="en-US"/>
              <a:t>”</a:t>
            </a:r>
            <a:r>
              <a:rPr lang="en-US" dirty="0"/>
              <a:t>, </a:t>
            </a:r>
            <a:r>
              <a:rPr lang="ja-JP" altLang="en-US"/>
              <a:t>“</a:t>
            </a:r>
            <a:r>
              <a:rPr lang="en-US" dirty="0"/>
              <a:t>overlap</a:t>
            </a:r>
            <a:r>
              <a:rPr lang="ja-JP" altLang="en-US"/>
              <a:t>”</a:t>
            </a:r>
            <a:r>
              <a:rPr lang="en-US" dirty="0"/>
              <a:t>, etc.</a:t>
            </a:r>
          </a:p>
          <a:p>
            <a:endParaRPr lang="en-US" dirty="0"/>
          </a:p>
          <a:p>
            <a:r>
              <a:rPr lang="en-US" dirty="0"/>
              <a:t>Also, it's common for modellers to worry about the performance of the physical database while they are doing conceptual and logical modelling. This is a terrible mistake – always model reality, e.g. the events that cause data to change, and let the physical database designer determine the best design. Often, a </a:t>
            </a:r>
            <a:r>
              <a:rPr lang="en-US" i="1" dirty="0"/>
              <a:t>highly normalised</a:t>
            </a:r>
            <a:r>
              <a:rPr lang="en-US" dirty="0"/>
              <a:t> design delivers better performance than the </a:t>
            </a:r>
            <a:r>
              <a:rPr lang="en-US" i="1" dirty="0"/>
              <a:t>highly </a:t>
            </a:r>
            <a:r>
              <a:rPr lang="en-US" i="1" dirty="0" err="1"/>
              <a:t>denormalised</a:t>
            </a:r>
            <a:r>
              <a:rPr lang="en-US" i="1" dirty="0"/>
              <a:t> </a:t>
            </a:r>
            <a:r>
              <a:rPr lang="en-US" dirty="0"/>
              <a:t>structure (e.g., a "snapshot" table) that seems intuitively to deliver better performance. </a:t>
            </a:r>
          </a:p>
          <a:p>
            <a:endParaRPr lang="en-US" dirty="0"/>
          </a:p>
        </p:txBody>
      </p:sp>
    </p:spTree>
    <p:extLst>
      <p:ext uri="{BB962C8B-B14F-4D97-AF65-F5344CB8AC3E}">
        <p14:creationId xmlns:p14="http://schemas.microsoft.com/office/powerpoint/2010/main" val="24094202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60375" y="292100"/>
            <a:ext cx="5926138" cy="3333750"/>
          </a:xfrm>
          <a:prstGeom prst="rect">
            <a:avLst/>
          </a:prstGeom>
        </p:spPr>
      </p:sp>
    </p:spTree>
    <p:extLst>
      <p:ext uri="{BB962C8B-B14F-4D97-AF65-F5344CB8AC3E}">
        <p14:creationId xmlns:p14="http://schemas.microsoft.com/office/powerpoint/2010/main" val="42343872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1922564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type="body" idx="1"/>
          </p:nvPr>
        </p:nvSpPr>
        <p:spPr/>
        <p:txBody>
          <a:bodyPr/>
          <a:lstStyle/>
          <a:p>
            <a:r>
              <a:rPr lang="en-US"/>
              <a:t>The best – have one characteristic Price entity with a Price Type.</a:t>
            </a:r>
          </a:p>
          <a:p>
            <a:endParaRPr lang="en-US"/>
          </a:p>
          <a:p>
            <a:r>
              <a:rPr lang="en-US"/>
              <a:t>Now, let</a:t>
            </a:r>
            <a:r>
              <a:rPr lang="fr-FR" altLang="ja-JP"/>
              <a:t>'</a:t>
            </a:r>
            <a:r>
              <a:rPr lang="en-US"/>
              <a:t>s look at an interesting problem involving corrections…</a:t>
            </a:r>
            <a:endParaRPr lang="en-US" dirty="0"/>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21846040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7827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52707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type="body" idx="1"/>
          </p:nvPr>
        </p:nvSpPr>
        <p:spPr/>
        <p:txBody>
          <a:bodyPr/>
          <a:lstStyle/>
          <a:p>
            <a:r>
              <a:rPr lang="en-US"/>
              <a:t>A third type of time is </a:t>
            </a:r>
            <a:r>
              <a:rPr lang="ja-JP" altLang="en-US"/>
              <a:t>“</a:t>
            </a:r>
            <a:r>
              <a:rPr lang="en-US"/>
              <a:t>User Time</a:t>
            </a:r>
            <a:r>
              <a:rPr lang="ja-JP" altLang="en-US"/>
              <a:t>”</a:t>
            </a:r>
            <a:r>
              <a:rPr lang="en-US"/>
              <a:t> - any other date/time of interest to the business</a:t>
            </a:r>
            <a:br>
              <a:rPr lang="en-US"/>
            </a:br>
            <a:r>
              <a:rPr lang="en-US"/>
              <a:t>(e.g., Reservation Arrival Date)</a:t>
            </a:r>
          </a:p>
          <a:p>
            <a:r>
              <a:rPr lang="en-US"/>
              <a:t>Note that we always explicitly record the beginning and end of any time period, e.g. Effective Date and End Date. When would it be safe to record only the beginning of a time period?</a:t>
            </a:r>
          </a:p>
          <a:p>
            <a:r>
              <a:rPr lang="en-US"/>
              <a:t>There are various common alternatives to </a:t>
            </a:r>
            <a:r>
              <a:rPr lang="ja-JP" altLang="en-US"/>
              <a:t>“</a:t>
            </a:r>
            <a:r>
              <a:rPr lang="en-US"/>
              <a:t>Effective Date</a:t>
            </a:r>
            <a:r>
              <a:rPr lang="ja-JP" altLang="en-US"/>
              <a:t>”</a:t>
            </a:r>
            <a:r>
              <a:rPr lang="en-US"/>
              <a:t> and </a:t>
            </a:r>
            <a:r>
              <a:rPr lang="ja-JP" altLang="en-US"/>
              <a:t>“</a:t>
            </a:r>
            <a:r>
              <a:rPr lang="en-US"/>
              <a:t>End Date.</a:t>
            </a:r>
            <a:r>
              <a:rPr lang="ja-JP" altLang="en-US"/>
              <a:t>”</a:t>
            </a:r>
            <a:r>
              <a:rPr lang="en-US"/>
              <a:t> Whichever you choose, it</a:t>
            </a:r>
            <a:r>
              <a:rPr lang="fr-FR" altLang="ja-JP"/>
              <a:t>'</a:t>
            </a:r>
            <a:r>
              <a:rPr lang="en-US"/>
              <a:t>s critical that standard naming be adopted and followed, or the data structure will definitely be misinterpreted.</a:t>
            </a:r>
          </a:p>
          <a:p>
            <a:pPr lvl="1"/>
            <a:r>
              <a:rPr lang="en-US"/>
              <a:t>Begin Date and End Date</a:t>
            </a:r>
          </a:p>
          <a:p>
            <a:pPr lvl="1"/>
            <a:r>
              <a:rPr lang="en-US"/>
              <a:t>Start Date and Stop Date</a:t>
            </a:r>
          </a:p>
          <a:p>
            <a:pPr lvl="1"/>
            <a:r>
              <a:rPr lang="en-US"/>
              <a:t>Effective Date and Expiry Date</a:t>
            </a:r>
          </a:p>
          <a:p>
            <a:pPr lvl="1"/>
            <a:r>
              <a:rPr lang="en-US"/>
              <a:t>First Valid Date and Last Valid Date – this one is clearest about whether the date range includes the ending date (it clearly does, using this naming convention)</a:t>
            </a:r>
          </a:p>
          <a:p>
            <a:pPr lvl="1"/>
            <a:r>
              <a:rPr lang="en-US"/>
              <a:t>choose one and stick with it!</a:t>
            </a:r>
          </a:p>
          <a:p>
            <a:r>
              <a:rPr lang="en-US"/>
              <a:t>Standard approaches will also allow reuse of application service logic (e.g., interval manipulation)</a:t>
            </a:r>
          </a:p>
          <a:p>
            <a:endParaRPr lang="en-US"/>
          </a:p>
          <a:p>
            <a:endParaRPr lang="en-US"/>
          </a:p>
          <a:p>
            <a:endParaRPr lang="en-US"/>
          </a:p>
          <a:p>
            <a:endParaRPr lang="en-US" dirty="0"/>
          </a:p>
        </p:txBody>
      </p:sp>
      <p:sp>
        <p:nvSpPr>
          <p:cNvPr id="3" name="Slide Image Placeholder 2"/>
          <p:cNvSpPr>
            <a:spLocks noGrp="1" noRot="1" noChangeAspect="1"/>
          </p:cNvSpPr>
          <p:nvPr>
            <p:ph type="sldImg"/>
          </p:nvPr>
        </p:nvSpPr>
        <p:spPr>
          <a:xfrm>
            <a:off x="454025" y="295275"/>
            <a:ext cx="5921375" cy="3330575"/>
          </a:xfrm>
          <a:prstGeom prst="rect">
            <a:avLst/>
          </a:prstGeom>
        </p:spPr>
      </p:sp>
    </p:spTree>
    <p:extLst>
      <p:ext uri="{BB962C8B-B14F-4D97-AF65-F5344CB8AC3E}">
        <p14:creationId xmlns:p14="http://schemas.microsoft.com/office/powerpoint/2010/main" val="32351874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30213" y="280988"/>
            <a:ext cx="5945187" cy="3344862"/>
          </a:xfrm>
          <a:prstGeom prst="rect">
            <a:avLst/>
          </a:prstGeom>
        </p:spPr>
      </p:sp>
    </p:spTree>
    <p:extLst>
      <p:ext uri="{BB962C8B-B14F-4D97-AF65-F5344CB8AC3E}">
        <p14:creationId xmlns:p14="http://schemas.microsoft.com/office/powerpoint/2010/main" val="25357473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type="body" idx="1"/>
          </p:nvPr>
        </p:nvSpPr>
        <p:spPr/>
        <p:txBody>
          <a:bodyPr/>
          <a:lstStyle/>
          <a:p>
            <a:r>
              <a:rPr lang="en-US" dirty="0"/>
              <a:t>Key point – we don</a:t>
            </a:r>
            <a:r>
              <a:rPr lang="fr-FR" altLang="ja-JP" dirty="0"/>
              <a:t>'</a:t>
            </a:r>
            <a:r>
              <a:rPr lang="en-US" dirty="0"/>
              <a:t>t change erroneous data values; we create new correcting entries. The only data that might change is End Date and Corrected Date. The Corrected Date will be </a:t>
            </a:r>
            <a:r>
              <a:rPr lang="ja-JP" altLang="en-US"/>
              <a:t>“</a:t>
            </a:r>
            <a:r>
              <a:rPr lang="en-US" dirty="0"/>
              <a:t>null</a:t>
            </a:r>
            <a:r>
              <a:rPr lang="ja-JP" altLang="en-US"/>
              <a:t>”</a:t>
            </a:r>
            <a:r>
              <a:rPr lang="en-US" dirty="0"/>
              <a:t> for currently valid records; for records that are no longer valid because a corrected version has been created, the Corrected Date is set to the Recorded Date of the correcting record. In some </a:t>
            </a:r>
            <a:r>
              <a:rPr lang="en-US" dirty="0" err="1"/>
              <a:t>organisations</a:t>
            </a:r>
            <a:r>
              <a:rPr lang="en-US" dirty="0"/>
              <a:t>, changing an open-ended End Date (</a:t>
            </a:r>
            <a:r>
              <a:rPr lang="ja-JP" altLang="en-US"/>
              <a:t>“</a:t>
            </a:r>
            <a:r>
              <a:rPr lang="en-US" dirty="0"/>
              <a:t>high date</a:t>
            </a:r>
            <a:r>
              <a:rPr lang="ja-JP" altLang="en-US"/>
              <a:t>”</a:t>
            </a:r>
            <a:r>
              <a:rPr lang="en-US" dirty="0"/>
              <a:t>) to a specific End Date would upset the auditors; if that</a:t>
            </a:r>
            <a:r>
              <a:rPr lang="fr-FR" altLang="ja-JP" dirty="0"/>
              <a:t>'</a:t>
            </a:r>
            <a:r>
              <a:rPr lang="en-US" dirty="0"/>
              <a:t>s the case at your organisation, you might want to use a Final End Date to record an End Date that is set sometime after the record was created.</a:t>
            </a:r>
          </a:p>
          <a:p>
            <a:endParaRPr lang="en-US" dirty="0"/>
          </a:p>
          <a:p>
            <a:r>
              <a:rPr lang="en-US" dirty="0"/>
              <a:t>Note – in practice, DBAs (and developers!) won</a:t>
            </a:r>
            <a:r>
              <a:rPr lang="fr-FR" altLang="ja-JP" dirty="0"/>
              <a:t>'</a:t>
            </a:r>
            <a:r>
              <a:rPr lang="en-US" dirty="0"/>
              <a:t>t want </a:t>
            </a:r>
            <a:r>
              <a:rPr lang="ja-JP" altLang="en-US"/>
              <a:t>“</a:t>
            </a:r>
            <a:r>
              <a:rPr lang="en-US" dirty="0"/>
              <a:t>null</a:t>
            </a:r>
            <a:r>
              <a:rPr lang="ja-JP" altLang="en-US"/>
              <a:t>”</a:t>
            </a:r>
            <a:r>
              <a:rPr lang="en-US" dirty="0"/>
              <a:t> as a value for dates, so the convention will be to set unspecified (null) values to a </a:t>
            </a:r>
            <a:r>
              <a:rPr lang="ja-JP" altLang="en-US"/>
              <a:t>“</a:t>
            </a:r>
            <a:r>
              <a:rPr lang="en-US" dirty="0"/>
              <a:t>high date</a:t>
            </a:r>
            <a:r>
              <a:rPr lang="ja-JP" altLang="en-US"/>
              <a:t>”</a:t>
            </a:r>
            <a:r>
              <a:rPr lang="en-US" dirty="0"/>
              <a:t> – 9999-12-31. </a:t>
            </a:r>
          </a:p>
          <a:p>
            <a:endParaRPr lang="en-US" dirty="0"/>
          </a:p>
          <a:p>
            <a:r>
              <a:rPr lang="en-US" dirty="0"/>
              <a:t>Note – if there is a time period during which the Employee has no Credit Limit, there are two choices:</a:t>
            </a:r>
          </a:p>
          <a:p>
            <a:r>
              <a:rPr lang="en-US" dirty="0"/>
              <a:t>(1) Have no record for that date range</a:t>
            </a:r>
          </a:p>
          <a:p>
            <a:r>
              <a:rPr lang="en-US" dirty="0"/>
              <a:t>(2) Have a record for that date range with a $0.00 Credit Limit.  </a:t>
            </a:r>
            <a:br>
              <a:rPr lang="en-US" dirty="0"/>
            </a:br>
            <a:r>
              <a:rPr lang="en-US" dirty="0"/>
              <a:t>When would option (2) be better? </a:t>
            </a:r>
          </a:p>
          <a:p>
            <a:endParaRPr lang="en-US" dirty="0"/>
          </a:p>
          <a:p>
            <a:r>
              <a:rPr lang="en-US" dirty="0"/>
              <a:t>What are the constraints on date ranges?</a:t>
            </a:r>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37050252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Grp="1" noChangeArrowheads="1"/>
          </p:cNvSpPr>
          <p:nvPr>
            <p:ph type="body" idx="1"/>
          </p:nvPr>
        </p:nvSpPr>
        <p:spPr/>
        <p:txBody>
          <a:bodyPr/>
          <a:lstStyle/>
          <a:p>
            <a:r>
              <a:rPr lang="en-US" dirty="0"/>
              <a:t>This classification scheme for the various approaches is fairly widely used, but was first documented by Richard Snodgrass, University of North Carolina at Chapel Hill - </a:t>
            </a:r>
            <a:r>
              <a:rPr lang="ja-JP" altLang="en-US"/>
              <a:t>“</a:t>
            </a:r>
            <a:r>
              <a:rPr lang="en-US" dirty="0"/>
              <a:t>Temporal Databases</a:t>
            </a:r>
            <a:r>
              <a:rPr lang="ja-JP" altLang="en-US"/>
              <a:t>”</a:t>
            </a:r>
            <a:r>
              <a:rPr lang="en-US" dirty="0"/>
              <a:t>, COMPUTER (published by the IEEE), September 1986</a:t>
            </a:r>
          </a:p>
          <a:p>
            <a:endParaRPr lang="en-US" dirty="0"/>
          </a:p>
          <a:p>
            <a:r>
              <a:rPr lang="en-US" dirty="0"/>
              <a:t>By the way, it would be safe to record only the Effective Date (beginning of the time period) if</a:t>
            </a:r>
          </a:p>
          <a:p>
            <a:pPr lvl="1"/>
            <a:r>
              <a:rPr lang="en-US" dirty="0"/>
              <a:t>the time periods are contiguous</a:t>
            </a:r>
          </a:p>
          <a:p>
            <a:pPr lvl="2"/>
            <a:r>
              <a:rPr lang="en-US" dirty="0"/>
              <a:t>no gaps (the beginning of one = the end of the next)</a:t>
            </a:r>
          </a:p>
          <a:p>
            <a:pPr lvl="2"/>
            <a:r>
              <a:rPr lang="en-US" dirty="0"/>
              <a:t>no overlaps</a:t>
            </a:r>
          </a:p>
          <a:p>
            <a:pPr lvl="1"/>
            <a:r>
              <a:rPr lang="en-US" dirty="0"/>
              <a:t>updates arrive in time sequence</a:t>
            </a:r>
          </a:p>
          <a:p>
            <a:pPr lvl="1"/>
            <a:r>
              <a:rPr lang="en-US" dirty="0"/>
              <a:t>the latest record really does go on forever</a:t>
            </a:r>
          </a:p>
          <a:p>
            <a:endParaRPr lang="en-US" dirty="0"/>
          </a:p>
          <a:p>
            <a:endParaRPr lang="en-US" dirty="0"/>
          </a:p>
          <a:p>
            <a:endParaRPr lang="en-US" dirty="0"/>
          </a:p>
          <a:p>
            <a:endParaRPr lang="en-US" dirty="0"/>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400370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type="body" idx="1"/>
          </p:nvPr>
        </p:nvSpPr>
        <p:spPr/>
        <p:txBody>
          <a:bodyPr/>
          <a:lstStyle/>
          <a:p>
            <a:r>
              <a:rPr lang="en-US"/>
              <a:t>Plus – </a:t>
            </a:r>
          </a:p>
          <a:p>
            <a:pPr lvl="1"/>
            <a:r>
              <a:rPr lang="en-US"/>
              <a:t>don</a:t>
            </a:r>
            <a:r>
              <a:rPr lang="fr-FR" altLang="ja-JP"/>
              <a:t>'</a:t>
            </a:r>
            <a:r>
              <a:rPr lang="en-US"/>
              <a:t>t change stored values, add new records</a:t>
            </a:r>
          </a:p>
          <a:p>
            <a:pPr lvl="1"/>
            <a:r>
              <a:rPr lang="en-US"/>
              <a:t>check for </a:t>
            </a:r>
            <a:r>
              <a:rPr lang="ja-JP" altLang="en-US"/>
              <a:t>“</a:t>
            </a:r>
            <a:r>
              <a:rPr lang="en-US"/>
              <a:t>one at a time, many over time</a:t>
            </a:r>
            <a:r>
              <a:rPr lang="ja-JP" altLang="en-US"/>
              <a:t>”</a:t>
            </a:r>
            <a:r>
              <a:rPr lang="en-US"/>
              <a:t> vs. </a:t>
            </a:r>
            <a:r>
              <a:rPr lang="ja-JP" altLang="en-US"/>
              <a:t>“</a:t>
            </a:r>
            <a:r>
              <a:rPr lang="en-US"/>
              <a:t>many at a time, many over time</a:t>
            </a:r>
            <a:r>
              <a:rPr lang="ja-JP" altLang="en-US"/>
              <a:t>”</a:t>
            </a:r>
            <a:endParaRPr lang="en-US" dirty="0"/>
          </a:p>
        </p:txBody>
      </p:sp>
      <p:sp>
        <p:nvSpPr>
          <p:cNvPr id="3" name="Slide Image Placeholder 2"/>
          <p:cNvSpPr>
            <a:spLocks noGrp="1" noRot="1" noChangeAspect="1"/>
          </p:cNvSpPr>
          <p:nvPr>
            <p:ph type="sldImg"/>
          </p:nvPr>
        </p:nvSpPr>
        <p:spPr>
          <a:xfrm>
            <a:off x="430213" y="290513"/>
            <a:ext cx="5930900" cy="3335337"/>
          </a:xfrm>
          <a:prstGeom prst="rect">
            <a:avLst/>
          </a:prstGeom>
        </p:spPr>
      </p:sp>
    </p:spTree>
    <p:extLst>
      <p:ext uri="{BB962C8B-B14F-4D97-AF65-F5344CB8AC3E}">
        <p14:creationId xmlns:p14="http://schemas.microsoft.com/office/powerpoint/2010/main" val="13502903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42911420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84163"/>
            <a:ext cx="5940425" cy="3341687"/>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0523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idx="1"/>
          </p:nvPr>
        </p:nvSpPr>
        <p:spPr/>
        <p:txBody>
          <a:bodyPr/>
          <a:lstStyle/>
          <a:p>
            <a:r>
              <a:rPr lang="en-US" dirty="0"/>
              <a:t>A 5NF violation occurs if independent relationships between pairs of entities have been lumped together with other independent relationships.</a:t>
            </a:r>
          </a:p>
          <a:p>
            <a:endParaRPr lang="en-US" dirty="0"/>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9140707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2004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1899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3"/>
          <p:cNvSpPr>
            <a:spLocks noGrp="1" noRot="1" noChangeAspect="1" noTextEdit="1"/>
          </p:cNvSpPr>
          <p:nvPr>
            <p:ph type="sldImg"/>
          </p:nvPr>
        </p:nvSpPr>
        <p:spPr>
          <a:xfrm>
            <a:off x="444500" y="288925"/>
            <a:ext cx="5929313" cy="3335338"/>
          </a:xfrm>
          <a:prstGeom prst="rect">
            <a:avLst/>
          </a:prstGeom>
        </p:spPr>
      </p:sp>
      <p:sp>
        <p:nvSpPr>
          <p:cNvPr id="172035" name="Notes Placeholder 4"/>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a:defRPr/>
            </a:pPr>
            <a:endParaRPr lang="en-CA" dirty="0">
              <a:cs typeface="+mn-cs"/>
            </a:endParaRPr>
          </a:p>
        </p:txBody>
      </p:sp>
    </p:spTree>
    <p:extLst>
      <p:ext uri="{BB962C8B-B14F-4D97-AF65-F5344CB8AC3E}">
        <p14:creationId xmlns:p14="http://schemas.microsoft.com/office/powerpoint/2010/main" val="25896363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39842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73743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288925"/>
            <a:ext cx="5930900" cy="3336925"/>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99834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type="body" idx="1"/>
          </p:nvPr>
        </p:nvSpPr>
        <p:spPr/>
        <p:txBody>
          <a:bodyPr/>
          <a:lstStyle/>
          <a:p>
            <a:r>
              <a:rPr lang="en-US"/>
              <a:t>The moral – the better the data model, the more obvious it will seem</a:t>
            </a:r>
          </a:p>
        </p:txBody>
      </p:sp>
      <p:sp>
        <p:nvSpPr>
          <p:cNvPr id="3" name="Slide Image Placeholder 2"/>
          <p:cNvSpPr>
            <a:spLocks noGrp="1" noRot="1" noChangeAspect="1"/>
          </p:cNvSpPr>
          <p:nvPr>
            <p:ph type="sldImg"/>
          </p:nvPr>
        </p:nvSpPr>
        <p:spPr>
          <a:xfrm>
            <a:off x="444500" y="288925"/>
            <a:ext cx="5930900" cy="3336925"/>
          </a:xfrm>
          <a:prstGeom prst="rect">
            <a:avLst/>
          </a:prstGeom>
        </p:spPr>
      </p:sp>
    </p:spTree>
    <p:extLst>
      <p:ext uri="{BB962C8B-B14F-4D97-AF65-F5344CB8AC3E}">
        <p14:creationId xmlns:p14="http://schemas.microsoft.com/office/powerpoint/2010/main" val="6023175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p:cNvSpPr>
            <a:spLocks noGrp="1" noChangeArrowheads="1"/>
          </p:cNvSpPr>
          <p:nvPr>
            <p:ph type="body" idx="1"/>
          </p:nvPr>
        </p:nvSpPr>
        <p:spPr/>
        <p:txBody>
          <a:bodyPr/>
          <a:lstStyle/>
          <a:p>
            <a:r>
              <a:rPr lang="en-US" dirty="0"/>
              <a:t>Used to evaluate merit and sequence </a:t>
            </a:r>
          </a:p>
          <a:p>
            <a:pPr lvl="1"/>
            <a:endParaRPr lang="en-US" dirty="0"/>
          </a:p>
          <a:p>
            <a:r>
              <a:rPr lang="en-US" dirty="0"/>
              <a:t>Presentation should flow like a story </a:t>
            </a:r>
          </a:p>
          <a:p>
            <a:pPr lvl="1"/>
            <a:r>
              <a:rPr lang="en-US" dirty="0"/>
              <a:t>does it make sense? </a:t>
            </a:r>
          </a:p>
          <a:p>
            <a:pPr lvl="1"/>
            <a:r>
              <a:rPr lang="en-US" dirty="0"/>
              <a:t>does it build to the conclusion?</a:t>
            </a:r>
          </a:p>
          <a:p>
            <a:endParaRPr lang="en-US" dirty="0"/>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17038847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4500" y="288925"/>
            <a:ext cx="5930900" cy="3336925"/>
          </a:xfrm>
          <a:prstGeom prst="rect">
            <a:avLst/>
          </a:prstGeom>
        </p:spPr>
      </p:sp>
    </p:spTree>
    <p:extLst>
      <p:ext uri="{BB962C8B-B14F-4D97-AF65-F5344CB8AC3E}">
        <p14:creationId xmlns:p14="http://schemas.microsoft.com/office/powerpoint/2010/main" val="1125501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4184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80170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86016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771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491821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03448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39738" y="287338"/>
            <a:ext cx="5935662" cy="3338512"/>
          </a:xfrm>
          <a:prstGeom prst="rect">
            <a:avLst/>
          </a:prstGeom>
        </p:spPr>
      </p:sp>
    </p:spTree>
    <p:extLst>
      <p:ext uri="{BB962C8B-B14F-4D97-AF65-F5344CB8AC3E}">
        <p14:creationId xmlns:p14="http://schemas.microsoft.com/office/powerpoint/2010/main" val="36615057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09256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cs typeface="+mn-cs"/>
            </a:endParaRPr>
          </a:p>
        </p:txBody>
      </p:sp>
      <p:sp>
        <p:nvSpPr>
          <p:cNvPr id="264195" name="Slide Image Placeholder 4"/>
          <p:cNvSpPr>
            <a:spLocks noGrp="1" noRot="1" noChangeAspect="1" noTextEdi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3515435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Rot="1" noChangeAspect="1" noChangeArrowheads="1" noTextEdit="1"/>
          </p:cNvSpPr>
          <p:nvPr>
            <p:ph type="sldImg"/>
          </p:nvPr>
        </p:nvSpPr>
        <p:spPr>
          <a:xfrm>
            <a:off x="446088" y="284163"/>
            <a:ext cx="5940425" cy="3341687"/>
          </a:xfrm>
          <a:ln/>
          <a:extLst>
            <a:ext uri="{FAA26D3D-D897-4be2-8F04-BA451C77F1D7}">
              <ma14:placeholderFlag xmlns:ma14="http://schemas.microsoft.com/office/mac/drawingml/2011/main" xmlns="" val="1"/>
            </a:ext>
          </a:extLst>
        </p:spPr>
      </p:sp>
      <p:sp>
        <p:nvSpPr>
          <p:cNvPr id="1361923" name="Rectangle 3"/>
          <p:cNvSpPr>
            <a:spLocks noGrp="1" noChangeArrowheads="1"/>
          </p:cNvSpPr>
          <p:nvPr>
            <p:ph type="body" idx="1"/>
          </p:nvPr>
        </p:nvSpPr>
        <p:spPr>
          <a:xfrm>
            <a:off x="230188" y="5104177"/>
            <a:ext cx="6537324" cy="3674064"/>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latin typeface="Arial" charset="0"/>
                <a:ea typeface="ＭＳ Ｐゴシック" charset="0"/>
                <a:cs typeface="ＭＳ Ｐゴシック" charset="0"/>
              </a:rPr>
              <a:t>These are simple, painfully obvious diagrams, but are</a:t>
            </a:r>
            <a:r>
              <a:rPr lang="en-CA" sz="1200" kern="1200" baseline="0" dirty="0">
                <a:solidFill>
                  <a:schemeClr val="tx1"/>
                </a:solidFill>
                <a:latin typeface="Arial" charset="0"/>
                <a:ea typeface="ＭＳ Ｐゴシック" charset="0"/>
                <a:cs typeface="ＭＳ Ｐゴシック" charset="0"/>
              </a:rPr>
              <a:t> </a:t>
            </a:r>
            <a:r>
              <a:rPr lang="en-CA" sz="1200" kern="1200" dirty="0">
                <a:solidFill>
                  <a:schemeClr val="tx1"/>
                </a:solidFill>
                <a:latin typeface="Arial" charset="0"/>
                <a:ea typeface="ＭＳ Ｐゴシック" charset="0"/>
                <a:cs typeface="ＭＳ Ｐゴシック" charset="0"/>
              </a:rPr>
              <a:t>vastly under-utilised as a mechanism for showing gaps, conflicts, and disconnects between functions. A Process</a:t>
            </a:r>
            <a:r>
              <a:rPr lang="en-CA" sz="1200" kern="1200" baseline="0" dirty="0">
                <a:solidFill>
                  <a:schemeClr val="tx1"/>
                </a:solidFill>
                <a:latin typeface="Arial" charset="0"/>
                <a:ea typeface="ＭＳ Ｐゴシック" charset="0"/>
                <a:cs typeface="ＭＳ Ｐゴシック" charset="0"/>
              </a:rPr>
              <a:t> Scope Model helps people “let go” of current implementation constraints/assumptions, and w</a:t>
            </a:r>
            <a:r>
              <a:rPr lang="en-CA" sz="1200" kern="1200" dirty="0">
                <a:solidFill>
                  <a:schemeClr val="tx1"/>
                </a:solidFill>
                <a:latin typeface="Arial" charset="0"/>
                <a:ea typeface="ＭＳ Ｐゴシック" charset="0"/>
                <a:cs typeface="ＭＳ Ｐゴシック" charset="0"/>
              </a:rPr>
              <a:t>henever we first draw a Process Summary Chart (also called a “Process-Function Chart”) with a client, </a:t>
            </a:r>
            <a:r>
              <a:rPr lang="en-US" sz="1200" kern="1200" dirty="0">
                <a:solidFill>
                  <a:schemeClr val="tx1"/>
                </a:solidFill>
                <a:latin typeface="Arial" charset="0"/>
                <a:ea typeface="ＭＳ Ｐゴシック" charset="0"/>
                <a:cs typeface="ＭＳ Ｐゴシック" charset="0"/>
              </a:rPr>
              <a:t>the reaction is </a:t>
            </a:r>
            <a:r>
              <a:rPr lang="ja-JP" altLang="en-US" sz="1200" kern="120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We sort of knew that, but we</a:t>
            </a:r>
            <a:r>
              <a:rPr lang="uk-UA"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ve never seen it put that clearly before.</a:t>
            </a:r>
            <a:r>
              <a:rPr lang="ja-JP" altLang="en-US" sz="1200" kern="1200">
                <a:solidFill>
                  <a:schemeClr val="tx1"/>
                </a:solidFill>
                <a:latin typeface="Arial" charset="0"/>
                <a:ea typeface="ＭＳ Ｐゴシック" charset="0"/>
                <a:cs typeface="ＭＳ Ｐゴシック" charset="0"/>
              </a:rPr>
              <a:t>”</a:t>
            </a:r>
            <a:endParaRPr lang="en-CA" altLang="ja-JP" sz="1200" kern="1200" dirty="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ja-JP" dirty="0"/>
          </a:p>
          <a:p>
            <a:pPr>
              <a:defRPr/>
            </a:pPr>
            <a:r>
              <a:rPr lang="en-CA" altLang="ja-JP" dirty="0"/>
              <a:t>We call it a “Process Scope Model” when it doesn</a:t>
            </a:r>
            <a:r>
              <a:rPr lang="uk-UA" altLang="ja-JP" dirty="0"/>
              <a:t>'</a:t>
            </a:r>
            <a:r>
              <a:rPr lang="en-CA" altLang="ja-JP" dirty="0"/>
              <a:t>t show the functional areas, a “Process Summary Chart” when it does – it</a:t>
            </a:r>
            <a:r>
              <a:rPr lang="uk-UA" altLang="ja-JP" dirty="0"/>
              <a:t>'</a:t>
            </a:r>
            <a:r>
              <a:rPr lang="en-CA" altLang="ja-JP" dirty="0"/>
              <a:t>s the initial intersection of “what” and “who.” It clearly illustrates the cross-functional scope of the process</a:t>
            </a:r>
            <a:br>
              <a:rPr lang="en-CA" altLang="ja-JP" dirty="0"/>
            </a:br>
            <a:endParaRPr lang="en-CA" altLang="ja-JP" dirty="0"/>
          </a:p>
          <a:p>
            <a:pPr>
              <a:defRPr/>
            </a:pPr>
            <a:r>
              <a:rPr lang="en-CA" altLang="ja-JP" dirty="0"/>
              <a:t>Don</a:t>
            </a:r>
            <a:r>
              <a:rPr lang="uk-UA" altLang="ja-JP" dirty="0"/>
              <a:t>'</a:t>
            </a:r>
            <a:r>
              <a:rPr lang="en-CA" altLang="ja-JP" dirty="0"/>
              <a:t>t forget external participants such as </a:t>
            </a:r>
            <a:r>
              <a:rPr lang="en-US" dirty="0"/>
              <a:t>as Customers, Suppliers, Partners, Associations, or Regulators!</a:t>
            </a:r>
            <a:br>
              <a:rPr lang="en-US" dirty="0"/>
            </a:br>
            <a:endParaRPr lang="en-CA" altLang="ja-JP" dirty="0"/>
          </a:p>
          <a:p>
            <a:pPr>
              <a:defRPr/>
            </a:pPr>
            <a:r>
              <a:rPr lang="en-CA" altLang="ja-JP" dirty="0"/>
              <a:t>Excellent tool for organising analysis. E.g., list detailed activities, objectives, actors, etc. by Function or Main Activity</a:t>
            </a:r>
            <a:endParaRPr lang="en-US" dirty="0"/>
          </a:p>
          <a:p>
            <a:endParaRPr lang="en-US" dirty="0"/>
          </a:p>
        </p:txBody>
      </p:sp>
    </p:spTree>
    <p:extLst>
      <p:ext uri="{BB962C8B-B14F-4D97-AF65-F5344CB8AC3E}">
        <p14:creationId xmlns:p14="http://schemas.microsoft.com/office/powerpoint/2010/main" val="372291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4"/>
          <p:cNvSpPr>
            <a:spLocks noGrp="1" noRot="1" noChangeAspect="1" noChangeArrowheads="1" noTextEdit="1"/>
          </p:cNvSpPr>
          <p:nvPr>
            <p:ph type="sldImg"/>
          </p:nvPr>
        </p:nvSpPr>
        <p:spPr>
          <a:xfrm>
            <a:off x="431800" y="287338"/>
            <a:ext cx="5929313" cy="3335337"/>
          </a:xfrm>
          <a:prstGeom prst="rect">
            <a:avLst/>
          </a:prstGeom>
        </p:spPr>
      </p:sp>
      <p:sp>
        <p:nvSpPr>
          <p:cNvPr id="278531" name="Rectangle 5"/>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latin typeface="Arial" charset="0"/>
                <a:ea typeface="ＭＳ Ｐゴシック" charset="0"/>
                <a:cs typeface="ＭＳ Ｐゴシック" charset="0"/>
              </a:rPr>
              <a:t>The fact that these are physical models is frequently ignored or glossed over.</a:t>
            </a:r>
            <a:endParaRPr lang="en-US" sz="1200" kern="1200" dirty="0">
              <a:solidFill>
                <a:schemeClr val="tx1"/>
              </a:solidFill>
              <a:latin typeface="Arial" charset="0"/>
              <a:ea typeface="ＭＳ Ｐゴシック" charset="0"/>
              <a:cs typeface="ＭＳ Ｐゴシック" charset="0"/>
            </a:endParaRPr>
          </a:p>
          <a:p>
            <a:endParaRPr lang="en-CA" dirty="0">
              <a:latin typeface="Verdana Ref" charset="0"/>
            </a:endParaRPr>
          </a:p>
          <a:p>
            <a:r>
              <a:rPr lang="en-CA" dirty="0">
                <a:latin typeface="Verdana Ref" charset="0"/>
              </a:rPr>
              <a:t>Some of these steps represent a LOT of work, but…</a:t>
            </a:r>
          </a:p>
          <a:p>
            <a:r>
              <a:rPr lang="en-CA" dirty="0">
                <a:latin typeface="Verdana Ref" charset="0"/>
              </a:rPr>
              <a:t>“In a handoff diagram, </a:t>
            </a:r>
          </a:p>
          <a:p>
            <a:r>
              <a:rPr lang="en-CA" dirty="0">
                <a:latin typeface="Verdana Ref" charset="0"/>
              </a:rPr>
              <a:t>whenever an actor holds the work, </a:t>
            </a:r>
          </a:p>
          <a:p>
            <a:r>
              <a:rPr lang="en-CA" dirty="0">
                <a:latin typeface="Verdana Ref" charset="0"/>
              </a:rPr>
              <a:t>whether they do a lot or a little, </a:t>
            </a:r>
          </a:p>
          <a:p>
            <a:r>
              <a:rPr lang="en-CA" dirty="0">
                <a:latin typeface="Verdana Ref" charset="0"/>
              </a:rPr>
              <a:t>draw one box and move on.</a:t>
            </a:r>
            <a:endParaRPr lang="en-US" dirty="0">
              <a:latin typeface="Verdana Ref" charset="0"/>
            </a:endParaRPr>
          </a:p>
        </p:txBody>
      </p:sp>
    </p:spTree>
    <p:extLst>
      <p:ext uri="{BB962C8B-B14F-4D97-AF65-F5344CB8AC3E}">
        <p14:creationId xmlns:p14="http://schemas.microsoft.com/office/powerpoint/2010/main" val="2477051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cs typeface="+mn-cs"/>
              </a:rPr>
              <a:t>This shows how this style of diagram pulls together process workflow, use cases, and services.</a:t>
            </a:r>
          </a:p>
          <a:p>
            <a:pPr>
              <a:defRPr/>
            </a:pPr>
            <a:endParaRPr lang="en-US" dirty="0">
              <a:cs typeface="+mn-cs"/>
            </a:endParaRPr>
          </a:p>
          <a:p>
            <a:pPr>
              <a:defRPr/>
            </a:pPr>
            <a:r>
              <a:rPr lang="en-US" dirty="0">
                <a:cs typeface="+mn-cs"/>
              </a:rPr>
              <a:t>“Actor – Service (verb-noun) – Platform” forms a Use Case – “Customer Service Rep Idles Units via S-MAN”</a:t>
            </a:r>
          </a:p>
        </p:txBody>
      </p:sp>
      <p:sp>
        <p:nvSpPr>
          <p:cNvPr id="216067" name="Slide Image Placeholder 2"/>
          <p:cNvSpPr>
            <a:spLocks noGrp="1" noRot="1" noChangeAspect="1" noTextEdit="1"/>
          </p:cNvSpPr>
          <p:nvPr>
            <p:ph type="sldImg"/>
          </p:nvPr>
        </p:nvSpPr>
        <p:spPr>
          <a:xfrm>
            <a:off x="450850" y="285750"/>
            <a:ext cx="5929313" cy="3335338"/>
          </a:xfrm>
          <a:prstGeom prst="rect">
            <a:avLst/>
          </a:prstGeom>
        </p:spPr>
      </p:sp>
    </p:spTree>
    <p:extLst>
      <p:ext uri="{BB962C8B-B14F-4D97-AF65-F5344CB8AC3E}">
        <p14:creationId xmlns:p14="http://schemas.microsoft.com/office/powerpoint/2010/main" val="129439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2201" cy="4902201"/>
          </a:xfrm>
        </p:spPr>
      </p:sp>
      <p:sp>
        <p:nvSpPr>
          <p:cNvPr id="80898" name="Notes Placeholder 2"/>
          <p:cNvSpPr>
            <a:spLocks noGrp="1"/>
          </p:cNvSpPr>
          <p:nvPr>
            <p:ph type="body" idx="1"/>
          </p:nvPr>
        </p:nvSpPr>
        <p:spPr>
          <a:noFill/>
        </p:spPr>
        <p:txBody>
          <a:bodyPr/>
          <a:lstStyle/>
          <a:p>
            <a:r>
              <a:rPr lang="en-US" dirty="0">
                <a:latin typeface="Arial" charset="0"/>
              </a:rPr>
              <a:t>Business Development Manager wasn’t thrilled, but accepted that this was a fact-based decision.</a:t>
            </a:r>
            <a:endParaRPr lang="en-CA"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425450" y="277813"/>
            <a:ext cx="5949950" cy="3348037"/>
          </a:xfrm>
          <a:prstGeom prst="rect">
            <a:avLst/>
          </a:prstGeom>
        </p:spPr>
      </p:sp>
      <p:sp>
        <p:nvSpPr>
          <p:cNvPr id="3" name="Notes Placeholder 2">
            <a:extLst>
              <a:ext uri="{FF2B5EF4-FFF2-40B4-BE49-F238E27FC236}">
                <a16:creationId xmlns:a16="http://schemas.microsoft.com/office/drawing/2014/main" id="{847BD8C9-1B87-7C47-985D-73AADBA14AD6}"/>
              </a:ext>
            </a:extLst>
          </p:cNvPr>
          <p:cNvSpPr>
            <a:spLocks noGrp="1"/>
          </p:cNvSpPr>
          <p:nvPr>
            <p:ph type="body" sz="quarter" idx="3"/>
          </p:nvPr>
        </p:nvSpPr>
        <p:spPr>
          <a:xfrm>
            <a:off x="445577" y="3796117"/>
            <a:ext cx="5930683" cy="4927099"/>
          </a:xfrm>
        </p:spPr>
        <p:txBody>
          <a:bodyPr/>
          <a:lstStyle/>
          <a:p>
            <a:r>
              <a:rPr lang="en-CA" sz="1000" dirty="0">
                <a:latin typeface="Arial" panose="020B0604020202020204" pitchFamily="34" charset="0"/>
                <a:cs typeface="Arial" panose="020B0604020202020204" pitchFamily="34" charset="0"/>
              </a:rPr>
              <a:t>Bio</a:t>
            </a:r>
            <a:r>
              <a:rPr lang="en-US" sz="1000" dirty="0">
                <a:latin typeface="Arial" panose="020B0604020202020204" pitchFamily="34" charset="0"/>
                <a:cs typeface="Arial" panose="020B0604020202020204" pitchFamily="34" charset="0"/>
              </a:rPr>
              <a:t>:</a:t>
            </a:r>
          </a:p>
          <a:p>
            <a:pPr fontAlgn="base" hangingPunct="0"/>
            <a:r>
              <a:rPr lang="en-US" sz="1000" b="1" dirty="0">
                <a:latin typeface="Arial" panose="020B0604020202020204" pitchFamily="34" charset="0"/>
                <a:cs typeface="Arial" panose="020B0604020202020204" pitchFamily="34" charset="0"/>
              </a:rPr>
              <a:t>Alec Sharp</a:t>
            </a:r>
            <a:r>
              <a:rPr lang="en-US" sz="1000" dirty="0">
                <a:latin typeface="Arial" panose="020B0604020202020204" pitchFamily="34" charset="0"/>
                <a:cs typeface="Arial" panose="020B0604020202020204" pitchFamily="34" charset="0"/>
              </a:rPr>
              <a:t>, a senior consultant with Clariteq Systems Consulting, has deep expertise in a rare combination of fields –</a:t>
            </a:r>
            <a:r>
              <a:rPr lang="en-US" sz="1000" i="1" dirty="0">
                <a:latin typeface="Arial" panose="020B0604020202020204" pitchFamily="34" charset="0"/>
                <a:cs typeface="Arial" panose="020B0604020202020204" pitchFamily="34" charset="0"/>
              </a:rPr>
              <a:t> process modelling, analysis, and redesign</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business analysis and requirements specification</a:t>
            </a:r>
            <a:r>
              <a:rPr lang="en-US" sz="1000" dirty="0">
                <a:latin typeface="Arial" panose="020B0604020202020204" pitchFamily="34" charset="0"/>
                <a:cs typeface="Arial" panose="020B0604020202020204" pitchFamily="34" charset="0"/>
              </a:rPr>
              <a:t>; and </a:t>
            </a:r>
            <a:r>
              <a:rPr lang="en-US" sz="1000" i="1" dirty="0">
                <a:latin typeface="Arial" panose="020B0604020202020204" pitchFamily="34" charset="0"/>
                <a:cs typeface="Arial" panose="020B0604020202020204" pitchFamily="34" charset="0"/>
              </a:rPr>
              <a:t>business-oriented data modelling</a:t>
            </a:r>
            <a:r>
              <a:rPr lang="en-US" sz="1000" dirty="0">
                <a:latin typeface="Arial" panose="020B0604020202020204" pitchFamily="34" charset="0"/>
                <a:cs typeface="Arial" panose="020B0604020202020204" pitchFamily="34" charset="0"/>
              </a:rPr>
              <a:t>. Increasingly, his work involves </a:t>
            </a:r>
            <a:r>
              <a:rPr lang="en-US" sz="1000" i="1" dirty="0">
                <a:latin typeface="Arial" panose="020B0604020202020204" pitchFamily="34" charset="0"/>
                <a:cs typeface="Arial" panose="020B0604020202020204" pitchFamily="34" charset="0"/>
              </a:rPr>
              <a:t>facilitation</a:t>
            </a:r>
            <a:r>
              <a:rPr lang="en-US" sz="1000" dirty="0">
                <a:latin typeface="Arial" panose="020B0604020202020204" pitchFamily="34" charset="0"/>
                <a:cs typeface="Arial" panose="020B0604020202020204" pitchFamily="34" charset="0"/>
              </a:rPr>
              <a:t> and </a:t>
            </a:r>
            <a:r>
              <a:rPr lang="en-US" sz="1000" i="1" dirty="0">
                <a:latin typeface="Arial" panose="020B0604020202020204" pitchFamily="34" charset="0"/>
                <a:cs typeface="Arial" panose="020B0604020202020204" pitchFamily="34" charset="0"/>
              </a:rPr>
              <a:t>organisational change</a:t>
            </a:r>
            <a:r>
              <a:rPr lang="en-US" sz="1000" dirty="0">
                <a:latin typeface="Arial" panose="020B0604020202020204" pitchFamily="34" charset="0"/>
                <a:cs typeface="Arial" panose="020B0604020202020204" pitchFamily="34" charset="0"/>
              </a:rPr>
              <a:t>. His 40 years of hands-on consulting experience, practical approaches, and global reputation in model-driven methods have made him a sought-after resource in locations as diverse as Ireland, Illinois, and India. </a:t>
            </a:r>
          </a:p>
          <a:p>
            <a:pPr fontAlgn="base" hangingPunct="0"/>
            <a:endParaRPr lang="en-CA" sz="1000"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He is also a popular conference speaker, mixing content and insight with irreverence and humour. Among his many top-rated presentations are  “Crossing the Chasm - </a:t>
            </a:r>
            <a:r>
              <a:rPr lang="en-US" sz="1000" i="1" dirty="0">
                <a:latin typeface="Arial" panose="020B0604020202020204" pitchFamily="34" charset="0"/>
                <a:cs typeface="Arial" panose="020B0604020202020204" pitchFamily="34" charset="0"/>
              </a:rPr>
              <a:t>From Process Model to IT Requirements</a:t>
            </a:r>
            <a:r>
              <a:rPr lang="en-US" sz="1000" dirty="0">
                <a:latin typeface="Arial" panose="020B0604020202020204" pitchFamily="34" charset="0"/>
                <a:cs typeface="Arial" panose="020B0604020202020204" pitchFamily="34" charset="0"/>
              </a:rPr>
              <a:t>,” “Days not Weeks or Months – </a:t>
            </a:r>
            <a:r>
              <a:rPr lang="en-US" sz="1000" i="1" dirty="0">
                <a:latin typeface="Arial" panose="020B0604020202020204" pitchFamily="34" charset="0"/>
                <a:cs typeface="Arial" panose="020B0604020202020204" pitchFamily="34" charset="0"/>
              </a:rPr>
              <a:t>Process Change in Agile Timeframes</a:t>
            </a:r>
            <a:r>
              <a:rPr lang="en-US" sz="1000" dirty="0">
                <a:latin typeface="Arial" panose="020B0604020202020204" pitchFamily="34" charset="0"/>
                <a:cs typeface="Arial" panose="020B0604020202020204" pitchFamily="34" charset="0"/>
              </a:rPr>
              <a:t>,” “The Human Side of Data Modelling –  </a:t>
            </a:r>
            <a:r>
              <a:rPr lang="en-US" sz="1000" i="1" dirty="0">
                <a:latin typeface="Arial" panose="020B0604020202020204" pitchFamily="34" charset="0"/>
                <a:cs typeface="Arial" panose="020B0604020202020204" pitchFamily="34" charset="0"/>
              </a:rPr>
              <a:t>Communicating With Stakeholders and Other Mere Mortals</a:t>
            </a:r>
            <a:r>
              <a:rPr lang="en-US" sz="1000" dirty="0">
                <a:latin typeface="Arial" panose="020B0604020202020204" pitchFamily="34" charset="0"/>
                <a:cs typeface="Arial" panose="020B0604020202020204" pitchFamily="34" charset="0"/>
              </a:rPr>
              <a:t>,” “Analyst or Stenographer? – </a:t>
            </a:r>
            <a:r>
              <a:rPr lang="en-US" sz="1000" i="1" dirty="0">
                <a:latin typeface="Arial" panose="020B0604020202020204" pitchFamily="34" charset="0"/>
                <a:cs typeface="Arial" panose="020B0604020202020204" pitchFamily="34" charset="0"/>
              </a:rPr>
              <a:t>Myths, Half-truths, and Successful Methods in Business Analysis</a:t>
            </a:r>
            <a:r>
              <a:rPr lang="en-US" sz="1000" dirty="0">
                <a:latin typeface="Arial" panose="020B0604020202020204" pitchFamily="34" charset="0"/>
                <a:cs typeface="Arial" panose="020B0604020202020204" pitchFamily="34" charset="0"/>
              </a:rPr>
              <a:t>,” “From Business Analyst to Business Synthesist – </a:t>
            </a:r>
            <a:r>
              <a:rPr lang="en-US" sz="1000" i="1" dirty="0">
                <a:latin typeface="Arial" panose="020B0604020202020204" pitchFamily="34" charset="0"/>
                <a:cs typeface="Arial" panose="020B0604020202020204" pitchFamily="34" charset="0"/>
              </a:rPr>
              <a:t>Making a Vital Contribution to Business Change</a:t>
            </a:r>
            <a:r>
              <a:rPr lang="en-US" sz="1000" dirty="0">
                <a:latin typeface="Arial" panose="020B0604020202020204" pitchFamily="34" charset="0"/>
                <a:cs typeface="Arial" panose="020B0604020202020204" pitchFamily="34" charset="0"/>
              </a:rPr>
              <a:t>,” and “Agile and Modelling – </a:t>
            </a:r>
            <a:r>
              <a:rPr lang="en-US" sz="1000" i="1" dirty="0">
                <a:latin typeface="Arial" panose="020B0604020202020204" pitchFamily="34" charset="0"/>
                <a:cs typeface="Arial" panose="020B0604020202020204" pitchFamily="34" charset="0"/>
              </a:rPr>
              <a:t>What Works, What Doesn’t</a:t>
            </a:r>
            <a:r>
              <a:rPr lang="en-US" sz="1000" dirty="0">
                <a:latin typeface="Arial" panose="020B0604020202020204" pitchFamily="34" charset="0"/>
                <a:cs typeface="Arial" panose="020B0604020202020204" pitchFamily="34" charset="0"/>
              </a:rPr>
              <a:t>.” His 90-minute briefing “</a:t>
            </a:r>
            <a:r>
              <a:rPr lang="en-US" sz="1000" i="1" dirty="0">
                <a:latin typeface="Arial" panose="020B0604020202020204" pitchFamily="34" charset="0"/>
                <a:cs typeface="Arial" panose="020B0604020202020204" pitchFamily="34" charset="0"/>
              </a:rPr>
              <a:t>Five Things You Need To Know About Business Processes</a:t>
            </a:r>
            <a:r>
              <a:rPr lang="en-US" sz="1000" dirty="0">
                <a:latin typeface="Arial" panose="020B0604020202020204" pitchFamily="34" charset="0"/>
                <a:cs typeface="Arial" panose="020B0604020202020204" pitchFamily="34" charset="0"/>
              </a:rPr>
              <a:t>” has been delivered to senior executives at major organisations around the globe.</a:t>
            </a:r>
          </a:p>
          <a:p>
            <a:pPr hangingPunct="0"/>
            <a:endParaRPr lang="en-CA" sz="1000" b="1" u="sng"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 Alec literally wrote the book on business process modelling, “Workflow Modelling: Tools for Process Improvement and Application Development.”  Popular with process improvement specialists, business analysts, consultants, and business professionals, it is consistently a top-selling title on business process modelling, analysis, and design, and is widely used as an MBA textbook. Alec was awarded DAMA's Professional Achievement Award, a global award given to one professional a year for contributions to the Data Management profession. </a:t>
            </a:r>
          </a:p>
          <a:p>
            <a:pPr hangingPunct="0"/>
            <a:endParaRPr lang="en-CA" sz="1000" b="1" u="sng" dirty="0">
              <a:latin typeface="Arial" panose="020B0604020202020204" pitchFamily="34" charset="0"/>
              <a:cs typeface="Arial" panose="020B0604020202020204" pitchFamily="34" charset="0"/>
            </a:endParaRPr>
          </a:p>
          <a:p>
            <a:pPr hangingPunct="0"/>
            <a:r>
              <a:rPr lang="en-US" sz="1000" dirty="0">
                <a:latin typeface="Arial" panose="020B0604020202020204" pitchFamily="34" charset="0"/>
                <a:cs typeface="Arial" panose="020B0604020202020204" pitchFamily="34" charset="0"/>
              </a:rPr>
              <a:t>Alec's popular workshops “Working With Business Processes,” “Advanced Business Process Techniques,” “Business-Oriented Data Modelling,” “Business-Oriented Data Modelling Masterclass,” and “Requirements Modelling” are conducted on four or five continents each year (pre-COVID!), at many of the world's best-known organisations. His classes are practical, energetic, and fun, consistently earning “excellent” ratings.</a:t>
            </a:r>
          </a:p>
          <a:p>
            <a:pPr hangingPunct="0"/>
            <a:endParaRPr lang="en-CA" sz="1000" b="1" u="sng" dirty="0">
              <a:latin typeface="Arial" panose="020B0604020202020204" pitchFamily="34" charset="0"/>
              <a:cs typeface="Arial" panose="020B0604020202020204" pitchFamily="34" charset="0"/>
            </a:endParaRPr>
          </a:p>
          <a:p>
            <a:pPr lvl="0"/>
            <a:r>
              <a:rPr lang="en-US" sz="1000" dirty="0">
                <a:solidFill>
                  <a:srgbClr val="000000"/>
                </a:solidFill>
                <a:latin typeface="Arial"/>
                <a:cs typeface="Arial"/>
              </a:rPr>
              <a:t>Contact Alec – </a:t>
            </a:r>
            <a:r>
              <a:rPr lang="en-US" sz="1000" dirty="0" err="1">
                <a:solidFill>
                  <a:srgbClr val="000000"/>
                </a:solidFill>
                <a:latin typeface="Arial"/>
                <a:cs typeface="Arial"/>
              </a:rPr>
              <a:t>asharp@clariteq.com</a:t>
            </a:r>
            <a:endParaRPr lang="en-US" sz="1000" dirty="0"/>
          </a:p>
        </p:txBody>
      </p:sp>
    </p:spTree>
    <p:extLst>
      <p:ext uri="{BB962C8B-B14F-4D97-AF65-F5344CB8AC3E}">
        <p14:creationId xmlns:p14="http://schemas.microsoft.com/office/powerpoint/2010/main" val="186998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DF59-9CA2-DA3C-16D3-6838B2E8DDDB}"/>
            </a:ext>
          </a:extLst>
        </p:cNvPr>
        <p:cNvGrpSpPr/>
        <p:nvPr/>
      </p:nvGrpSpPr>
      <p:grpSpPr>
        <a:xfrm>
          <a:off x="0" y="0"/>
          <a:ext cx="0" cy="0"/>
          <a:chOff x="0" y="0"/>
          <a:chExt cx="0" cy="0"/>
        </a:xfrm>
      </p:grpSpPr>
      <p:sp>
        <p:nvSpPr>
          <p:cNvPr id="35841" name="Rectangle 5">
            <a:extLst>
              <a:ext uri="{FF2B5EF4-FFF2-40B4-BE49-F238E27FC236}">
                <a16:creationId xmlns:a16="http://schemas.microsoft.com/office/drawing/2014/main" id="{8D4754CF-2114-9292-C8AB-C440EC2B851A}"/>
              </a:ext>
            </a:extLst>
          </p:cNvPr>
          <p:cNvSpPr>
            <a:spLocks noGrp="1" noChangeArrowheads="1"/>
          </p:cNvSpPr>
          <p:nvPr>
            <p:ph type="body" idx="1"/>
          </p:nvPr>
        </p:nvSpPr>
        <p:spPr>
          <a:noFill/>
        </p:spPr>
        <p:txBody>
          <a:bodyPr/>
          <a:lstStyle/>
          <a:p>
            <a:r>
              <a:rPr lang="en-US" dirty="0">
                <a:latin typeface="Arial" charset="0"/>
              </a:rPr>
              <a:t>Each layer interacts with others, forming an integrated set of techniques.</a:t>
            </a:r>
          </a:p>
          <a:p>
            <a:r>
              <a:rPr lang="en-US" dirty="0">
                <a:latin typeface="Arial" charset="0"/>
              </a:rPr>
              <a:t>The benefits:</a:t>
            </a:r>
          </a:p>
          <a:p>
            <a:pPr lvl="1"/>
            <a:r>
              <a:rPr lang="en-US" dirty="0">
                <a:latin typeface="Arial" charset="0"/>
              </a:rPr>
              <a:t>Divide and conquer</a:t>
            </a:r>
          </a:p>
          <a:p>
            <a:pPr lvl="1"/>
            <a:r>
              <a:rPr lang="en-US" dirty="0">
                <a:latin typeface="Arial" charset="0"/>
              </a:rPr>
              <a:t>Everything in its place</a:t>
            </a:r>
          </a:p>
          <a:p>
            <a:pPr lvl="1"/>
            <a:r>
              <a:rPr lang="en-US" dirty="0">
                <a:latin typeface="Arial" charset="0"/>
              </a:rPr>
              <a:t>Cross-validation</a:t>
            </a:r>
          </a:p>
          <a:p>
            <a:endParaRPr lang="en-US" dirty="0">
              <a:latin typeface="Arial" charset="0"/>
            </a:endParaRPr>
          </a:p>
          <a:p>
            <a:r>
              <a:rPr lang="en-US" dirty="0"/>
              <a:t>Other terms:</a:t>
            </a:r>
          </a:p>
          <a:p>
            <a:pPr lvl="1"/>
            <a:r>
              <a:rPr lang="en-US" dirty="0"/>
              <a:t>Presentation Services also known as Presentation Layer or User Interface </a:t>
            </a:r>
          </a:p>
          <a:p>
            <a:pPr lvl="1"/>
            <a:r>
              <a:rPr lang="en-US" dirty="0"/>
              <a:t>Business Services </a:t>
            </a:r>
            <a:r>
              <a:rPr lang="en-US" dirty="0">
                <a:solidFill>
                  <a:srgbClr val="000000"/>
                </a:solidFill>
              </a:rPr>
              <a:t>also known as </a:t>
            </a:r>
            <a:r>
              <a:rPr lang="en-US" dirty="0"/>
              <a:t>Application Layer, Business Logic, Business Rules, Application Services, etc.</a:t>
            </a:r>
          </a:p>
          <a:p>
            <a:pPr lvl="1"/>
            <a:r>
              <a:rPr lang="en-US" dirty="0"/>
              <a:t>Data Management Services also known as Data Management Layer or Persistence Services</a:t>
            </a:r>
          </a:p>
          <a:p>
            <a:endParaRPr lang="en-US" dirty="0">
              <a:latin typeface="Arial" charset="0"/>
            </a:endParaRPr>
          </a:p>
          <a:p>
            <a:r>
              <a:rPr lang="en-US" dirty="0">
                <a:latin typeface="Arial" charset="0"/>
              </a:rPr>
              <a:t>Not all methodologies address each perspective equally well. </a:t>
            </a:r>
          </a:p>
          <a:p>
            <a:pPr lvl="1"/>
            <a:r>
              <a:rPr lang="en-US" dirty="0">
                <a:latin typeface="Arial" charset="0"/>
              </a:rPr>
              <a:t>Information Engineering was weak to non-existent in addressing the business process (workflow) and presentation (use cases) layers</a:t>
            </a:r>
          </a:p>
          <a:p>
            <a:pPr lvl="1"/>
            <a:r>
              <a:rPr lang="en-US" dirty="0">
                <a:latin typeface="Arial" charset="0"/>
              </a:rPr>
              <a:t>Most O-O and Agile techniques don</a:t>
            </a:r>
            <a:r>
              <a:rPr lang="tr-TR" dirty="0">
                <a:latin typeface="Arial" charset="0"/>
              </a:rPr>
              <a:t>'t</a:t>
            </a:r>
            <a:r>
              <a:rPr lang="en-US" dirty="0">
                <a:latin typeface="Arial" charset="0"/>
              </a:rPr>
              <a:t> address business process well, if at all</a:t>
            </a:r>
          </a:p>
          <a:p>
            <a:endParaRPr lang="en-US" dirty="0">
              <a:latin typeface="Arial" charset="0"/>
            </a:endParaRPr>
          </a:p>
        </p:txBody>
      </p:sp>
      <p:sp>
        <p:nvSpPr>
          <p:cNvPr id="159747" name="Slide Image Placeholder 2">
            <a:extLst>
              <a:ext uri="{FF2B5EF4-FFF2-40B4-BE49-F238E27FC236}">
                <a16:creationId xmlns:a16="http://schemas.microsoft.com/office/drawing/2014/main" id="{9A560F27-A75B-8142-1B8F-E7FA62AA5801}"/>
              </a:ext>
            </a:extLst>
          </p:cNvPr>
          <p:cNvSpPr>
            <a:spLocks noGrp="1" noRot="1" noChangeAspect="1" noTextEdit="1"/>
          </p:cNvSpPr>
          <p:nvPr>
            <p:ph type="sldImg"/>
          </p:nvPr>
        </p:nvSpPr>
        <p:spPr>
          <a:xfrm>
            <a:off x="447675" y="290513"/>
            <a:ext cx="5929313" cy="3335337"/>
          </a:xfrm>
        </p:spPr>
      </p:sp>
    </p:spTree>
    <p:extLst>
      <p:ext uri="{BB962C8B-B14F-4D97-AF65-F5344CB8AC3E}">
        <p14:creationId xmlns:p14="http://schemas.microsoft.com/office/powerpoint/2010/main" val="276429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1596F-D583-B92B-2B62-FC3D58815EB4}"/>
            </a:ext>
          </a:extLst>
        </p:cNvPr>
        <p:cNvGrpSpPr/>
        <p:nvPr/>
      </p:nvGrpSpPr>
      <p:grpSpPr>
        <a:xfrm>
          <a:off x="0" y="0"/>
          <a:ext cx="0" cy="0"/>
          <a:chOff x="0" y="0"/>
          <a:chExt cx="0" cy="0"/>
        </a:xfrm>
      </p:grpSpPr>
      <p:sp>
        <p:nvSpPr>
          <p:cNvPr id="112642" name="Rectangle 2">
            <a:extLst>
              <a:ext uri="{FF2B5EF4-FFF2-40B4-BE49-F238E27FC236}">
                <a16:creationId xmlns:a16="http://schemas.microsoft.com/office/drawing/2014/main" id="{28DF9356-C568-035F-9971-64824A29DC32}"/>
              </a:ext>
            </a:extLst>
          </p:cNvPr>
          <p:cNvSpPr>
            <a:spLocks noGrp="1" noRot="1" noChangeAspect="1" noChangeArrowheads="1" noTextEdit="1"/>
          </p:cNvSpPr>
          <p:nvPr>
            <p:ph type="sldImg"/>
          </p:nvPr>
        </p:nvSpPr>
        <p:spPr>
          <a:xfrm>
            <a:off x="434975" y="284163"/>
            <a:ext cx="5940425" cy="3341687"/>
          </a:xfrm>
        </p:spPr>
      </p:sp>
      <p:sp>
        <p:nvSpPr>
          <p:cNvPr id="112643" name="Rectangle 3">
            <a:extLst>
              <a:ext uri="{FF2B5EF4-FFF2-40B4-BE49-F238E27FC236}">
                <a16:creationId xmlns:a16="http://schemas.microsoft.com/office/drawing/2014/main" id="{1BFC6361-E0D1-F67E-7BCD-156E9769E77D}"/>
              </a:ext>
            </a:extLst>
          </p:cNvPr>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CA" dirty="0">
                <a:latin typeface="Arial" charset="0"/>
              </a:rPr>
              <a:t>Key point – every type of model references the entities in the concept model, illustrating why concept modelling (conceptual data modelling) is a critical technique.</a:t>
            </a:r>
          </a:p>
          <a:p>
            <a:pPr eaLnBrk="1" hangingPunct="1">
              <a:defRPr/>
            </a:pPr>
            <a:endParaRPr lang="en-CA" dirty="0">
              <a:latin typeface="Arial" charset="0"/>
            </a:endParaRPr>
          </a:p>
          <a:p>
            <a:r>
              <a:rPr lang="en-US" dirty="0">
                <a:latin typeface="Arial" charset="0"/>
              </a:rPr>
              <a:t>We often follow an “inside-out” approach, as illustrated here:</a:t>
            </a:r>
          </a:p>
          <a:p>
            <a:pPr marL="171450" indent="-171450">
              <a:buFont typeface="Arial"/>
              <a:buChar char="•"/>
            </a:pPr>
            <a:r>
              <a:rPr lang="en-US" dirty="0">
                <a:latin typeface="Arial" charset="0"/>
              </a:rPr>
              <a:t>Discover the Nouns:  things of interest, e.g. </a:t>
            </a:r>
            <a:r>
              <a:rPr lang="en-US" i="1" dirty="0">
                <a:latin typeface="Arial" charset="0"/>
              </a:rPr>
              <a:t>“Customer”</a:t>
            </a:r>
          </a:p>
          <a:p>
            <a:pPr marL="171450" indent="-171450">
              <a:buFont typeface="Arial"/>
              <a:buChar char="•"/>
            </a:pPr>
            <a:r>
              <a:rPr lang="en-US" dirty="0">
                <a:latin typeface="Arial" charset="0"/>
              </a:rPr>
              <a:t>Discover “Verb – Noun” pairs:  activities that must be performed (process, sub-process, service, …) in order for the enterprise to operate, e.g. “</a:t>
            </a:r>
            <a:r>
              <a:rPr lang="en-US" altLang="ja-JP" i="1" dirty="0">
                <a:latin typeface="Arial" charset="0"/>
              </a:rPr>
              <a:t>Register Customer</a:t>
            </a:r>
            <a:r>
              <a:rPr lang="en-US" dirty="0">
                <a:latin typeface="Arial" charset="0"/>
              </a:rPr>
              <a:t>”</a:t>
            </a:r>
            <a:endParaRPr lang="en-US" altLang="ja-JP" dirty="0">
              <a:latin typeface="Arial" charset="0"/>
            </a:endParaRPr>
          </a:p>
          <a:p>
            <a:pPr marL="171450" indent="-171450">
              <a:buFont typeface="Arial"/>
              <a:buChar char="•"/>
            </a:pPr>
            <a:r>
              <a:rPr lang="en-US" dirty="0">
                <a:latin typeface="Arial" charset="0"/>
              </a:rPr>
              <a:t>Discover “Actor – Verb – Noun “ combinations:   Use Cases or a steps within a business process, the intersection of all three, e.g. “</a:t>
            </a:r>
            <a:r>
              <a:rPr lang="en-US" altLang="ja-JP" i="1" dirty="0">
                <a:latin typeface="Arial" charset="0"/>
              </a:rPr>
              <a:t>Sales Rep Registers Customer</a:t>
            </a:r>
            <a:r>
              <a:rPr lang="en-US" dirty="0">
                <a:latin typeface="Arial" charset="0"/>
              </a:rPr>
              <a:t>”</a:t>
            </a:r>
          </a:p>
          <a:p>
            <a:pPr eaLnBrk="1" hangingPunct="1">
              <a:defRPr/>
            </a:pPr>
            <a:endParaRPr lang="en-US" dirty="0">
              <a:latin typeface="Arial" charset="0"/>
            </a:endParaRPr>
          </a:p>
          <a:p>
            <a:pPr eaLnBrk="1" hangingPunct="1">
              <a:defRPr/>
            </a:pPr>
            <a:endParaRPr lang="en-US" dirty="0">
              <a:latin typeface="Arial" charset="0"/>
            </a:endParaRPr>
          </a:p>
        </p:txBody>
      </p:sp>
    </p:spTree>
    <p:extLst>
      <p:ext uri="{BB962C8B-B14F-4D97-AF65-F5344CB8AC3E}">
        <p14:creationId xmlns:p14="http://schemas.microsoft.com/office/powerpoint/2010/main" val="341695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000D-7D50-7D51-1C67-70BE647C4130}"/>
            </a:ext>
          </a:extLst>
        </p:cNvPr>
        <p:cNvGrpSpPr/>
        <p:nvPr/>
      </p:nvGrpSpPr>
      <p:grpSpPr>
        <a:xfrm>
          <a:off x="0" y="0"/>
          <a:ext cx="0" cy="0"/>
          <a:chOff x="0" y="0"/>
          <a:chExt cx="0" cy="0"/>
        </a:xfrm>
      </p:grpSpPr>
      <p:sp>
        <p:nvSpPr>
          <p:cNvPr id="440322" name="Rectangle 3">
            <a:extLst>
              <a:ext uri="{FF2B5EF4-FFF2-40B4-BE49-F238E27FC236}">
                <a16:creationId xmlns:a16="http://schemas.microsoft.com/office/drawing/2014/main" id="{80724838-4B91-2C74-4ADD-A28E2AE29FC6}"/>
              </a:ext>
            </a:extLst>
          </p:cNvPr>
          <p:cNvSpPr>
            <a:spLocks noGrp="1" noChangeArrowheads="1"/>
          </p:cNvSpPr>
          <p:nvPr>
            <p:ph type="body" idx="1"/>
          </p:nvPr>
        </p:nvSpPr>
        <p:spPr/>
        <p:txBody>
          <a:bodyPr/>
          <a:lstStyle/>
          <a:p>
            <a:pPr>
              <a:defRPr/>
            </a:pPr>
            <a:r>
              <a:rPr lang="en-CA" dirty="0">
                <a:solidFill>
                  <a:srgbClr val="000000"/>
                </a:solidFill>
                <a:cs typeface="Arial" charset="0"/>
              </a:rPr>
              <a:t>Model-based techniques go through three progressive levels of detail, each serving a different audience and purpose</a:t>
            </a:r>
            <a:br>
              <a:rPr lang="en-CA" dirty="0">
                <a:solidFill>
                  <a:srgbClr val="000000"/>
                </a:solidFill>
                <a:cs typeface="Arial" charset="0"/>
              </a:rPr>
            </a:br>
            <a:endParaRPr lang="en-CA" dirty="0">
              <a:solidFill>
                <a:srgbClr val="000000"/>
              </a:solidFill>
              <a:cs typeface="Arial" charset="0"/>
            </a:endParaRPr>
          </a:p>
          <a:p>
            <a:pPr eaLnBrk="1" hangingPunct="1">
              <a:defRPr/>
            </a:pPr>
            <a:r>
              <a:rPr lang="en-US" dirty="0"/>
              <a:t>On a smaller project, the same person might work on all perspectives at all levels of detail; the larger the project, the more likely it is that different, specialised roles will be involved. </a:t>
            </a:r>
            <a:endParaRPr lang="en-US" dirty="0">
              <a:solidFill>
                <a:srgbClr val="000000"/>
              </a:solidFill>
              <a:cs typeface="Arial" charset="0"/>
            </a:endParaRPr>
          </a:p>
          <a:p>
            <a:pPr>
              <a:defRPr/>
            </a:pPr>
            <a:endParaRPr lang="en-US" dirty="0"/>
          </a:p>
          <a:p>
            <a:pPr>
              <a:defRPr/>
            </a:pPr>
            <a:r>
              <a:rPr lang="en-US" dirty="0"/>
              <a:t>The reason that the “concept” level is important, and that we don</a:t>
            </a:r>
            <a:r>
              <a:rPr lang="tr-TR" dirty="0"/>
              <a:t>'t</a:t>
            </a:r>
            <a:r>
              <a:rPr lang="en-US" dirty="0"/>
              <a:t> dive right into the “detail” level is that…</a:t>
            </a:r>
          </a:p>
          <a:p>
            <a:pPr>
              <a:defRPr/>
            </a:pPr>
            <a:r>
              <a:rPr lang="en-US" dirty="0"/>
              <a:t>…the level of precision, rigor, and detail that you need in order to build something</a:t>
            </a:r>
            <a:br>
              <a:rPr lang="en-US" dirty="0"/>
            </a:br>
            <a:r>
              <a:rPr lang="en-US" dirty="0"/>
              <a:t>is far greater and different in nature than that which is necessary for the business person to know if they're going to like what you build!</a:t>
            </a:r>
          </a:p>
          <a:p>
            <a:pPr>
              <a:defRPr/>
            </a:pPr>
            <a:endParaRPr lang="en-US" dirty="0"/>
          </a:p>
          <a:p>
            <a:pPr eaLnBrk="1" hangingPunct="1">
              <a:defRPr/>
            </a:pPr>
            <a:r>
              <a:rPr lang="en-US" dirty="0"/>
              <a:t>The idea of these progressive, well-defined levels of detail is something that largely fell by the wayside during the last few generations of silver bullets:</a:t>
            </a:r>
          </a:p>
          <a:p>
            <a:pPr marL="171428" indent="-171428" eaLnBrk="1" hangingPunct="1">
              <a:buFont typeface="Arial" pitchFamily="34" charset="0"/>
              <a:buChar char="•"/>
              <a:defRPr/>
            </a:pPr>
            <a:r>
              <a:rPr lang="en-US" dirty="0"/>
              <a:t>client server</a:t>
            </a:r>
          </a:p>
          <a:p>
            <a:pPr marL="171428" indent="-171428" eaLnBrk="1" hangingPunct="1">
              <a:buFont typeface="Arial" pitchFamily="34" charset="0"/>
              <a:buChar char="•"/>
              <a:defRPr/>
            </a:pPr>
            <a:r>
              <a:rPr lang="en-US" dirty="0"/>
              <a:t>web-based applications</a:t>
            </a:r>
          </a:p>
          <a:p>
            <a:pPr marL="171428" indent="-171428" eaLnBrk="1" hangingPunct="1">
              <a:buFont typeface="Arial" pitchFamily="34" charset="0"/>
              <a:buChar char="•"/>
              <a:defRPr/>
            </a:pPr>
            <a:r>
              <a:rPr lang="en-US" dirty="0"/>
              <a:t>packaged solutions (“COTS” – Commercial Off-The-Shelf)</a:t>
            </a:r>
          </a:p>
          <a:p>
            <a:pPr marL="171428" indent="-171428" eaLnBrk="1" hangingPunct="1">
              <a:buFont typeface="Arial" pitchFamily="34" charset="0"/>
              <a:buChar char="•"/>
              <a:defRPr/>
            </a:pPr>
            <a:r>
              <a:rPr lang="en-US" dirty="0"/>
              <a:t>RAD, XP, and other Agile methodologies</a:t>
            </a:r>
          </a:p>
          <a:p>
            <a:pPr eaLnBrk="1" hangingPunct="1">
              <a:defRPr/>
            </a:pPr>
            <a:r>
              <a:rPr lang="en-US" dirty="0"/>
              <a:t>…</a:t>
            </a:r>
          </a:p>
          <a:p>
            <a:pPr>
              <a:defRPr/>
            </a:pPr>
            <a:endParaRPr lang="en-US" dirty="0"/>
          </a:p>
          <a:p>
            <a:pPr>
              <a:defRPr/>
            </a:pPr>
            <a:endParaRPr lang="en-US" dirty="0"/>
          </a:p>
          <a:p>
            <a:pPr>
              <a:defRPr/>
            </a:pPr>
            <a:endParaRPr lang="en-US" dirty="0"/>
          </a:p>
        </p:txBody>
      </p:sp>
      <p:sp>
        <p:nvSpPr>
          <p:cNvPr id="440323" name="Slide Image Placeholder 2">
            <a:extLst>
              <a:ext uri="{FF2B5EF4-FFF2-40B4-BE49-F238E27FC236}">
                <a16:creationId xmlns:a16="http://schemas.microsoft.com/office/drawing/2014/main" id="{2FA7B478-5ECE-F8BA-3492-8B3276FFBE9F}"/>
              </a:ext>
            </a:extLst>
          </p:cNvPr>
          <p:cNvSpPr>
            <a:spLocks noGrp="1" noRot="1" noChangeAspect="1" noTextEdit="1"/>
          </p:cNvSpPr>
          <p:nvPr>
            <p:ph type="sldImg"/>
          </p:nvPr>
        </p:nvSpPr>
        <p:spPr>
          <a:xfrm>
            <a:off x="447675" y="290513"/>
            <a:ext cx="5929313" cy="3335337"/>
          </a:xfrm>
        </p:spPr>
      </p:sp>
    </p:spTree>
    <p:extLst>
      <p:ext uri="{BB962C8B-B14F-4D97-AF65-F5344CB8AC3E}">
        <p14:creationId xmlns:p14="http://schemas.microsoft.com/office/powerpoint/2010/main" val="1470643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447675" y="290513"/>
            <a:ext cx="5929313" cy="3335337"/>
          </a:xfrm>
          <a:prstGeom prst="rect">
            <a:avLst/>
          </a:prstGeom>
        </p:spPr>
      </p:sp>
      <p:sp>
        <p:nvSpPr>
          <p:cNvPr id="122883" name="Rectangle 3"/>
          <p:cNvSpPr>
            <a:spLocks noGrp="1" noChangeArrowheads="1"/>
          </p:cNvSpPr>
          <p:nvPr>
            <p:ph type="body" idx="1"/>
          </p:nvPr>
        </p:nvSpPr>
        <p:spPr>
          <a:xfrm>
            <a:off x="415053" y="3793961"/>
            <a:ext cx="5960351" cy="4128211"/>
          </a:xfrm>
          <a:prstGeom prst="rect">
            <a:avLst/>
          </a:prstGeo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fontAlgn="base">
              <a:spcBef>
                <a:spcPct val="30000"/>
              </a:spcBef>
              <a:spcAft>
                <a:spcPct val="0"/>
              </a:spcAft>
              <a:defRPr/>
            </a:pPr>
            <a:r>
              <a:rPr lang="en-US" dirty="0">
                <a:solidFill>
                  <a:srgbClr val="000000"/>
                </a:solidFill>
                <a:latin typeface="Arial" charset="0"/>
                <a:ea typeface="ＭＳ Ｐゴシック" charset="0"/>
              </a:rPr>
              <a:t>In general, you will start with: </a:t>
            </a:r>
          </a:p>
          <a:p>
            <a:pPr marL="234950" indent="-234950" fontAlgn="base">
              <a:spcBef>
                <a:spcPct val="30000"/>
              </a:spcBef>
              <a:spcAft>
                <a:spcPct val="0"/>
              </a:spcAft>
              <a:buFontTx/>
              <a:buChar char="•"/>
              <a:defRPr/>
            </a:pPr>
            <a:r>
              <a:rPr lang="en-US" dirty="0">
                <a:solidFill>
                  <a:srgbClr val="000000"/>
                </a:solidFill>
                <a:latin typeface="Arial" charset="0"/>
                <a:ea typeface="ＭＳ Ｐゴシック" charset="0"/>
              </a:rPr>
              <a:t>Scope and objectives (Project Charter)</a:t>
            </a:r>
          </a:p>
          <a:p>
            <a:pPr marL="234950" indent="-234950" fontAlgn="base">
              <a:spcBef>
                <a:spcPct val="30000"/>
              </a:spcBef>
              <a:spcAft>
                <a:spcPct val="0"/>
              </a:spcAft>
              <a:buFontTx/>
              <a:buChar char="•"/>
              <a:defRPr/>
            </a:pPr>
            <a:r>
              <a:rPr lang="en-US" dirty="0">
                <a:solidFill>
                  <a:srgbClr val="000000"/>
                </a:solidFill>
                <a:latin typeface="Arial" charset="0"/>
                <a:ea typeface="ＭＳ Ｐゴシック" charset="0"/>
              </a:rPr>
              <a:t>Agreement on a fundamental vocabulary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(a little Data Modelling or “Concept Modelling”)</a:t>
            </a:r>
          </a:p>
          <a:p>
            <a:pPr marL="455613" lvl="1" indent="-228600" fontAlgn="base">
              <a:spcBef>
                <a:spcPct val="30000"/>
              </a:spcBef>
              <a:spcAft>
                <a:spcPct val="0"/>
              </a:spcAft>
              <a:buFontTx/>
              <a:buChar char="•"/>
              <a:defRPr/>
            </a:pPr>
            <a:endParaRPr lang="en-US" dirty="0">
              <a:solidFill>
                <a:srgbClr val="000000"/>
              </a:solidFill>
              <a:latin typeface="Arial" charset="0"/>
              <a:ea typeface="ＭＳ Ｐゴシック" charset="0"/>
            </a:endParaRPr>
          </a:p>
          <a:p>
            <a:pPr lvl="0" fontAlgn="base">
              <a:spcBef>
                <a:spcPct val="30000"/>
              </a:spcBef>
              <a:spcAft>
                <a:spcPct val="0"/>
              </a:spcAft>
              <a:defRPr/>
            </a:pPr>
            <a:r>
              <a:rPr lang="en-US" dirty="0">
                <a:solidFill>
                  <a:srgbClr val="000000"/>
                </a:solidFill>
                <a:latin typeface="Arial" charset="0"/>
                <a:ea typeface="ＭＳ Ｐゴシック" charset="0"/>
              </a:rPr>
              <a:t>Large projects are best handled </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outside in</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 </a:t>
            </a:r>
          </a:p>
          <a:p>
            <a:pPr marL="234950" lvl="1" indent="-234950" fontAlgn="base">
              <a:spcBef>
                <a:spcPct val="30000"/>
              </a:spcBef>
              <a:spcAft>
                <a:spcPct val="0"/>
              </a:spcAft>
              <a:buFontTx/>
              <a:buChar char="•"/>
              <a:defRPr/>
            </a:pPr>
            <a:r>
              <a:rPr lang="en-US" dirty="0">
                <a:solidFill>
                  <a:srgbClr val="000000"/>
                </a:solidFill>
                <a:latin typeface="Arial" charset="0"/>
                <a:ea typeface="ＭＳ Ｐゴシック" charset="0"/>
              </a:rPr>
              <a:t>Start with an understanding of the overall process then the jobs or departments that are involved (Process Scope Model and Process Summary Chart) and then, as needed, the "flow of work" in a Process Workflow Model (Swimlane Diagram.) </a:t>
            </a:r>
          </a:p>
          <a:p>
            <a:pPr marL="234950" lvl="1" indent="-234950" fontAlgn="base">
              <a:spcBef>
                <a:spcPct val="30000"/>
              </a:spcBef>
              <a:spcAft>
                <a:spcPct val="0"/>
              </a:spcAft>
              <a:buFontTx/>
              <a:buChar char="•"/>
              <a:defRPr/>
            </a:pPr>
            <a:r>
              <a:rPr lang="en-US" dirty="0">
                <a:solidFill>
                  <a:srgbClr val="000000"/>
                </a:solidFill>
                <a:latin typeface="Arial" charset="0"/>
                <a:ea typeface="ＭＳ Ｐゴシック" charset="0"/>
              </a:rPr>
              <a:t>Then identify steps requiring automated support – Business Services and Use Cases</a:t>
            </a:r>
          </a:p>
          <a:p>
            <a:pPr lvl="0" fontAlgn="base">
              <a:spcBef>
                <a:spcPct val="30000"/>
              </a:spcBef>
              <a:spcAft>
                <a:spcPct val="0"/>
              </a:spcAft>
              <a:defRPr/>
            </a:pP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Small projects are often best handled </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inside-out</a:t>
            </a:r>
            <a:r>
              <a:rPr lang="ja-JP" altLang="en-US">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a:p>
            <a:pPr marL="234950" lvl="1" indent="-234950" fontAlgn="base">
              <a:spcBef>
                <a:spcPct val="30000"/>
              </a:spcBef>
              <a:spcAft>
                <a:spcPct val="0"/>
              </a:spcAft>
              <a:buFontTx/>
              <a:buChar char="•"/>
              <a:defRPr/>
            </a:pPr>
            <a:r>
              <a:rPr lang="en-US" dirty="0">
                <a:solidFill>
                  <a:srgbClr val="000000"/>
                </a:solidFill>
                <a:latin typeface="Arial" charset="0"/>
                <a:ea typeface="ＭＳ Ｐゴシック" charset="0"/>
              </a:rPr>
              <a:t>Start by identifying the main objects the system will deal with (Concept Modelling)</a:t>
            </a:r>
          </a:p>
          <a:p>
            <a:pPr marL="234950" lvl="1" indent="-234950" fontAlgn="base">
              <a:spcBef>
                <a:spcPct val="30000"/>
              </a:spcBef>
              <a:spcAft>
                <a:spcPct val="0"/>
              </a:spcAft>
              <a:buFontTx/>
              <a:buChar char="•"/>
              <a:defRPr/>
            </a:pPr>
            <a:r>
              <a:rPr lang="en-US" dirty="0">
                <a:solidFill>
                  <a:srgbClr val="000000"/>
                </a:solidFill>
                <a:latin typeface="Arial" charset="0"/>
                <a:ea typeface="ＭＳ Ｐゴシック" charset="0"/>
              </a:rPr>
              <a:t>Then identify the events and services that act on the main objects (Events, Service Specifications, State Transitions)</a:t>
            </a:r>
          </a:p>
          <a:p>
            <a:pPr marL="234950" lvl="1" indent="-234950" fontAlgn="base">
              <a:spcBef>
                <a:spcPct val="30000"/>
              </a:spcBef>
              <a:spcAft>
                <a:spcPct val="0"/>
              </a:spcAft>
              <a:buFontTx/>
              <a:buChar char="•"/>
              <a:defRPr/>
            </a:pPr>
            <a:r>
              <a:rPr lang="en-US" dirty="0">
                <a:solidFill>
                  <a:srgbClr val="000000"/>
                </a:solidFill>
                <a:latin typeface="Arial" charset="0"/>
                <a:ea typeface="ＭＳ Ｐゴシック" charset="0"/>
              </a:rPr>
              <a:t>Then identify how these Services will be invoked (Use Cases, then overall Process Workflow)</a:t>
            </a: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3721749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BE122-8551-23CB-2BD5-7FE1E9FDB4DD}"/>
            </a:ext>
          </a:extLst>
        </p:cNvPr>
        <p:cNvGrpSpPr/>
        <p:nvPr/>
      </p:nvGrpSpPr>
      <p:grpSpPr>
        <a:xfrm>
          <a:off x="0" y="0"/>
          <a:ext cx="0" cy="0"/>
          <a:chOff x="0" y="0"/>
          <a:chExt cx="0" cy="0"/>
        </a:xfrm>
      </p:grpSpPr>
      <p:sp>
        <p:nvSpPr>
          <p:cNvPr id="2342914" name="AutoShape 2">
            <a:extLst>
              <a:ext uri="{FF2B5EF4-FFF2-40B4-BE49-F238E27FC236}">
                <a16:creationId xmlns:a16="http://schemas.microsoft.com/office/drawing/2014/main" id="{3C6C1BD0-0FE6-B42A-2EF0-A93174B194EE}"/>
              </a:ext>
            </a:extLst>
          </p:cNvPr>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ma14="http://schemas.microsoft.com/office/mac/drawingml/2011/main" xmlns="" val="1"/>
            </a:ext>
          </a:extLst>
        </p:spPr>
      </p:sp>
      <p:sp>
        <p:nvSpPr>
          <p:cNvPr id="2342915" name="Rectangle 3">
            <a:extLst>
              <a:ext uri="{FF2B5EF4-FFF2-40B4-BE49-F238E27FC236}">
                <a16:creationId xmlns:a16="http://schemas.microsoft.com/office/drawing/2014/main" id="{94650584-535F-B3A5-DEFE-14EE72AC54FA}"/>
              </a:ext>
            </a:extLst>
          </p:cNvPr>
          <p:cNvSpPr>
            <a:spLocks noGrp="1" noChangeArrowheads="1"/>
          </p:cNvSpPr>
          <p:nvPr>
            <p:ph type="body" idx="1"/>
          </p:nvPr>
        </p:nvSpPr>
        <p:spPr>
          <a:xfrm>
            <a:off x="452439" y="3907559"/>
            <a:ext cx="5929313" cy="4087476"/>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426985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4152C-3DFB-DBED-438E-6C869DAC6705}"/>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C5A0CEB5-4D03-FE21-984C-598DEDA8E7D8}"/>
              </a:ext>
            </a:extLst>
          </p:cNvPr>
          <p:cNvSpPr>
            <a:spLocks noGrp="1" noRot="1" noChangeAspect="1" noChangeArrowheads="1" noTextEdit="1"/>
          </p:cNvSpPr>
          <p:nvPr>
            <p:ph type="sldImg"/>
          </p:nvPr>
        </p:nvSpPr>
        <p:spPr>
          <a:xfrm>
            <a:off x="444500" y="282575"/>
            <a:ext cx="5943600" cy="3343275"/>
          </a:xfrm>
          <a:prstGeom prst="rect">
            <a:avLst/>
          </a:prstGeom>
        </p:spPr>
      </p:sp>
      <p:sp>
        <p:nvSpPr>
          <p:cNvPr id="128003" name="Rectangle 3">
            <a:extLst>
              <a:ext uri="{FF2B5EF4-FFF2-40B4-BE49-F238E27FC236}">
                <a16:creationId xmlns:a16="http://schemas.microsoft.com/office/drawing/2014/main" id="{C9D02ADE-E0D2-7434-344F-AA487B387CCB}"/>
              </a:ext>
            </a:extLst>
          </p:cNvPr>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An occurrence is also referred to as an instance.</a:t>
            </a:r>
          </a:p>
          <a:p>
            <a:pPr eaLnBrk="1" hangingPunct="1">
              <a:defRPr/>
            </a:pPr>
            <a:endParaRPr lang="en-US" dirty="0">
              <a:latin typeface="Arial" charset="0"/>
              <a:cs typeface="+mn-cs"/>
            </a:endParaRPr>
          </a:p>
          <a:p>
            <a:pPr eaLnBrk="1" hangingPunct="1">
              <a:defRPr/>
            </a:pPr>
            <a:r>
              <a:rPr lang="en-US" dirty="0">
                <a:latin typeface="Arial" charset="0"/>
                <a:cs typeface="+mn-cs"/>
              </a:rPr>
              <a:t>To check that we are dealing with single occurrences, the question </a:t>
            </a:r>
            <a:r>
              <a:rPr lang="ja-JP" altLang="en-US" dirty="0">
                <a:latin typeface="Arial" charset="0"/>
                <a:cs typeface="+mn-cs"/>
              </a:rPr>
              <a:t>“</a:t>
            </a:r>
            <a:r>
              <a:rPr lang="en-US" dirty="0">
                <a:latin typeface="Arial" charset="0"/>
                <a:cs typeface="+mn-cs"/>
              </a:rPr>
              <a:t>What is a (entity name)?</a:t>
            </a:r>
            <a:r>
              <a:rPr lang="ja-JP" altLang="en-US" dirty="0">
                <a:latin typeface="Arial" charset="0"/>
                <a:cs typeface="+mn-cs"/>
              </a:rPr>
              <a:t>”</a:t>
            </a:r>
            <a:r>
              <a:rPr lang="en-US" dirty="0">
                <a:latin typeface="Arial" charset="0"/>
                <a:cs typeface="+mn-cs"/>
              </a:rPr>
              <a:t> or </a:t>
            </a:r>
            <a:r>
              <a:rPr lang="ja-JP" altLang="en-US" dirty="0">
                <a:latin typeface="Arial" charset="0"/>
                <a:cs typeface="+mn-cs"/>
              </a:rPr>
              <a:t>“</a:t>
            </a:r>
            <a:r>
              <a:rPr lang="en-US" dirty="0">
                <a:latin typeface="Arial" charset="0"/>
                <a:cs typeface="+mn-cs"/>
              </a:rPr>
              <a:t>What is one of these things?</a:t>
            </a:r>
            <a:r>
              <a:rPr lang="ja-JP" altLang="en-US" dirty="0">
                <a:latin typeface="Arial" charset="0"/>
                <a:cs typeface="+mn-cs"/>
              </a:rPr>
              <a:t>”</a:t>
            </a:r>
            <a:r>
              <a:rPr lang="en-US" dirty="0">
                <a:latin typeface="Arial" charset="0"/>
                <a:cs typeface="+mn-cs"/>
              </a:rPr>
              <a:t> may help.  </a:t>
            </a:r>
            <a:br>
              <a:rPr lang="en-US" dirty="0">
                <a:latin typeface="Arial" charset="0"/>
                <a:cs typeface="+mn-cs"/>
              </a:rPr>
            </a:br>
            <a:r>
              <a:rPr lang="en-US" dirty="0">
                <a:latin typeface="Arial" charset="0"/>
                <a:cs typeface="+mn-cs"/>
              </a:rPr>
              <a:t>E.g.</a:t>
            </a:r>
            <a:endParaRPr lang="en-US" dirty="0">
              <a:latin typeface="Arial" charset="0"/>
            </a:endParaRPr>
          </a:p>
          <a:p>
            <a:pPr marL="171450" indent="-171450" eaLnBrk="1" hangingPunct="1">
              <a:buFont typeface="Arial" panose="020B0604020202020204" pitchFamily="34" charset="0"/>
              <a:buChar char="•"/>
              <a:defRPr/>
            </a:pPr>
            <a:r>
              <a:rPr lang="ja-JP" altLang="en-US">
                <a:latin typeface="Arial" charset="0"/>
                <a:cs typeface="+mn-cs"/>
              </a:rPr>
              <a:t>“</a:t>
            </a:r>
            <a:r>
              <a:rPr lang="en-US" dirty="0">
                <a:latin typeface="Arial" charset="0"/>
                <a:cs typeface="+mn-cs"/>
              </a:rPr>
              <a:t>What is an Inventory?</a:t>
            </a:r>
            <a:r>
              <a:rPr lang="ja-JP" altLang="en-US">
                <a:latin typeface="Arial" charset="0"/>
                <a:cs typeface="+mn-cs"/>
              </a:rPr>
              <a:t>”</a:t>
            </a:r>
            <a:r>
              <a:rPr lang="en-US" dirty="0">
                <a:latin typeface="Arial" charset="0"/>
                <a:cs typeface="+mn-cs"/>
              </a:rPr>
              <a:t> </a:t>
            </a:r>
            <a:r>
              <a:rPr lang="en-US" dirty="0" err="1">
                <a:latin typeface="Arial" charset="0"/>
                <a:cs typeface="+mn-cs"/>
              </a:rPr>
              <a:t>doesn</a:t>
            </a:r>
            <a:r>
              <a:rPr lang="tr-TR" altLang="ja-JP" dirty="0">
                <a:latin typeface="Arial" charset="0"/>
                <a:cs typeface="+mn-cs"/>
              </a:rPr>
              <a:t>'t</a:t>
            </a:r>
            <a:r>
              <a:rPr lang="en-US" dirty="0">
                <a:latin typeface="Arial" charset="0"/>
                <a:cs typeface="+mn-cs"/>
              </a:rPr>
              <a:t> sound quite right - the singular </a:t>
            </a:r>
            <a:r>
              <a:rPr lang="ja-JP" altLang="en-US">
                <a:latin typeface="Arial" charset="0"/>
                <a:cs typeface="+mn-cs"/>
              </a:rPr>
              <a:t>“</a:t>
            </a:r>
            <a:r>
              <a:rPr lang="en-US" dirty="0">
                <a:latin typeface="Arial" charset="0"/>
                <a:cs typeface="+mn-cs"/>
              </a:rPr>
              <a:t>What is an Inventory Item?</a:t>
            </a:r>
            <a:r>
              <a:rPr lang="ja-JP" altLang="en-US">
                <a:latin typeface="Arial" charset="0"/>
                <a:cs typeface="+mn-cs"/>
              </a:rPr>
              <a:t>”</a:t>
            </a:r>
            <a:r>
              <a:rPr lang="en-US" dirty="0">
                <a:latin typeface="Arial" charset="0"/>
                <a:cs typeface="+mn-cs"/>
              </a:rPr>
              <a:t> sounds better.</a:t>
            </a:r>
          </a:p>
          <a:p>
            <a:pPr marL="171450" indent="-171450" eaLnBrk="1" hangingPunct="1">
              <a:buFont typeface="Arial" panose="020B0604020202020204" pitchFamily="34" charset="0"/>
              <a:buChar char="•"/>
              <a:defRPr/>
            </a:pPr>
            <a:r>
              <a:rPr lang="en-US" dirty="0">
                <a:latin typeface="Arial" charset="0"/>
                <a:cs typeface="+mn-cs"/>
              </a:rPr>
              <a:t>Similarly, </a:t>
            </a:r>
            <a:r>
              <a:rPr lang="ja-JP" altLang="en-US">
                <a:latin typeface="Arial" charset="0"/>
                <a:cs typeface="+mn-cs"/>
              </a:rPr>
              <a:t>“</a:t>
            </a:r>
            <a:r>
              <a:rPr lang="en-US" dirty="0">
                <a:latin typeface="Arial" charset="0"/>
                <a:cs typeface="+mn-cs"/>
              </a:rPr>
              <a:t>What is a Product Price History?</a:t>
            </a:r>
            <a:r>
              <a:rPr lang="ja-JP" altLang="en-US">
                <a:latin typeface="Arial" charset="0"/>
                <a:cs typeface="+mn-cs"/>
              </a:rPr>
              <a:t>”</a:t>
            </a:r>
            <a:r>
              <a:rPr lang="en-US" dirty="0">
                <a:latin typeface="Arial" charset="0"/>
                <a:cs typeface="+mn-cs"/>
              </a:rPr>
              <a:t> sounds alright, but it </a:t>
            </a:r>
            <a:r>
              <a:rPr lang="en-US" dirty="0" err="1">
                <a:latin typeface="Arial" charset="0"/>
                <a:cs typeface="+mn-cs"/>
              </a:rPr>
              <a:t>doesn</a:t>
            </a:r>
            <a:r>
              <a:rPr lang="tr-TR" altLang="ja-JP" dirty="0">
                <a:latin typeface="Arial" charset="0"/>
                <a:cs typeface="+mn-cs"/>
              </a:rPr>
              <a:t>'t</a:t>
            </a:r>
            <a:r>
              <a:rPr lang="en-US" dirty="0">
                <a:latin typeface="Arial" charset="0"/>
                <a:cs typeface="+mn-cs"/>
              </a:rPr>
              <a:t> refer to a single thing (a Product Price) it refers to a collection or list of things (a History.) </a:t>
            </a: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75523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444500" y="290513"/>
            <a:ext cx="5929313" cy="3335337"/>
          </a:xfrm>
          <a:prstGeom prst="rect">
            <a:avLst/>
          </a:prstGeom>
        </p:spPr>
      </p:sp>
      <p:sp>
        <p:nvSpPr>
          <p:cNvPr id="101379"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dirty="0"/>
              <a:t>Also works best if you do it in conjunction with other business analysis (process and requirements m</a:t>
            </a:r>
            <a:r>
              <a:rPr lang="en-US" dirty="0"/>
              <a:t>odelling</a:t>
            </a:r>
            <a:r>
              <a:rPr dirty="0"/>
              <a:t>) – the wor</a:t>
            </a:r>
            <a:r>
              <a:rPr lang="en-CA" dirty="0"/>
              <a:t>l</a:t>
            </a:r>
            <a:r>
              <a:rPr dirty="0"/>
              <a:t>d has gone parallel</a:t>
            </a:r>
            <a:r>
              <a:rPr lang="en-CA" dirty="0"/>
              <a:t>/Agile</a:t>
            </a:r>
            <a:r>
              <a:rPr dirty="0"/>
              <a:t>, and there is less tolerance for standalone data m</a:t>
            </a:r>
            <a:r>
              <a:rPr lang="en-US" dirty="0"/>
              <a:t>odelling</a:t>
            </a:r>
            <a:r>
              <a:rPr dirty="0"/>
              <a:t> activities that are a serial step in the process</a:t>
            </a:r>
          </a:p>
        </p:txBody>
      </p:sp>
    </p:spTree>
    <p:extLst>
      <p:ext uri="{BB962C8B-B14F-4D97-AF65-F5344CB8AC3E}">
        <p14:creationId xmlns:p14="http://schemas.microsoft.com/office/powerpoint/2010/main" val="3600494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1707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444500" y="282575"/>
            <a:ext cx="5943600" cy="3343275"/>
          </a:xfrm>
          <a:prstGeom prst="rect">
            <a:avLst/>
          </a:prstGeom>
        </p:spPr>
      </p:sp>
      <p:sp>
        <p:nvSpPr>
          <p:cNvPr id="109571"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Arial" charset="0"/>
              <a:cs typeface="+mn-cs"/>
            </a:endParaRPr>
          </a:p>
        </p:txBody>
      </p:sp>
    </p:spTree>
    <p:extLst>
      <p:ext uri="{BB962C8B-B14F-4D97-AF65-F5344CB8AC3E}">
        <p14:creationId xmlns:p14="http://schemas.microsoft.com/office/powerpoint/2010/main" val="3100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Grp="1" noRot="1" noChangeAspect="1" noChangeArrowheads="1" noTextEdit="1"/>
          </p:cNvSpPr>
          <p:nvPr>
            <p:ph type="sldImg"/>
          </p:nvPr>
        </p:nvSpPr>
        <p:spPr>
          <a:xfrm>
            <a:off x="446088" y="288925"/>
            <a:ext cx="5930900" cy="3336925"/>
          </a:xfrm>
          <a:prstGeom prst="rect">
            <a:avLst/>
          </a:prstGeom>
        </p:spPr>
      </p:sp>
      <p:sp>
        <p:nvSpPr>
          <p:cNvPr id="134147"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sz="1200" kern="1200" dirty="0">
                <a:solidFill>
                  <a:schemeClr val="tx1"/>
                </a:solidFill>
                <a:latin typeface="Arial" charset="0"/>
                <a:ea typeface="ＭＳ Ｐゴシック" charset="0"/>
                <a:cs typeface="ＭＳ Ｐゴシック" charset="0"/>
              </a:rPr>
              <a:t>Some methods use the term </a:t>
            </a:r>
            <a:r>
              <a:rPr lang="ja-JP" altLang="en-US"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multiplicity</a:t>
            </a:r>
            <a:r>
              <a:rPr lang="ja-JP" altLang="en-US" sz="1200" kern="1200" dirty="0">
                <a:solidFill>
                  <a:schemeClr val="tx1"/>
                </a:solidFill>
                <a:latin typeface="Arial" charset="0"/>
                <a:ea typeface="ＭＳ Ｐゴシック" charset="0"/>
                <a:cs typeface="ＭＳ Ｐゴシック" charset="0"/>
              </a:rPr>
              <a:t>”</a:t>
            </a:r>
            <a:r>
              <a:rPr lang="en-US" sz="1200" kern="1200" dirty="0">
                <a:solidFill>
                  <a:schemeClr val="tx1"/>
                </a:solidFill>
                <a:latin typeface="Arial" charset="0"/>
                <a:ea typeface="ＭＳ Ｐゴシック" charset="0"/>
                <a:cs typeface="ＭＳ Ｐゴシック" charset="0"/>
              </a:rPr>
              <a:t> instead of cardinality. </a:t>
            </a:r>
          </a:p>
          <a:p>
            <a:pPr eaLnBrk="1" hangingPunct="1">
              <a:defRPr/>
            </a:pPr>
            <a:endParaRPr lang="en-US" sz="1200" kern="1200" dirty="0">
              <a:solidFill>
                <a:schemeClr val="tx1"/>
              </a:solidFill>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i="0" dirty="0">
                <a:latin typeface="Arial"/>
                <a:cs typeface="Arial"/>
              </a:rPr>
              <a:t>Check for cardinality of </a:t>
            </a:r>
            <a:r>
              <a:rPr lang="ja-JP" altLang="en-US" i="0" dirty="0">
                <a:latin typeface="Arial"/>
                <a:cs typeface="Arial"/>
              </a:rPr>
              <a:t>“</a:t>
            </a:r>
            <a:r>
              <a:rPr lang="en-US" i="0" dirty="0">
                <a:latin typeface="Arial"/>
                <a:cs typeface="Arial"/>
              </a:rPr>
              <a:t>One at a time, Many over time</a:t>
            </a:r>
            <a:r>
              <a:rPr lang="ja-JP" altLang="en-US" i="0" dirty="0">
                <a:latin typeface="Arial"/>
                <a:cs typeface="Arial"/>
              </a:rPr>
              <a:t>”</a:t>
            </a:r>
            <a:r>
              <a:rPr lang="en-US" i="0" dirty="0">
                <a:latin typeface="Arial"/>
                <a:cs typeface="Arial"/>
              </a:rPr>
              <a:t>; </a:t>
            </a:r>
          </a:p>
          <a:p>
            <a:pPr marL="171450" lvl="0"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if so, the diagram will always show </a:t>
            </a:r>
            <a:r>
              <a:rPr lang="ja-JP" altLang="en-US">
                <a:latin typeface="Arial" charset="0"/>
              </a:rPr>
              <a:t>“</a:t>
            </a:r>
            <a:r>
              <a:rPr lang="en-US" dirty="0">
                <a:latin typeface="Arial" charset="0"/>
              </a:rPr>
              <a:t>Many</a:t>
            </a:r>
            <a:r>
              <a:rPr lang="ja-JP" altLang="en-US">
                <a:latin typeface="Arial" charset="0"/>
              </a:rPr>
              <a:t>”</a:t>
            </a:r>
            <a:endParaRPr lang="en-US" dirty="0">
              <a:latin typeface="Arial" charset="0"/>
            </a:endParaRPr>
          </a:p>
          <a:p>
            <a:pPr marL="171450" lvl="0"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record the </a:t>
            </a:r>
            <a:r>
              <a:rPr lang="ja-JP" altLang="en-US">
                <a:latin typeface="Arial" charset="0"/>
              </a:rPr>
              <a:t>“</a:t>
            </a:r>
            <a:r>
              <a:rPr lang="en-US" dirty="0">
                <a:latin typeface="Arial" charset="0"/>
              </a:rPr>
              <a:t>One at a time</a:t>
            </a:r>
            <a:r>
              <a:rPr lang="ja-JP" altLang="en-US">
                <a:latin typeface="Arial" charset="0"/>
              </a:rPr>
              <a:t>”</a:t>
            </a:r>
            <a:r>
              <a:rPr lang="en-US" dirty="0">
                <a:latin typeface="Arial" charset="0"/>
              </a:rPr>
              <a:t> rule in </a:t>
            </a:r>
            <a:r>
              <a:rPr lang="ja-JP" altLang="en-US">
                <a:latin typeface="Arial" charset="0"/>
              </a:rPr>
              <a:t>“</a:t>
            </a:r>
            <a:r>
              <a:rPr lang="en-US" dirty="0">
                <a:latin typeface="Arial" charset="0"/>
              </a:rPr>
              <a:t>Constraints</a:t>
            </a:r>
            <a:r>
              <a:rPr lang="ja-JP" altLang="en-US">
                <a:latin typeface="Arial" charset="0"/>
              </a:rPr>
              <a:t>”</a:t>
            </a:r>
            <a:r>
              <a:rPr lang="en-US" dirty="0">
                <a:latin typeface="Arial" charset="0"/>
              </a:rPr>
              <a:t> or </a:t>
            </a:r>
            <a:r>
              <a:rPr lang="ja-JP" altLang="en-US">
                <a:latin typeface="Arial" charset="0"/>
              </a:rPr>
              <a:t>“</a:t>
            </a:r>
            <a:r>
              <a:rPr lang="en-US" dirty="0">
                <a:latin typeface="Arial" charset="0"/>
              </a:rPr>
              <a:t>Additional Business Rules</a:t>
            </a:r>
            <a:r>
              <a:rPr lang="ja-JP" altLang="en-US">
                <a:latin typeface="Arial" charset="0"/>
              </a:rPr>
              <a:t>”</a:t>
            </a:r>
            <a:r>
              <a:rPr lang="en-US" dirty="0">
                <a:latin typeface="Arial" charset="0"/>
              </a:rPr>
              <a:t> for the entity; enforce the rule with program logic</a:t>
            </a:r>
          </a:p>
          <a:p>
            <a:pPr marL="171450" lvl="0"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a common example for Characteristic and Associative entities:</a:t>
            </a:r>
            <a:br>
              <a:rPr lang="en-US" dirty="0">
                <a:latin typeface="Arial" charset="0"/>
              </a:rPr>
            </a:br>
            <a:r>
              <a:rPr lang="ja-JP" altLang="en-US" dirty="0">
                <a:latin typeface="Arial" charset="0"/>
              </a:rPr>
              <a:t>“</a:t>
            </a:r>
            <a:r>
              <a:rPr lang="en-CA" altLang="ja-JP" dirty="0">
                <a:latin typeface="Arial" charset="0"/>
              </a:rPr>
              <a:t>Under a given parent (or parents) only one instance at a time can be active, so </a:t>
            </a:r>
            <a:r>
              <a:rPr lang="en-US" dirty="0">
                <a:latin typeface="Arial" charset="0"/>
              </a:rPr>
              <a:t>Effective Date Range (</a:t>
            </a:r>
            <a:r>
              <a:rPr lang="ja-JP" altLang="en-US">
                <a:latin typeface="Arial" charset="0"/>
              </a:rPr>
              <a:t>“</a:t>
            </a:r>
            <a:r>
              <a:rPr lang="en-US" dirty="0">
                <a:latin typeface="Arial" charset="0"/>
              </a:rPr>
              <a:t>Effective Date</a:t>
            </a:r>
            <a:r>
              <a:rPr lang="ja-JP" altLang="en-US">
                <a:latin typeface="Arial" charset="0"/>
              </a:rPr>
              <a:t>”</a:t>
            </a:r>
            <a:r>
              <a:rPr lang="en-US" dirty="0">
                <a:latin typeface="Arial" charset="0"/>
              </a:rPr>
              <a:t> to </a:t>
            </a:r>
            <a:r>
              <a:rPr lang="ja-JP" altLang="en-US">
                <a:latin typeface="Arial" charset="0"/>
              </a:rPr>
              <a:t>“</a:t>
            </a:r>
            <a:r>
              <a:rPr lang="en-US" dirty="0">
                <a:latin typeface="Arial" charset="0"/>
              </a:rPr>
              <a:t>End Date</a:t>
            </a:r>
            <a:r>
              <a:rPr lang="ja-JP" altLang="en-US">
                <a:latin typeface="Arial" charset="0"/>
              </a:rPr>
              <a:t>”</a:t>
            </a:r>
            <a:r>
              <a:rPr lang="en-US" dirty="0">
                <a:latin typeface="Arial" charset="0"/>
              </a:rPr>
              <a:t>) must not overlap.</a:t>
            </a:r>
            <a:r>
              <a:rPr lang="ja-JP" altLang="en-US">
                <a:latin typeface="Arial" charset="0"/>
              </a:rPr>
              <a:t>”</a:t>
            </a:r>
            <a:br>
              <a:rPr lang="en-US" dirty="0">
                <a:latin typeface="Arial" charset="0"/>
              </a:rPr>
            </a:br>
            <a:endParaRPr lang="en-US" dirty="0">
              <a:latin typeface="Arial" charset="0"/>
            </a:endParaRPr>
          </a:p>
        </p:txBody>
      </p:sp>
    </p:spTree>
    <p:extLst>
      <p:ext uri="{BB962C8B-B14F-4D97-AF65-F5344CB8AC3E}">
        <p14:creationId xmlns:p14="http://schemas.microsoft.com/office/powerpoint/2010/main" val="301714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9376F-D7F6-429C-9EB6-AFC832C99D6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50EA77-BE6D-77A6-2CA0-30B15347AC5E}"/>
              </a:ext>
            </a:extLst>
          </p:cNvPr>
          <p:cNvSpPr>
            <a:spLocks noGrp="1"/>
          </p:cNvSpPr>
          <p:nvPr>
            <p:ph type="sldNum" sz="quarter" idx="10"/>
          </p:nvPr>
        </p:nvSpPr>
        <p:spPr/>
        <p:txBody>
          <a:bodyPr/>
          <a:lstStyle/>
          <a:p>
            <a:fld id="{6709F28F-64FD-D042-9A53-EB2A42CCF859}" type="slidenum">
              <a:rPr lang="en-US" smtClean="0"/>
              <a:pPr/>
              <a:t>3</a:t>
            </a:fld>
            <a:endParaRPr lang="en-US"/>
          </a:p>
        </p:txBody>
      </p:sp>
      <p:sp>
        <p:nvSpPr>
          <p:cNvPr id="6" name="Slide Image Placeholder 5">
            <a:extLst>
              <a:ext uri="{FF2B5EF4-FFF2-40B4-BE49-F238E27FC236}">
                <a16:creationId xmlns:a16="http://schemas.microsoft.com/office/drawing/2014/main" id="{93854B0D-58BE-6609-0E9B-E8E0990BFCF7}"/>
              </a:ext>
            </a:extLst>
          </p:cNvPr>
          <p:cNvSpPr>
            <a:spLocks noGrp="1" noRot="1" noChangeAspect="1"/>
          </p:cNvSpPr>
          <p:nvPr>
            <p:ph type="sldImg"/>
          </p:nvPr>
        </p:nvSpPr>
        <p:spPr>
          <a:xfrm>
            <a:off x="447675" y="290513"/>
            <a:ext cx="5929313" cy="3335337"/>
          </a:xfrm>
        </p:spPr>
      </p:sp>
    </p:spTree>
    <p:extLst>
      <p:ext uri="{BB962C8B-B14F-4D97-AF65-F5344CB8AC3E}">
        <p14:creationId xmlns:p14="http://schemas.microsoft.com/office/powerpoint/2010/main" val="378858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1"/>
          </p:nvPr>
        </p:nvSpPr>
        <p:spPr>
          <a:xfrm>
            <a:off x="701675" y="4987381"/>
            <a:ext cx="5607050" cy="36607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CA" dirty="0"/>
              <a:t>Entity </a:t>
            </a:r>
            <a:r>
              <a:rPr dirty="0"/>
              <a:t>definitions and uniqueness constraints are also assertions.</a:t>
            </a:r>
          </a:p>
          <a:p>
            <a:pPr>
              <a:defRPr/>
            </a:pP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Note that you can</a:t>
            </a:r>
            <a:r>
              <a:rPr kumimoji="0" lang="en-CA" altLang="ja-JP" sz="1200" b="0" i="0" u="none" strike="noStrike" kern="1200" cap="none" spc="0" normalizeH="0" baseline="0" noProof="0" dirty="0">
                <a:ln>
                  <a:noFill/>
                </a:ln>
                <a:solidFill>
                  <a:prstClr val="black"/>
                </a:solidFill>
                <a:effectLst/>
                <a:uLnTx/>
                <a:uFillTx/>
                <a:latin typeface="+mn-lt"/>
                <a:ea typeface="+mn-ea"/>
                <a:cs typeface="+mn-cs"/>
              </a:rPr>
              <a:t>'t</a:t>
            </a:r>
            <a:r>
              <a:rPr kumimoji="0" lang="en-CA" sz="1200" b="0" i="0" u="none" strike="noStrike" kern="1200" cap="none" spc="0" normalizeH="0" baseline="0" noProof="0" dirty="0">
                <a:ln>
                  <a:noFill/>
                </a:ln>
                <a:solidFill>
                  <a:prstClr val="black"/>
                </a:solidFill>
                <a:effectLst/>
                <a:uLnTx/>
                <a:uFillTx/>
                <a:latin typeface="+mn-lt"/>
                <a:ea typeface="+mn-ea"/>
                <a:cs typeface="+mn-cs"/>
              </a:rPr>
              <a:t> challenge or confirm an assertion unless the terms have been clearly defined. The above example requires that we understand what is meant by:</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charset="0"/>
                <a:ea typeface="+mn-ea"/>
                <a:cs typeface="+mn-cs"/>
              </a:rPr>
              <a:t>an Instructor</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charset="0"/>
                <a:ea typeface="+mn-ea"/>
                <a:cs typeface="+mn-cs"/>
              </a:rPr>
              <a:t>a Class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altLang="ja-JP" sz="1200" b="0" i="0" u="none" strike="noStrike" kern="1200" cap="none" spc="0" normalizeH="0" baseline="0" noProof="0">
                <a:ln>
                  <a:noFill/>
                </a:ln>
                <a:solidFill>
                  <a:prstClr val="black"/>
                </a:solidFill>
                <a:effectLst/>
                <a:uLnTx/>
                <a:uFillTx/>
                <a:latin typeface="Arial" charset="0"/>
                <a:ea typeface="+mn-ea"/>
                <a:cs typeface="+mn-cs"/>
              </a:rPr>
              <a:t>“</a:t>
            </a:r>
            <a:r>
              <a:rPr kumimoji="0" lang="en-CA" sz="1200" b="0" i="0" u="none" strike="noStrike" kern="1200" cap="none" spc="0" normalizeH="0" baseline="0" noProof="0">
                <a:ln>
                  <a:noFill/>
                </a:ln>
                <a:solidFill>
                  <a:prstClr val="black"/>
                </a:solidFill>
                <a:effectLst/>
                <a:uLnTx/>
                <a:uFillTx/>
                <a:latin typeface="Arial" charset="0"/>
                <a:ea typeface="+mn-ea"/>
                <a:cs typeface="+mn-cs"/>
              </a:rPr>
              <a:t>teaches</a:t>
            </a:r>
            <a:r>
              <a:rPr kumimoji="0" lang="en-CA" altLang="ja-JP" sz="1200" b="0" i="0" u="none" strike="noStrike" kern="1200" cap="none" spc="0" normalizeH="0" baseline="0" noProof="0">
                <a:ln>
                  <a:noFill/>
                </a:ln>
                <a:solidFill>
                  <a:prstClr val="black"/>
                </a:solidFill>
                <a:effectLst/>
                <a:uLnTx/>
                <a:uFillTx/>
                <a:latin typeface="Arial" charset="0"/>
                <a:ea typeface="+mn-ea"/>
                <a:cs typeface="+mn-cs"/>
              </a:rPr>
              <a:t>”</a:t>
            </a:r>
            <a:r>
              <a:rPr kumimoji="0" lang="en-CA" sz="1200" b="0" i="0" u="none" strike="noStrike" kern="1200" cap="none" spc="0" normalizeH="0" baseline="0" noProof="0">
                <a:ln>
                  <a:noFill/>
                </a:ln>
                <a:solidFill>
                  <a:prstClr val="black"/>
                </a:solidFill>
                <a:effectLst/>
                <a:uLnTx/>
                <a:uFillTx/>
                <a:latin typeface="Arial" charset="0"/>
                <a:ea typeface="+mn-ea"/>
                <a:cs typeface="+mn-cs"/>
              </a:rPr>
              <a:t> and </a:t>
            </a:r>
            <a:r>
              <a:rPr kumimoji="0" lang="en-CA" altLang="ja-JP" sz="1200" b="0" i="0" u="none" strike="noStrike" kern="1200" cap="none" spc="0" normalizeH="0" baseline="0" noProof="0">
                <a:ln>
                  <a:noFill/>
                </a:ln>
                <a:solidFill>
                  <a:prstClr val="black"/>
                </a:solidFill>
                <a:effectLst/>
                <a:uLnTx/>
                <a:uFillTx/>
                <a:latin typeface="Arial" charset="0"/>
                <a:ea typeface="+mn-ea"/>
                <a:cs typeface="+mn-cs"/>
              </a:rPr>
              <a:t>“</a:t>
            </a:r>
            <a:r>
              <a:rPr kumimoji="0" lang="en-CA" sz="1200" b="0" i="0" u="none" strike="noStrike" kern="1200" cap="none" spc="0" normalizeH="0" baseline="0" noProof="0">
                <a:ln>
                  <a:noFill/>
                </a:ln>
                <a:solidFill>
                  <a:prstClr val="black"/>
                </a:solidFill>
                <a:effectLst/>
                <a:uLnTx/>
                <a:uFillTx/>
                <a:latin typeface="Arial" charset="0"/>
                <a:ea typeface="+mn-ea"/>
                <a:cs typeface="+mn-cs"/>
              </a:rPr>
              <a:t>taught by</a:t>
            </a:r>
            <a:r>
              <a:rPr kumimoji="0" lang="en-CA" altLang="ja-JP" sz="1200" b="0" i="0" u="none" strike="noStrike" kern="1200" cap="none" spc="0" normalizeH="0" baseline="0" noProof="0">
                <a:ln>
                  <a:noFill/>
                </a:ln>
                <a:solidFill>
                  <a:prstClr val="black"/>
                </a:solidFill>
                <a:effectLst/>
                <a:uLnTx/>
                <a:uFillTx/>
                <a:latin typeface="Arial" charset="0"/>
                <a:ea typeface="+mn-ea"/>
                <a:cs typeface="+mn-cs"/>
              </a:rPr>
              <a:t>”</a:t>
            </a:r>
            <a:endParaRPr kumimoji="0" lang="en-CA" sz="1200" b="0" i="0" u="none" strike="noStrike" kern="1200" cap="none" spc="0" normalizeH="0" baseline="0" noProof="0">
              <a:ln>
                <a:noFill/>
              </a:ln>
              <a:solidFill>
                <a:prstClr val="black"/>
              </a:solidFill>
              <a:effectLst/>
              <a:uLnTx/>
              <a:uFillTx/>
              <a:latin typeface="Arial" charset="0"/>
              <a:ea typeface="+mn-ea"/>
              <a:cs typeface="+mn-cs"/>
            </a:endParaRPr>
          </a:p>
          <a:p>
            <a:pPr lvl="1">
              <a:defRPr/>
            </a:pPr>
            <a:endParaRPr dirty="0"/>
          </a:p>
        </p:txBody>
      </p:sp>
      <p:sp>
        <p:nvSpPr>
          <p:cNvPr id="103427" name="Slide Image Placeholder 2"/>
          <p:cNvSpPr>
            <a:spLocks noGrp="1" noRot="1" noChangeAspect="1" noTextEdit="1"/>
          </p:cNvSpPr>
          <p:nvPr>
            <p:ph type="sldImg"/>
          </p:nvPr>
        </p:nvSpPr>
        <p:spPr>
          <a:xfrm>
            <a:off x="-831850" y="-1588"/>
            <a:ext cx="8713788" cy="4902201"/>
          </a:xfrm>
        </p:spPr>
      </p:sp>
    </p:spTree>
    <p:extLst>
      <p:ext uri="{BB962C8B-B14F-4D97-AF65-F5344CB8AC3E}">
        <p14:creationId xmlns:p14="http://schemas.microsoft.com/office/powerpoint/2010/main" val="425241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Slide Image Placeholder 2"/>
          <p:cNvSpPr>
            <a:spLocks noGrp="1" noRot="1" noChangeAspect="1" noTextEdit="1"/>
          </p:cNvSpPr>
          <p:nvPr>
            <p:ph type="sldImg"/>
          </p:nvPr>
        </p:nvSpPr>
        <p:spPr>
          <a:xfrm>
            <a:off x="447675" y="284163"/>
            <a:ext cx="5938838" cy="3341687"/>
          </a:xfrm>
        </p:spPr>
      </p:sp>
      <p:sp>
        <p:nvSpPr>
          <p:cNvPr id="2" name="Notes Placeholder 1">
            <a:extLst>
              <a:ext uri="{FF2B5EF4-FFF2-40B4-BE49-F238E27FC236}">
                <a16:creationId xmlns:a16="http://schemas.microsoft.com/office/drawing/2014/main" id="{59405815-275A-1E4B-9684-8DCE00371A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935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dirty="0">
                <a:cs typeface="+mn-cs"/>
              </a:rPr>
              <a:t>Another property – </a:t>
            </a:r>
            <a:r>
              <a:rPr lang="en-CA" dirty="0">
                <a:cs typeface="+mn-cs"/>
              </a:rPr>
              <a:t>base or </a:t>
            </a:r>
            <a:r>
              <a:rPr dirty="0">
                <a:cs typeface="+mn-cs"/>
              </a:rPr>
              <a:t>fundamental vs. </a:t>
            </a:r>
            <a:r>
              <a:rPr i="1" dirty="0">
                <a:cs typeface="+mn-cs"/>
              </a:rPr>
              <a:t>derived</a:t>
            </a:r>
            <a:r>
              <a:rPr dirty="0">
                <a:cs typeface="+mn-cs"/>
              </a:rPr>
              <a:t> –</a:t>
            </a:r>
            <a:r>
              <a:rPr lang="en-CA" dirty="0">
                <a:cs typeface="+mn-cs"/>
              </a:rPr>
              <a:t> the </a:t>
            </a:r>
            <a:r>
              <a:rPr dirty="0">
                <a:cs typeface="+mn-cs"/>
              </a:rPr>
              <a:t>value</a:t>
            </a:r>
            <a:r>
              <a:rPr lang="en-CA" dirty="0">
                <a:cs typeface="+mn-cs"/>
              </a:rPr>
              <a:t> of a </a:t>
            </a:r>
            <a:r>
              <a:rPr lang="en-CA" i="1" dirty="0">
                <a:cs typeface="+mn-cs"/>
              </a:rPr>
              <a:t>derived</a:t>
            </a:r>
            <a:r>
              <a:rPr i="1" dirty="0">
                <a:cs typeface="+mn-cs"/>
              </a:rPr>
              <a:t> </a:t>
            </a:r>
            <a:r>
              <a:rPr lang="en-CA" i="1" dirty="0"/>
              <a:t>attribute </a:t>
            </a:r>
            <a:r>
              <a:rPr dirty="0">
                <a:cs typeface="+mn-cs"/>
              </a:rPr>
              <a:t>can be calculated from other attributes and/or relationships</a:t>
            </a:r>
            <a:r>
              <a:rPr lang="en-CA" dirty="0">
                <a:cs typeface="+mn-cs"/>
              </a:rPr>
              <a:t>.</a:t>
            </a:r>
            <a:endParaRPr dirty="0">
              <a:cs typeface="+mn-cs"/>
            </a:endParaRPr>
          </a:p>
        </p:txBody>
      </p:sp>
      <p:sp>
        <p:nvSpPr>
          <p:cNvPr id="104451" name="Slide Image Placeholder 2"/>
          <p:cNvSpPr>
            <a:spLocks noGrp="1" noRot="1" noChangeAspect="1" noTextEdit="1"/>
          </p:cNvSpPr>
          <p:nvPr>
            <p:ph type="sldImg"/>
          </p:nvPr>
        </p:nvSpPr>
        <p:spPr>
          <a:xfrm>
            <a:off x="446088" y="285750"/>
            <a:ext cx="5937250" cy="3340100"/>
          </a:xfrm>
          <a:prstGeom prst="rect">
            <a:avLst/>
          </a:prstGeom>
        </p:spPr>
      </p:sp>
    </p:spTree>
    <p:extLst>
      <p:ext uri="{BB962C8B-B14F-4D97-AF65-F5344CB8AC3E}">
        <p14:creationId xmlns:p14="http://schemas.microsoft.com/office/powerpoint/2010/main" val="3453228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Rot="1" noChangeAspect="1" noChangeArrowheads="1" noTextEdit="1"/>
          </p:cNvSpPr>
          <p:nvPr>
            <p:ph type="sldImg"/>
          </p:nvPr>
        </p:nvSpPr>
        <p:spPr>
          <a:xfrm>
            <a:off x="430213" y="279400"/>
            <a:ext cx="5948362" cy="3346450"/>
          </a:xfrm>
          <a:prstGeom prst="rect">
            <a:avLst/>
          </a:prstGeom>
        </p:spPr>
      </p:sp>
      <p:sp>
        <p:nvSpPr>
          <p:cNvPr id="113667" name="Rectangle 5"/>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a:latin typeface="Arial" charset="0"/>
                <a:cs typeface="+mn-cs"/>
              </a:rPr>
              <a:t>By “granular entities,” we mean the entities are “fully normalised” – in their most precise,</a:t>
            </a:r>
            <a:r>
              <a:rPr lang="en-US" baseline="0" dirty="0">
                <a:latin typeface="Arial" charset="0"/>
                <a:cs typeface="+mn-cs"/>
              </a:rPr>
              <a:t> non-redundant, high-integrity form</a:t>
            </a:r>
            <a:endParaRPr lang="en-US" dirty="0">
              <a:latin typeface="Arial" charset="0"/>
              <a:cs typeface="+mn-cs"/>
            </a:endParaRPr>
          </a:p>
        </p:txBody>
      </p:sp>
    </p:spTree>
    <p:extLst>
      <p:ext uri="{BB962C8B-B14F-4D97-AF65-F5344CB8AC3E}">
        <p14:creationId xmlns:p14="http://schemas.microsoft.com/office/powerpoint/2010/main" val="3663546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0"/>
            <a:ext cx="8586788" cy="48307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0214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Rot="1" noChangeAspect="1" noChangeArrowheads="1" noTextEdit="1"/>
          </p:cNvSpPr>
          <p:nvPr>
            <p:ph type="sldImg"/>
          </p:nvPr>
        </p:nvSpPr>
        <p:spPr>
          <a:xfrm>
            <a:off x="442913" y="279400"/>
            <a:ext cx="5948362" cy="3346450"/>
          </a:xfrm>
          <a:prstGeom prst="rect">
            <a:avLst/>
          </a:prstGeom>
        </p:spPr>
      </p:sp>
      <p:sp>
        <p:nvSpPr>
          <p:cNvPr id="119811"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latin typeface="Arial" charset="0"/>
              <a:cs typeface="+mn-cs"/>
            </a:endParaRPr>
          </a:p>
        </p:txBody>
      </p:sp>
    </p:spTree>
    <p:extLst>
      <p:ext uri="{BB962C8B-B14F-4D97-AF65-F5344CB8AC3E}">
        <p14:creationId xmlns:p14="http://schemas.microsoft.com/office/powerpoint/2010/main" val="3076987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Grp="1" noRot="1" noChangeAspect="1" noChangeArrowheads="1" noTextEdit="1"/>
          </p:cNvSpPr>
          <p:nvPr>
            <p:ph type="sldImg"/>
          </p:nvPr>
        </p:nvSpPr>
        <p:spPr>
          <a:xfrm>
            <a:off x="450850" y="282575"/>
            <a:ext cx="5929313" cy="3335338"/>
          </a:xfrm>
          <a:prstGeom prst="rect">
            <a:avLst/>
          </a:prstGeom>
        </p:spPr>
      </p:sp>
      <p:sp>
        <p:nvSpPr>
          <p:cNvPr id="120835"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In this workshop, we</a:t>
            </a:r>
            <a:r>
              <a:rPr lang="en-US" altLang="ja-JP" dirty="0">
                <a:latin typeface="Arial" charset="0"/>
                <a:cs typeface="+mn-cs"/>
              </a:rPr>
              <a:t>'ll</a:t>
            </a:r>
            <a:r>
              <a:rPr lang="en-US" dirty="0">
                <a:latin typeface="Arial" charset="0"/>
                <a:cs typeface="+mn-cs"/>
              </a:rPr>
              <a:t> start our case study in a bottom-up fashion. In the Advanced Data Modelling workshop we look at starting a data model in a top-down fashion.</a:t>
            </a:r>
          </a:p>
          <a:p>
            <a:pPr eaLnBrk="1" hangingPunct="1">
              <a:defRPr/>
            </a:pPr>
            <a:endParaRPr lang="en-US" dirty="0">
              <a:latin typeface="Arial" charset="0"/>
              <a:cs typeface="+mn-cs"/>
            </a:endParaRPr>
          </a:p>
          <a:p>
            <a:pPr eaLnBrk="1" hangingPunct="1">
              <a:defRPr/>
            </a:pPr>
            <a:r>
              <a:rPr lang="en-US" dirty="0">
                <a:latin typeface="Arial" charset="0"/>
                <a:cs typeface="+mn-cs"/>
              </a:rPr>
              <a:t>Note – whether you start bottom-up or top-down or even </a:t>
            </a:r>
            <a:r>
              <a:rPr lang="ja-JP" altLang="en-US" dirty="0">
                <a:latin typeface="Arial" charset="0"/>
                <a:cs typeface="+mn-cs"/>
              </a:rPr>
              <a:t>“</a:t>
            </a:r>
            <a:r>
              <a:rPr lang="en-US" dirty="0">
                <a:latin typeface="Arial" charset="0"/>
                <a:cs typeface="+mn-cs"/>
              </a:rPr>
              <a:t>sideways-in,</a:t>
            </a:r>
            <a:r>
              <a:rPr lang="ja-JP" altLang="en-US" dirty="0">
                <a:latin typeface="Arial" charset="0"/>
                <a:cs typeface="+mn-cs"/>
              </a:rPr>
              <a:t>”</a:t>
            </a:r>
            <a:r>
              <a:rPr lang="en-US" dirty="0">
                <a:latin typeface="Arial" charset="0"/>
                <a:cs typeface="+mn-cs"/>
              </a:rPr>
              <a:t> once you have an initial conceptual data model you will continue in a top-down fashion.</a:t>
            </a:r>
          </a:p>
        </p:txBody>
      </p:sp>
    </p:spTree>
    <p:extLst>
      <p:ext uri="{BB962C8B-B14F-4D97-AF65-F5344CB8AC3E}">
        <p14:creationId xmlns:p14="http://schemas.microsoft.com/office/powerpoint/2010/main" val="287929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444500" y="282575"/>
            <a:ext cx="5943600" cy="3343275"/>
          </a:xfrm>
          <a:prstGeom prst="rect">
            <a:avLst/>
          </a:prstGeom>
        </p:spPr>
      </p:sp>
      <p:sp>
        <p:nvSpPr>
          <p:cNvPr id="105475"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dirty="0"/>
              <a:t>Get started on data m</a:t>
            </a:r>
            <a:r>
              <a:rPr lang="en-US" dirty="0"/>
              <a:t>odelling</a:t>
            </a:r>
            <a:r>
              <a:rPr dirty="0"/>
              <a:t> during your first conversation!</a:t>
            </a:r>
          </a:p>
          <a:p>
            <a:pPr eaLnBrk="1" hangingPunct="1">
              <a:defRPr/>
            </a:pPr>
            <a:endParaRPr dirty="0"/>
          </a:p>
        </p:txBody>
      </p:sp>
    </p:spTree>
    <p:extLst>
      <p:ext uri="{BB962C8B-B14F-4D97-AF65-F5344CB8AC3E}">
        <p14:creationId xmlns:p14="http://schemas.microsoft.com/office/powerpoint/2010/main" val="1835676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447675" y="290513"/>
            <a:ext cx="5929313" cy="3335337"/>
          </a:xfrm>
          <a:prstGeom prst="rect">
            <a:avLst/>
          </a:prstGeom>
        </p:spPr>
      </p:sp>
      <p:sp>
        <p:nvSpPr>
          <p:cNvPr id="121859"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Throughout, when a term is placed in </a:t>
            </a:r>
            <a:r>
              <a:rPr lang="ja-JP" altLang="en-US" dirty="0">
                <a:latin typeface="Arial" charset="0"/>
                <a:cs typeface="+mn-cs"/>
              </a:rPr>
              <a:t>“</a:t>
            </a:r>
            <a:r>
              <a:rPr lang="en-US" dirty="0">
                <a:latin typeface="Arial" charset="0"/>
                <a:cs typeface="+mn-cs"/>
              </a:rPr>
              <a:t>other stuff</a:t>
            </a:r>
            <a:r>
              <a:rPr lang="ja-JP" altLang="en-US" dirty="0">
                <a:latin typeface="Arial" charset="0"/>
                <a:cs typeface="+mn-cs"/>
              </a:rPr>
              <a:t>”</a:t>
            </a:r>
            <a:r>
              <a:rPr lang="en-US" dirty="0">
                <a:latin typeface="Arial" charset="0"/>
                <a:cs typeface="+mn-cs"/>
              </a:rPr>
              <a:t> check to see if it is a clue to a new </a:t>
            </a:r>
            <a:r>
              <a:rPr lang="ja-JP" altLang="en-US" dirty="0">
                <a:latin typeface="Arial" charset="0"/>
                <a:cs typeface="+mn-cs"/>
              </a:rPr>
              <a:t>“</a:t>
            </a:r>
            <a:r>
              <a:rPr lang="en-US" dirty="0">
                <a:latin typeface="Arial" charset="0"/>
                <a:cs typeface="+mn-cs"/>
              </a:rPr>
              <a:t>thing</a:t>
            </a:r>
            <a:r>
              <a:rPr lang="ja-JP" altLang="en-US" dirty="0">
                <a:latin typeface="Arial" charset="0"/>
                <a:cs typeface="+mn-cs"/>
              </a:rPr>
              <a:t>”</a:t>
            </a:r>
            <a:r>
              <a:rPr lang="en-US" dirty="0">
                <a:latin typeface="Arial" charset="0"/>
                <a:cs typeface="+mn-cs"/>
              </a:rPr>
              <a:t> that should be added.</a:t>
            </a: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2914283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p:cNvSpPr>
            <a:spLocks noGrp="1" noRot="1" noChangeAspect="1" noChangeArrowheads="1" noTextEdit="1"/>
          </p:cNvSpPr>
          <p:nvPr>
            <p:ph type="sldImg"/>
          </p:nvPr>
        </p:nvSpPr>
        <p:spPr>
          <a:xfrm>
            <a:off x="450850" y="282575"/>
            <a:ext cx="5942013" cy="3343275"/>
          </a:xfrm>
          <a:prstGeom prst="rect">
            <a:avLst/>
          </a:prstGeom>
        </p:spPr>
      </p:sp>
      <p:sp>
        <p:nvSpPr>
          <p:cNvPr id="123907"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Read this over, and then the instructor will lead the development of the initial data model.</a:t>
            </a:r>
          </a:p>
        </p:txBody>
      </p:sp>
    </p:spTree>
    <p:extLst>
      <p:ext uri="{BB962C8B-B14F-4D97-AF65-F5344CB8AC3E}">
        <p14:creationId xmlns:p14="http://schemas.microsoft.com/office/powerpoint/2010/main" val="408014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60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1588"/>
            <a:ext cx="8713788" cy="4902201"/>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24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Grp="1" noRot="1" noChangeAspect="1" noChangeArrowheads="1" noTextEdit="1"/>
          </p:cNvSpPr>
          <p:nvPr>
            <p:ph type="sldImg"/>
          </p:nvPr>
        </p:nvSpPr>
        <p:spPr>
          <a:xfrm>
            <a:off x="436563" y="282575"/>
            <a:ext cx="5943600" cy="3343275"/>
          </a:xfrm>
          <a:prstGeom prst="rect">
            <a:avLst/>
          </a:prstGeom>
        </p:spPr>
      </p:sp>
      <p:sp>
        <p:nvSpPr>
          <p:cNvPr id="130051" name="Rectangle 5"/>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34950" indent="-234950" eaLnBrk="1" hangingPunct="1">
              <a:defRPr/>
            </a:pPr>
            <a:r>
              <a:rPr lang="en-US" dirty="0">
                <a:latin typeface="Arial" charset="0"/>
                <a:cs typeface="+mn-cs"/>
              </a:rPr>
              <a:t>Also:</a:t>
            </a:r>
          </a:p>
          <a:p>
            <a:pPr marL="234950" indent="-234950" eaLnBrk="1" hangingPunct="1">
              <a:buFontTx/>
              <a:buChar char="•"/>
              <a:defRPr/>
            </a:pPr>
            <a:r>
              <a:rPr lang="en-US" dirty="0">
                <a:latin typeface="Arial" charset="0"/>
                <a:cs typeface="+mn-cs"/>
              </a:rPr>
              <a:t>Too much generalisation, for instance in the super-</a:t>
            </a:r>
            <a:r>
              <a:rPr lang="en-US" dirty="0" err="1">
                <a:latin typeface="Arial" charset="0"/>
                <a:cs typeface="+mn-cs"/>
              </a:rPr>
              <a:t>generalised</a:t>
            </a:r>
            <a:r>
              <a:rPr lang="en-US" dirty="0">
                <a:latin typeface="Arial" charset="0"/>
                <a:cs typeface="+mn-cs"/>
              </a:rPr>
              <a:t> models some people favor which have one main entity – </a:t>
            </a:r>
            <a:r>
              <a:rPr lang="ja-JP" altLang="en-US" dirty="0">
                <a:latin typeface="Arial" charset="0"/>
                <a:cs typeface="+mn-cs"/>
              </a:rPr>
              <a:t>“</a:t>
            </a:r>
            <a:r>
              <a:rPr lang="en-US" dirty="0">
                <a:latin typeface="Arial" charset="0"/>
                <a:cs typeface="+mn-cs"/>
              </a:rPr>
              <a:t>Thing.</a:t>
            </a:r>
            <a:r>
              <a:rPr lang="ja-JP" altLang="en-US" dirty="0">
                <a:latin typeface="Arial" charset="0"/>
                <a:cs typeface="+mn-cs"/>
              </a:rPr>
              <a:t>”</a:t>
            </a:r>
            <a:r>
              <a:rPr lang="en-US" dirty="0">
                <a:latin typeface="Arial" charset="0"/>
                <a:cs typeface="+mn-cs"/>
              </a:rPr>
              <a:t> </a:t>
            </a:r>
          </a:p>
          <a:p>
            <a:pPr marL="234950" indent="-234950" eaLnBrk="1" hangingPunct="1">
              <a:buFontTx/>
              <a:buChar char="•"/>
              <a:defRPr/>
            </a:pPr>
            <a:r>
              <a:rPr lang="en-US" dirty="0">
                <a:latin typeface="Arial" charset="0"/>
                <a:cs typeface="+mn-cs"/>
              </a:rPr>
              <a:t>Too little generalisation, which is also known as </a:t>
            </a:r>
            <a:r>
              <a:rPr lang="ja-JP" altLang="en-US" dirty="0">
                <a:latin typeface="Arial" charset="0"/>
                <a:cs typeface="+mn-cs"/>
              </a:rPr>
              <a:t>“</a:t>
            </a:r>
            <a:r>
              <a:rPr lang="en-US" dirty="0">
                <a:latin typeface="Arial" charset="0"/>
                <a:cs typeface="+mn-cs"/>
              </a:rPr>
              <a:t>literalism.</a:t>
            </a:r>
            <a:r>
              <a:rPr lang="ja-JP" altLang="en-US" dirty="0">
                <a:latin typeface="Arial" charset="0"/>
                <a:cs typeface="+mn-cs"/>
              </a:rPr>
              <a:t>”</a:t>
            </a:r>
            <a:r>
              <a:rPr lang="en-US" dirty="0">
                <a:latin typeface="Arial" charset="0"/>
                <a:cs typeface="+mn-cs"/>
              </a:rPr>
              <a:t> E.g., instead of having a separate entity for each of Division, Department, Business Unit, Section, Work Group, etc. (which is very </a:t>
            </a:r>
            <a:r>
              <a:rPr lang="ja-JP" altLang="en-US" dirty="0">
                <a:latin typeface="Arial" charset="0"/>
                <a:cs typeface="+mn-cs"/>
              </a:rPr>
              <a:t>“</a:t>
            </a:r>
            <a:r>
              <a:rPr lang="en-US" dirty="0">
                <a:latin typeface="Arial" charset="0"/>
                <a:cs typeface="+mn-cs"/>
              </a:rPr>
              <a:t>literal</a:t>
            </a:r>
            <a:r>
              <a:rPr lang="ja-JP" altLang="en-US" dirty="0">
                <a:latin typeface="Arial" charset="0"/>
                <a:cs typeface="+mn-cs"/>
              </a:rPr>
              <a:t>”</a:t>
            </a:r>
            <a:r>
              <a:rPr lang="en-US" dirty="0">
                <a:latin typeface="Arial" charset="0"/>
                <a:cs typeface="+mn-cs"/>
              </a:rPr>
              <a:t>) it might be better to </a:t>
            </a:r>
            <a:r>
              <a:rPr lang="en-US" i="1" dirty="0" err="1">
                <a:latin typeface="Arial" charset="0"/>
                <a:cs typeface="+mn-cs"/>
              </a:rPr>
              <a:t>generalise</a:t>
            </a:r>
            <a:r>
              <a:rPr lang="en-US" dirty="0">
                <a:latin typeface="Arial" charset="0"/>
                <a:cs typeface="+mn-cs"/>
              </a:rPr>
              <a:t> and have just one entity called </a:t>
            </a:r>
            <a:r>
              <a:rPr lang="ja-JP" altLang="en-US" dirty="0">
                <a:latin typeface="Arial" charset="0"/>
                <a:cs typeface="+mn-cs"/>
              </a:rPr>
              <a:t>“</a:t>
            </a:r>
            <a:r>
              <a:rPr lang="en-US" dirty="0">
                <a:latin typeface="Arial" charset="0"/>
                <a:cs typeface="+mn-cs"/>
              </a:rPr>
              <a:t>Organisation Unit</a:t>
            </a:r>
            <a:r>
              <a:rPr lang="ja-JP" altLang="en-US" dirty="0">
                <a:latin typeface="Arial" charset="0"/>
                <a:cs typeface="+mn-cs"/>
              </a:rPr>
              <a:t>”</a:t>
            </a:r>
            <a:r>
              <a:rPr lang="en-US" dirty="0">
                <a:latin typeface="Arial" charset="0"/>
                <a:cs typeface="+mn-cs"/>
              </a:rPr>
              <a:t>, possibly with a related </a:t>
            </a:r>
            <a:r>
              <a:rPr lang="ja-JP" altLang="en-US" dirty="0">
                <a:latin typeface="Arial" charset="0"/>
                <a:cs typeface="+mn-cs"/>
              </a:rPr>
              <a:t>“</a:t>
            </a:r>
            <a:r>
              <a:rPr lang="en-US" dirty="0">
                <a:latin typeface="Arial" charset="0"/>
                <a:cs typeface="+mn-cs"/>
              </a:rPr>
              <a:t>Organisation Unit Type</a:t>
            </a:r>
            <a:r>
              <a:rPr lang="ja-JP" altLang="en-US" dirty="0">
                <a:latin typeface="Arial" charset="0"/>
                <a:cs typeface="+mn-cs"/>
              </a:rPr>
              <a:t>”</a:t>
            </a:r>
            <a:r>
              <a:rPr lang="en-US" dirty="0">
                <a:latin typeface="Arial" charset="0"/>
                <a:cs typeface="+mn-cs"/>
              </a:rPr>
              <a:t> entity indicating whether the Organisation Unit was a company, division, department, and so on.</a:t>
            </a:r>
          </a:p>
          <a:p>
            <a:pPr marL="234950" indent="-234950" eaLnBrk="1" hangingPunct="1">
              <a:buFontTx/>
              <a:buChar char="•"/>
              <a:defRPr/>
            </a:pPr>
            <a:endParaRPr lang="en-US" dirty="0">
              <a:latin typeface="Arial" charset="0"/>
              <a:cs typeface="+mn-cs"/>
            </a:endParaRPr>
          </a:p>
        </p:txBody>
      </p:sp>
    </p:spTree>
    <p:extLst>
      <p:ext uri="{BB962C8B-B14F-4D97-AF65-F5344CB8AC3E}">
        <p14:creationId xmlns:p14="http://schemas.microsoft.com/office/powerpoint/2010/main" val="2604640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9553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435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1132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2445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6656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Grp="1" noChangeArrowheads="1"/>
          </p:cNvSpPr>
          <p:nvPr>
            <p:ph type="body" idx="1"/>
          </p:nvPr>
        </p:nvSpPr>
        <p:spPr>
          <a:noFill/>
        </p:spPr>
        <p:txBody>
          <a:bodyPr/>
          <a:lstStyle/>
          <a:p>
            <a:r>
              <a:rPr lang="en-US" dirty="0">
                <a:latin typeface="Arial" charset="0"/>
              </a:rPr>
              <a:t>Why we do them - to avoid potentially expensive misunderstandings by discovering differences of opinion and new requirements early in the  project</a:t>
            </a:r>
          </a:p>
          <a:p>
            <a:endParaRPr lang="en-US" dirty="0">
              <a:latin typeface="Arial" charset="0"/>
            </a:endParaRPr>
          </a:p>
          <a:p>
            <a:r>
              <a:rPr lang="en-US" dirty="0">
                <a:latin typeface="Arial" charset="0"/>
              </a:rPr>
              <a:t>A simple example:</a:t>
            </a:r>
          </a:p>
          <a:p>
            <a:r>
              <a:rPr lang="en-US" dirty="0">
                <a:latin typeface="Arial" charset="0"/>
              </a:rPr>
              <a:t>Building:</a:t>
            </a:r>
            <a:br>
              <a:rPr lang="en-US" dirty="0">
                <a:latin typeface="Arial" charset="0"/>
              </a:rPr>
            </a:br>
            <a:r>
              <a:rPr lang="en-US" dirty="0">
                <a:latin typeface="Arial" charset="0"/>
              </a:rPr>
              <a:t>A ground based structure which supports company business operations by housing employees, equipment, or supplies.</a:t>
            </a:r>
          </a:p>
          <a:p>
            <a:pPr marL="171450" lvl="1" indent="-171450">
              <a:buFont typeface="Arial" panose="020B0604020202020204" pitchFamily="34" charset="0"/>
              <a:buChar char="•"/>
              <a:defRPr/>
            </a:pPr>
            <a:r>
              <a:rPr lang="en-US" dirty="0">
                <a:latin typeface="Arial" charset="0"/>
              </a:rPr>
              <a:t>examples: office building, retail store, warehouse</a:t>
            </a:r>
          </a:p>
          <a:p>
            <a:pPr marL="171450" lvl="1" indent="-171450">
              <a:buFont typeface="Arial" panose="020B0604020202020204" pitchFamily="34" charset="0"/>
              <a:buChar char="•"/>
              <a:defRPr/>
            </a:pPr>
            <a:r>
              <a:rPr lang="en-US" dirty="0">
                <a:latin typeface="Arial" charset="0"/>
              </a:rPr>
              <a:t>can be owned or leased</a:t>
            </a:r>
          </a:p>
          <a:p>
            <a:pPr marL="171450" lvl="1" indent="-171450">
              <a:buFont typeface="Arial" panose="020B0604020202020204" pitchFamily="34" charset="0"/>
              <a:buChar char="•"/>
              <a:defRPr/>
            </a:pPr>
            <a:r>
              <a:rPr lang="en-US" dirty="0">
                <a:latin typeface="Arial" charset="0"/>
              </a:rPr>
              <a:t>may or may not have a street address</a:t>
            </a:r>
          </a:p>
          <a:p>
            <a:pPr marL="171450" indent="-171450">
              <a:buFont typeface="Arial" panose="020B0604020202020204" pitchFamily="34" charset="0"/>
              <a:buChar char="•"/>
              <a:defRPr/>
            </a:pPr>
            <a:endParaRPr lang="en-US" dirty="0">
              <a:latin typeface="Arial" charset="0"/>
            </a:endParaRPr>
          </a:p>
          <a:p>
            <a:r>
              <a:rPr lang="en-US" dirty="0">
                <a:latin typeface="Arial" charset="0"/>
              </a:rPr>
              <a:t>Developing entity definitions almost invariably uncovers new requirements. For instance, in the </a:t>
            </a:r>
            <a:r>
              <a:rPr lang="ja-JP" altLang="en-US">
                <a:latin typeface="Arial" charset="0"/>
              </a:rPr>
              <a:t>“</a:t>
            </a:r>
            <a:r>
              <a:rPr lang="en-US" altLang="ja-JP" dirty="0">
                <a:latin typeface="Arial" charset="0"/>
              </a:rPr>
              <a:t>Building</a:t>
            </a:r>
            <a:r>
              <a:rPr lang="ja-JP" altLang="en-US">
                <a:latin typeface="Arial" charset="0"/>
              </a:rPr>
              <a:t>”</a:t>
            </a:r>
            <a:r>
              <a:rPr lang="en-US" altLang="ja-JP" dirty="0">
                <a:latin typeface="Arial" charset="0"/>
              </a:rPr>
              <a:t> example above we can see at least two likely requirements:</a:t>
            </a:r>
          </a:p>
          <a:p>
            <a:pPr marL="171450" lvl="1" indent="-171450">
              <a:buFont typeface="Arial" panose="020B0604020202020204" pitchFamily="34" charset="0"/>
              <a:buChar char="•"/>
              <a:defRPr/>
            </a:pPr>
            <a:r>
              <a:rPr lang="en-US" dirty="0">
                <a:latin typeface="Arial" charset="0"/>
              </a:rPr>
              <a:t>We must be able to record whether or not a Building is owned or leased, and we will probably also need to record lease details.</a:t>
            </a:r>
          </a:p>
          <a:p>
            <a:pPr marL="171450" lvl="1" indent="-171450">
              <a:buFont typeface="Arial" panose="020B0604020202020204" pitchFamily="34" charset="0"/>
              <a:buChar char="•"/>
              <a:defRPr/>
            </a:pPr>
            <a:r>
              <a:rPr lang="en-US" dirty="0">
                <a:latin typeface="Arial" charset="0"/>
              </a:rPr>
              <a:t>We must be able to record the location of Buildings that do not have a street address.</a:t>
            </a:r>
          </a:p>
          <a:p>
            <a:endParaRPr lang="en-US" dirty="0">
              <a:latin typeface="Arial" charset="0"/>
            </a:endParaRPr>
          </a:p>
          <a:p>
            <a:endParaRPr lang="en-US" dirty="0">
              <a:latin typeface="Arial" charset="0"/>
            </a:endParaRPr>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242425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7725" cy="3335337"/>
          </a:xfrm>
        </p:spPr>
      </p:sp>
      <p:sp>
        <p:nvSpPr>
          <p:cNvPr id="3" name="Notes Placeholder 2">
            <a:extLst>
              <a:ext uri="{FF2B5EF4-FFF2-40B4-BE49-F238E27FC236}">
                <a16:creationId xmlns:a16="http://schemas.microsoft.com/office/drawing/2014/main" id="{86AACAF8-33C2-6945-9C9C-B8B8627E3FA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6120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7725" cy="3335337"/>
          </a:xfrm>
        </p:spPr>
      </p:sp>
    </p:spTree>
    <p:extLst>
      <p:ext uri="{BB962C8B-B14F-4D97-AF65-F5344CB8AC3E}">
        <p14:creationId xmlns:p14="http://schemas.microsoft.com/office/powerpoint/2010/main" val="352141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1AEC-9BB4-C0D4-49C1-DF640407AF3C}"/>
            </a:ext>
          </a:extLst>
        </p:cNvPr>
        <p:cNvGrpSpPr/>
        <p:nvPr/>
      </p:nvGrpSpPr>
      <p:grpSpPr>
        <a:xfrm>
          <a:off x="0" y="0"/>
          <a:ext cx="0" cy="0"/>
          <a:chOff x="0" y="0"/>
          <a:chExt cx="0" cy="0"/>
        </a:xfrm>
      </p:grpSpPr>
      <p:sp>
        <p:nvSpPr>
          <p:cNvPr id="2342914" name="AutoShape 2">
            <a:extLst>
              <a:ext uri="{FF2B5EF4-FFF2-40B4-BE49-F238E27FC236}">
                <a16:creationId xmlns:a16="http://schemas.microsoft.com/office/drawing/2014/main" id="{76918673-2CA8-3FF1-BF5C-D5FAA65DFBFC}"/>
              </a:ext>
            </a:extLst>
          </p:cNvPr>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ma14="http://schemas.microsoft.com/office/mac/drawingml/2011/main" xmlns="" val="1"/>
            </a:ext>
          </a:extLst>
        </p:spPr>
      </p:sp>
      <p:sp>
        <p:nvSpPr>
          <p:cNvPr id="2342915" name="Rectangle 3">
            <a:extLst>
              <a:ext uri="{FF2B5EF4-FFF2-40B4-BE49-F238E27FC236}">
                <a16:creationId xmlns:a16="http://schemas.microsoft.com/office/drawing/2014/main" id="{363B9831-13C0-8E57-6F53-04F27AB9C0B0}"/>
              </a:ext>
            </a:extLst>
          </p:cNvPr>
          <p:cNvSpPr>
            <a:spLocks noGrp="1" noChangeArrowheads="1"/>
          </p:cNvSpPr>
          <p:nvPr>
            <p:ph type="body" idx="1"/>
          </p:nvPr>
        </p:nvSpPr>
        <p:spPr>
          <a:xfrm>
            <a:off x="452439" y="3907559"/>
            <a:ext cx="5929313" cy="4087476"/>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291632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AC0F6-3823-5D5F-6611-C5CDFE929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7EF41-8B05-7146-DB79-73A4216263F6}"/>
              </a:ext>
            </a:extLst>
          </p:cNvPr>
          <p:cNvSpPr>
            <a:spLocks noGrp="1" noRot="1" noChangeAspect="1"/>
          </p:cNvSpPr>
          <p:nvPr>
            <p:ph type="sldImg"/>
          </p:nvPr>
        </p:nvSpPr>
        <p:spPr>
          <a:xfrm>
            <a:off x="447675" y="290513"/>
            <a:ext cx="5927725" cy="3335337"/>
          </a:xfrm>
        </p:spPr>
      </p:sp>
      <p:sp>
        <p:nvSpPr>
          <p:cNvPr id="3" name="Notes Placeholder 2">
            <a:extLst>
              <a:ext uri="{FF2B5EF4-FFF2-40B4-BE49-F238E27FC236}">
                <a16:creationId xmlns:a16="http://schemas.microsoft.com/office/drawing/2014/main" id="{2288486C-F5B8-3296-6902-744F68064FD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93640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7999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9313" cy="3335337"/>
          </a:xfrm>
        </p:spPr>
      </p:sp>
    </p:spTree>
    <p:extLst>
      <p:ext uri="{BB962C8B-B14F-4D97-AF65-F5344CB8AC3E}">
        <p14:creationId xmlns:p14="http://schemas.microsoft.com/office/powerpoint/2010/main" val="42370349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7725" cy="3335337"/>
          </a:xfrm>
        </p:spPr>
      </p:sp>
    </p:spTree>
    <p:extLst>
      <p:ext uri="{BB962C8B-B14F-4D97-AF65-F5344CB8AC3E}">
        <p14:creationId xmlns:p14="http://schemas.microsoft.com/office/powerpoint/2010/main" val="3521412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13602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290513"/>
            <a:ext cx="5927725" cy="3335337"/>
          </a:xfrm>
        </p:spPr>
      </p:sp>
    </p:spTree>
    <p:extLst>
      <p:ext uri="{BB962C8B-B14F-4D97-AF65-F5344CB8AC3E}">
        <p14:creationId xmlns:p14="http://schemas.microsoft.com/office/powerpoint/2010/main" val="3198708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Grp="1" noRot="1" noChangeAspect="1" noChangeArrowheads="1" noTextEdit="1"/>
          </p:cNvSpPr>
          <p:nvPr>
            <p:ph type="sldImg"/>
          </p:nvPr>
        </p:nvSpPr>
        <p:spPr>
          <a:xfrm>
            <a:off x="446088" y="280988"/>
            <a:ext cx="5945187" cy="3344862"/>
          </a:xfrm>
          <a:prstGeom prst="rect">
            <a:avLst/>
          </a:prstGeom>
        </p:spPr>
      </p:sp>
      <p:sp>
        <p:nvSpPr>
          <p:cNvPr id="133123"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The relationship name will be </a:t>
            </a:r>
            <a:r>
              <a:rPr lang="ja-JP" altLang="en-US" dirty="0">
                <a:latin typeface="Arial" charset="0"/>
                <a:cs typeface="+mn-cs"/>
              </a:rPr>
              <a:t>“</a:t>
            </a:r>
            <a:r>
              <a:rPr lang="en-US" dirty="0">
                <a:latin typeface="Arial" charset="0"/>
                <a:cs typeface="+mn-cs"/>
              </a:rPr>
              <a:t>verb-based</a:t>
            </a:r>
            <a:r>
              <a:rPr lang="ja-JP" altLang="en-US" dirty="0">
                <a:latin typeface="Arial" charset="0"/>
                <a:cs typeface="+mn-cs"/>
              </a:rPr>
              <a:t>”</a:t>
            </a:r>
            <a:r>
              <a:rPr lang="en-US" dirty="0">
                <a:latin typeface="Arial" charset="0"/>
                <a:cs typeface="+mn-cs"/>
              </a:rPr>
              <a:t> (assigned to, located in, transported by, etc.)</a:t>
            </a:r>
            <a:br>
              <a:rPr lang="en-US" dirty="0">
                <a:latin typeface="Arial" charset="0"/>
                <a:cs typeface="+mn-cs"/>
              </a:rPr>
            </a:br>
            <a:endParaRPr lang="en-US" dirty="0">
              <a:latin typeface="Arial" charset="0"/>
              <a:cs typeface="+mn-cs"/>
            </a:endParaRPr>
          </a:p>
          <a:p>
            <a:pPr eaLnBrk="1" hangingPunct="1">
              <a:defRPr/>
            </a:pPr>
            <a:r>
              <a:rPr lang="en-US" dirty="0">
                <a:latin typeface="Arial" charset="0"/>
                <a:cs typeface="+mn-cs"/>
              </a:rPr>
              <a:t>Watch out for </a:t>
            </a:r>
            <a:r>
              <a:rPr lang="ja-JP" altLang="en-US" dirty="0">
                <a:latin typeface="Arial" charset="0"/>
                <a:cs typeface="+mn-cs"/>
              </a:rPr>
              <a:t>“</a:t>
            </a:r>
            <a:r>
              <a:rPr lang="en-US" dirty="0">
                <a:latin typeface="Arial" charset="0"/>
                <a:cs typeface="+mn-cs"/>
              </a:rPr>
              <a:t>redundant</a:t>
            </a:r>
            <a:r>
              <a:rPr lang="ja-JP" altLang="en-US" dirty="0">
                <a:latin typeface="Arial" charset="0"/>
                <a:cs typeface="+mn-cs"/>
              </a:rPr>
              <a:t>”</a:t>
            </a:r>
            <a:r>
              <a:rPr lang="en-US" dirty="0">
                <a:latin typeface="Arial" charset="0"/>
                <a:cs typeface="+mn-cs"/>
              </a:rPr>
              <a:t> relationships - it</a:t>
            </a:r>
            <a:r>
              <a:rPr lang="en-US" altLang="ja-JP" dirty="0">
                <a:latin typeface="Arial" charset="0"/>
                <a:cs typeface="+mn-cs"/>
              </a:rPr>
              <a:t>'s</a:t>
            </a:r>
            <a:r>
              <a:rPr lang="en-US" dirty="0">
                <a:latin typeface="Arial" charset="0"/>
                <a:cs typeface="+mn-cs"/>
              </a:rPr>
              <a:t> very easy to build a </a:t>
            </a:r>
            <a:r>
              <a:rPr lang="ja-JP" altLang="en-US" dirty="0">
                <a:latin typeface="Arial" charset="0"/>
                <a:cs typeface="+mn-cs"/>
              </a:rPr>
              <a:t>“</a:t>
            </a:r>
            <a:r>
              <a:rPr lang="en-US" dirty="0">
                <a:latin typeface="Arial" charset="0"/>
                <a:cs typeface="+mn-cs"/>
              </a:rPr>
              <a:t>spaghetti</a:t>
            </a:r>
            <a:r>
              <a:rPr lang="ja-JP" altLang="en-US" dirty="0">
                <a:latin typeface="Arial" charset="0"/>
                <a:cs typeface="+mn-cs"/>
              </a:rPr>
              <a:t>”</a:t>
            </a:r>
            <a:r>
              <a:rPr lang="en-US" dirty="0">
                <a:latin typeface="Arial" charset="0"/>
                <a:cs typeface="+mn-cs"/>
              </a:rPr>
              <a:t> model where every entity is connected to every other entity.  </a:t>
            </a:r>
            <a:br>
              <a:rPr lang="en-US" dirty="0">
                <a:latin typeface="Arial" charset="0"/>
                <a:cs typeface="+mn-cs"/>
              </a:rPr>
            </a:br>
            <a:endParaRPr lang="en-US" dirty="0">
              <a:latin typeface="Arial"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a:cs typeface="Arial" charset="0"/>
              </a:rPr>
              <a:t>Establish relationships as </a:t>
            </a:r>
            <a:r>
              <a:rPr lang="ja-JP" altLang="en-US" sz="1200" i="0" dirty="0">
                <a:cs typeface="Arial" charset="0"/>
              </a:rPr>
              <a:t>“</a:t>
            </a:r>
            <a:r>
              <a:rPr lang="en-US" sz="1200" i="0" dirty="0">
                <a:cs typeface="Arial" charset="0"/>
              </a:rPr>
              <a:t>low</a:t>
            </a:r>
            <a:r>
              <a:rPr lang="ja-JP" altLang="en-US" sz="1200" i="0" dirty="0">
                <a:cs typeface="Arial" charset="0"/>
              </a:rPr>
              <a:t>”</a:t>
            </a:r>
            <a:r>
              <a:rPr lang="en-US" sz="1200" i="0" dirty="0">
                <a:cs typeface="Arial" charset="0"/>
              </a:rPr>
              <a:t> as possible – e.g., to a dependent rather than to the parent, if it makes sense.</a:t>
            </a:r>
            <a:br>
              <a:rPr lang="en-US" sz="1200" i="0" dirty="0">
                <a:cs typeface="Arial" charset="0"/>
              </a:rPr>
            </a:br>
            <a:endParaRPr lang="en-US" sz="1200" i="0" dirty="0">
              <a:cs typeface="Arial" charset="0"/>
            </a:endParaRPr>
          </a:p>
          <a:p>
            <a:pPr eaLnBrk="1" hangingPunct="1">
              <a:defRPr/>
            </a:pPr>
            <a:endParaRPr lang="en-US" dirty="0">
              <a:latin typeface="Arial" charset="0"/>
              <a:cs typeface="+mn-cs"/>
            </a:endParaRP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3458353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Grp="1" noRot="1" noChangeAspect="1" noChangeArrowheads="1" noTextEdit="1"/>
          </p:cNvSpPr>
          <p:nvPr>
            <p:ph type="sldImg"/>
          </p:nvPr>
        </p:nvSpPr>
        <p:spPr>
          <a:xfrm>
            <a:off x="446088" y="279400"/>
            <a:ext cx="5948362" cy="3346450"/>
          </a:xfrm>
          <a:prstGeom prst="rect">
            <a:avLst/>
          </a:prstGeom>
        </p:spPr>
      </p:sp>
      <p:sp>
        <p:nvSpPr>
          <p:cNvPr id="136195"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Physical implementation might be two separate databases – the point is to recognise that they represent the same entity so they can be </a:t>
            </a:r>
            <a:r>
              <a:rPr lang="en-US" dirty="0" err="1">
                <a:latin typeface="Arial" charset="0"/>
                <a:cs typeface="+mn-cs"/>
              </a:rPr>
              <a:t>synchronised</a:t>
            </a:r>
            <a:r>
              <a:rPr lang="en-US" dirty="0">
                <a:latin typeface="Arial" charset="0"/>
                <a:cs typeface="+mn-cs"/>
              </a:rPr>
              <a:t>.</a:t>
            </a:r>
          </a:p>
          <a:p>
            <a:pPr eaLnBrk="1" hangingPunct="1">
              <a:defRPr/>
            </a:pPr>
            <a:endParaRPr lang="en-US" dirty="0">
              <a:latin typeface="Arial" charset="0"/>
              <a:cs typeface="+mn-cs"/>
            </a:endParaRPr>
          </a:p>
          <a:p>
            <a:pPr eaLnBrk="1" hangingPunct="1">
              <a:defRPr/>
            </a:pPr>
            <a:r>
              <a:rPr lang="en-US" dirty="0">
                <a:latin typeface="Arial" charset="0"/>
              </a:rPr>
              <a:t>During </a:t>
            </a:r>
            <a:r>
              <a:rPr lang="en-US" i="1" dirty="0">
                <a:latin typeface="Arial" charset="0"/>
              </a:rPr>
              <a:t>physical</a:t>
            </a:r>
            <a:r>
              <a:rPr lang="en-US" dirty="0">
                <a:latin typeface="Arial" charset="0"/>
              </a:rPr>
              <a:t> database design and tuning</a:t>
            </a:r>
            <a:r>
              <a:rPr lang="en-US" dirty="0">
                <a:latin typeface="Arial" charset="0"/>
                <a:cs typeface="+mn-cs"/>
              </a:rPr>
              <a:t>, a table might be split into two tables joined by a 1:1 relationship. This could be to </a:t>
            </a:r>
          </a:p>
          <a:p>
            <a:pPr marL="171450"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put the highly-used data in one, and less used data in the other for performance reasons</a:t>
            </a:r>
          </a:p>
          <a:p>
            <a:pPr marL="171450"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put widely used data in one, and more secure or sensitive data in the other</a:t>
            </a: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689058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4768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4"/>
          <p:cNvSpPr>
            <a:spLocks noGrp="1" noRot="1" noChangeAspect="1" noChangeArrowheads="1" noTextEdit="1"/>
          </p:cNvSpPr>
          <p:nvPr>
            <p:ph type="sldImg"/>
          </p:nvPr>
        </p:nvSpPr>
        <p:spPr>
          <a:xfrm>
            <a:off x="446088" y="290513"/>
            <a:ext cx="5929312" cy="3335337"/>
          </a:xfrm>
          <a:prstGeom prst="rect">
            <a:avLst/>
          </a:prstGeom>
        </p:spPr>
      </p:sp>
      <p:sp>
        <p:nvSpPr>
          <p:cNvPr id="162819" name="Rectangle 5"/>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When considering whether an entity's relationships are optional or mandatory, always consider the earliest stages of the entity's life cycle (e.g., when the entity is first created)</a:t>
            </a:r>
          </a:p>
        </p:txBody>
      </p:sp>
    </p:spTree>
    <p:extLst>
      <p:ext uri="{BB962C8B-B14F-4D97-AF65-F5344CB8AC3E}">
        <p14:creationId xmlns:p14="http://schemas.microsoft.com/office/powerpoint/2010/main" val="1273333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body" idx="1"/>
          </p:nvPr>
        </p:nvSpPr>
        <p:spPr>
          <a:noFill/>
        </p:spPr>
        <p:txBody>
          <a:bodyPr/>
          <a:lstStyle/>
          <a:p>
            <a:r>
              <a:rPr dirty="0"/>
              <a:t>There are many ways to describe a business...</a:t>
            </a:r>
          </a:p>
          <a:p>
            <a:pPr marL="171450" lvl="1" indent="-171450">
              <a:buFont typeface="Arial" panose="020B0604020202020204" pitchFamily="34" charset="0"/>
              <a:buChar char="•"/>
              <a:defRPr/>
            </a:pPr>
            <a:r>
              <a:rPr dirty="0">
                <a:latin typeface="Arial" charset="0"/>
              </a:rPr>
              <a:t>How it works - Process Model</a:t>
            </a:r>
          </a:p>
          <a:p>
            <a:pPr marL="171450" lvl="1" indent="-171450">
              <a:buFont typeface="Arial" panose="020B0604020202020204" pitchFamily="34" charset="0"/>
              <a:buChar char="•"/>
              <a:defRPr/>
            </a:pPr>
            <a:r>
              <a:rPr dirty="0">
                <a:latin typeface="Arial" charset="0"/>
              </a:rPr>
              <a:t>How it</a:t>
            </a:r>
            <a:r>
              <a:rPr lang="uk-UA" altLang="ja-JP" dirty="0">
                <a:latin typeface="Arial" charset="0"/>
              </a:rPr>
              <a:t>'</a:t>
            </a:r>
            <a:r>
              <a:rPr altLang="ja-JP" dirty="0">
                <a:latin typeface="Arial" charset="0"/>
              </a:rPr>
              <a:t>s organ</a:t>
            </a:r>
            <a:r>
              <a:rPr lang="en-CA" altLang="ja-JP" dirty="0" err="1">
                <a:latin typeface="Arial" charset="0"/>
              </a:rPr>
              <a:t>ise</a:t>
            </a:r>
            <a:r>
              <a:rPr altLang="ja-JP" dirty="0">
                <a:latin typeface="Arial" charset="0"/>
              </a:rPr>
              <a:t>d - Organ</a:t>
            </a:r>
            <a:r>
              <a:rPr lang="en-US" altLang="ja-JP" dirty="0">
                <a:latin typeface="Arial" charset="0"/>
              </a:rPr>
              <a:t>isation</a:t>
            </a:r>
            <a:r>
              <a:rPr altLang="ja-JP" dirty="0">
                <a:latin typeface="Arial" charset="0"/>
              </a:rPr>
              <a:t> Chart</a:t>
            </a:r>
          </a:p>
          <a:p>
            <a:pPr marL="171450" lvl="1" indent="-171450">
              <a:buFont typeface="Arial" panose="020B0604020202020204" pitchFamily="34" charset="0"/>
              <a:buChar char="•"/>
              <a:defRPr/>
            </a:pPr>
            <a:r>
              <a:rPr dirty="0">
                <a:latin typeface="Arial" charset="0"/>
              </a:rPr>
              <a:t>Where it operates - Location Map</a:t>
            </a:r>
          </a:p>
          <a:p>
            <a:r>
              <a:rPr dirty="0"/>
              <a:t>and…</a:t>
            </a:r>
          </a:p>
          <a:p>
            <a:pPr marL="171450" lvl="1" indent="-171450">
              <a:buFont typeface="Arial" panose="020B0604020202020204" pitchFamily="34" charset="0"/>
              <a:buChar char="•"/>
              <a:defRPr/>
            </a:pPr>
            <a:r>
              <a:rPr lang="en-US" dirty="0">
                <a:latin typeface="Arial" charset="0"/>
              </a:rPr>
              <a:t>What things it deals with, and needs to know about – Concept Model </a:t>
            </a:r>
            <a:br>
              <a:rPr lang="en-US" dirty="0">
                <a:latin typeface="Arial" charset="0"/>
              </a:rPr>
            </a:br>
            <a:r>
              <a:rPr lang="en-US" dirty="0">
                <a:latin typeface="Arial" charset="0"/>
              </a:rPr>
              <a:t>(or Conceptual Data Model)</a:t>
            </a:r>
          </a:p>
          <a:p>
            <a:pPr marL="171450" indent="-171450">
              <a:buFont typeface="Arial" panose="020B0604020202020204" pitchFamily="34" charset="0"/>
              <a:buChar char="•"/>
              <a:defRPr/>
            </a:pPr>
            <a:endParaRPr dirty="0">
              <a:latin typeface="Arial" charset="0"/>
            </a:endParaRPr>
          </a:p>
          <a:p>
            <a:r>
              <a:rPr dirty="0"/>
              <a:t>Data </a:t>
            </a:r>
            <a:r>
              <a:rPr lang="en-CA" dirty="0"/>
              <a:t>modelling</a:t>
            </a:r>
            <a:r>
              <a:rPr dirty="0"/>
              <a:t> symbols will vary slightly among the different </a:t>
            </a:r>
            <a:r>
              <a:rPr lang="ja-JP" altLang="en-US" dirty="0"/>
              <a:t>“</a:t>
            </a:r>
            <a:r>
              <a:rPr altLang="ja-JP" dirty="0"/>
              <a:t>dialects</a:t>
            </a:r>
            <a:r>
              <a:rPr lang="ja-JP" altLang="en-US" dirty="0"/>
              <a:t>”</a:t>
            </a:r>
            <a:r>
              <a:rPr altLang="ja-JP" dirty="0"/>
              <a:t>, but the meaning is constant. The symbols are much more standard</a:t>
            </a:r>
            <a:r>
              <a:rPr lang="en-CA" altLang="ja-JP" dirty="0" err="1"/>
              <a:t>ise</a:t>
            </a:r>
            <a:r>
              <a:rPr altLang="ja-JP" dirty="0"/>
              <a:t>d than they used to be. </a:t>
            </a:r>
            <a:endParaRPr lang="en-CA" altLang="ja-JP" dirty="0"/>
          </a:p>
          <a:p>
            <a:endParaRPr lang="en-US" altLang="ja-JP" dirty="0">
              <a:latin typeface="Arial" charset="0"/>
            </a:endParaRPr>
          </a:p>
          <a:p>
            <a:r>
              <a:rPr lang="en-US" altLang="ja-JP" dirty="0">
                <a:latin typeface="Arial" charset="0"/>
              </a:rPr>
              <a:t>Also known as a "business object model," a “concept model,</a:t>
            </a:r>
            <a:r>
              <a:rPr lang="en-US" altLang="ja-JP" baseline="0" dirty="0">
                <a:latin typeface="Arial" charset="0"/>
              </a:rPr>
              <a:t>” a “domain model,” or a “business class model,” among other things.</a:t>
            </a:r>
            <a:endParaRPr lang="en-US" altLang="ja-JP" dirty="0">
              <a:latin typeface="Arial" charset="0"/>
            </a:endParaRPr>
          </a:p>
          <a:p>
            <a:endParaRPr dirty="0"/>
          </a:p>
          <a:p>
            <a:r>
              <a:rPr dirty="0"/>
              <a:t>Data </a:t>
            </a:r>
            <a:r>
              <a:rPr lang="en-CA" dirty="0"/>
              <a:t>Modelling</a:t>
            </a:r>
            <a:r>
              <a:rPr dirty="0"/>
              <a:t> involves:</a:t>
            </a:r>
          </a:p>
          <a:p>
            <a:pPr marL="171450" indent="-171450">
              <a:buFont typeface="Arial"/>
              <a:buChar char="•"/>
            </a:pPr>
            <a:r>
              <a:rPr dirty="0"/>
              <a:t>Gathering knowledge from Subject Matter Experts (the hard part!)</a:t>
            </a:r>
          </a:p>
          <a:p>
            <a:pPr marL="171450" indent="-171450">
              <a:buFont typeface="Arial"/>
              <a:buChar char="•"/>
            </a:pPr>
            <a:r>
              <a:rPr dirty="0"/>
              <a:t>Representing that knowledge using a set of standard symbols and conventions (the easier part!)</a:t>
            </a:r>
          </a:p>
          <a:p>
            <a:endParaRPr dirty="0"/>
          </a:p>
          <a:p>
            <a:endParaRPr dirty="0"/>
          </a:p>
          <a:p>
            <a:endParaRPr dirty="0"/>
          </a:p>
        </p:txBody>
      </p:sp>
      <p:sp>
        <p:nvSpPr>
          <p:cNvPr id="99331" name="Slide Image Placeholder 2"/>
          <p:cNvSpPr>
            <a:spLocks noGrp="1" noRot="1" noChangeAspect="1" noTextEdit="1"/>
          </p:cNvSpPr>
          <p:nvPr>
            <p:ph type="sldImg"/>
          </p:nvPr>
        </p:nvSpPr>
        <p:spPr>
          <a:xfrm>
            <a:off x="447675" y="290513"/>
            <a:ext cx="5929313" cy="3335337"/>
          </a:xfrm>
          <a:prstGeom prst="rect">
            <a:avLst/>
          </a:prstGeom>
        </p:spPr>
      </p:sp>
    </p:spTree>
    <p:extLst>
      <p:ext uri="{BB962C8B-B14F-4D97-AF65-F5344CB8AC3E}">
        <p14:creationId xmlns:p14="http://schemas.microsoft.com/office/powerpoint/2010/main" val="2628297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446088" y="290513"/>
            <a:ext cx="5924550" cy="3333750"/>
          </a:xfrm>
          <a:prstGeom prst="rect">
            <a:avLst/>
          </a:prstGeom>
        </p:spPr>
      </p:sp>
      <p:sp>
        <p:nvSpPr>
          <p:cNvPr id="179203"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dirty="0">
              <a:latin typeface="Arial" charset="0"/>
              <a:cs typeface="+mn-cs"/>
            </a:endParaRPr>
          </a:p>
        </p:txBody>
      </p:sp>
    </p:spTree>
    <p:extLst>
      <p:ext uri="{BB962C8B-B14F-4D97-AF65-F5344CB8AC3E}">
        <p14:creationId xmlns:p14="http://schemas.microsoft.com/office/powerpoint/2010/main" val="3339087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4C3A7-0A4A-F56E-83D3-19449FF98E28}"/>
            </a:ext>
          </a:extLst>
        </p:cNvPr>
        <p:cNvGrpSpPr/>
        <p:nvPr/>
      </p:nvGrpSpPr>
      <p:grpSpPr>
        <a:xfrm>
          <a:off x="0" y="0"/>
          <a:ext cx="0" cy="0"/>
          <a:chOff x="0" y="0"/>
          <a:chExt cx="0" cy="0"/>
        </a:xfrm>
      </p:grpSpPr>
      <p:sp>
        <p:nvSpPr>
          <p:cNvPr id="2342914" name="AutoShape 2">
            <a:extLst>
              <a:ext uri="{FF2B5EF4-FFF2-40B4-BE49-F238E27FC236}">
                <a16:creationId xmlns:a16="http://schemas.microsoft.com/office/drawing/2014/main" id="{9466F954-3F13-315F-1A84-6CB9F6933E12}"/>
              </a:ext>
            </a:extLst>
          </p:cNvPr>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ma14="http://schemas.microsoft.com/office/mac/drawingml/2011/main" xmlns="" val="1"/>
            </a:ext>
          </a:extLst>
        </p:spPr>
      </p:sp>
      <p:sp>
        <p:nvSpPr>
          <p:cNvPr id="2342915" name="Rectangle 3">
            <a:extLst>
              <a:ext uri="{FF2B5EF4-FFF2-40B4-BE49-F238E27FC236}">
                <a16:creationId xmlns:a16="http://schemas.microsoft.com/office/drawing/2014/main" id="{73ED1A62-F819-FCC5-2BB2-076D1165CCF5}"/>
              </a:ext>
            </a:extLst>
          </p:cNvPr>
          <p:cNvSpPr>
            <a:spLocks noGrp="1" noChangeArrowheads="1"/>
          </p:cNvSpPr>
          <p:nvPr>
            <p:ph type="body" idx="1"/>
          </p:nvPr>
        </p:nvSpPr>
        <p:spPr>
          <a:xfrm>
            <a:off x="452439" y="3907559"/>
            <a:ext cx="5929313" cy="4087476"/>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937298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p:cNvSpPr>
            <a:spLocks noGrp="1" noRot="1" noChangeAspect="1" noChangeArrowheads="1" noTextEdit="1"/>
          </p:cNvSpPr>
          <p:nvPr>
            <p:ph type="sldImg"/>
          </p:nvPr>
        </p:nvSpPr>
        <p:spPr>
          <a:xfrm>
            <a:off x="446088" y="290513"/>
            <a:ext cx="5929312" cy="3335337"/>
          </a:xfrm>
          <a:prstGeom prst="rect">
            <a:avLst/>
          </a:prstGeom>
        </p:spPr>
      </p:sp>
      <p:sp>
        <p:nvSpPr>
          <p:cNvPr id="140291"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charset="0"/>
                <a:cs typeface="+mn-cs"/>
              </a:rPr>
              <a:t>Of course, step 0) is to establish Project Scope and Objectives</a:t>
            </a:r>
          </a:p>
        </p:txBody>
      </p:sp>
    </p:spTree>
    <p:extLst>
      <p:ext uri="{BB962C8B-B14F-4D97-AF65-F5344CB8AC3E}">
        <p14:creationId xmlns:p14="http://schemas.microsoft.com/office/powerpoint/2010/main" val="3603686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3"/>
          <p:cNvSpPr>
            <a:spLocks noGrp="1" noChangeArrowheads="1"/>
          </p:cNvSpPr>
          <p:nvPr>
            <p:ph type="body" idx="1"/>
          </p:nvPr>
        </p:nvSpPr>
        <p:spPr>
          <a:noFill/>
        </p:spPr>
        <p:txBody>
          <a:bodyPr/>
          <a:lstStyle/>
          <a:p>
            <a:r>
              <a:rPr lang="en-US">
                <a:latin typeface="Arial" charset="0"/>
              </a:rPr>
              <a:t>For multi-valued attributes, ask </a:t>
            </a:r>
            <a:r>
              <a:rPr lang="ja-JP" altLang="en-US">
                <a:latin typeface="Arial" charset="0"/>
              </a:rPr>
              <a:t>“</a:t>
            </a:r>
            <a:r>
              <a:rPr lang="en-US" altLang="ja-JP">
                <a:latin typeface="Arial" charset="0"/>
              </a:rPr>
              <a:t>On what basis does the attribute repeat?</a:t>
            </a:r>
            <a:r>
              <a:rPr lang="ja-JP" altLang="en-US">
                <a:latin typeface="Arial" charset="0"/>
              </a:rPr>
              <a:t>”</a:t>
            </a:r>
            <a:r>
              <a:rPr lang="en-US" altLang="ja-JP">
                <a:latin typeface="Arial" charset="0"/>
              </a:rPr>
              <a:t> The answer should be in the form </a:t>
            </a:r>
            <a:r>
              <a:rPr lang="ja-JP" altLang="en-US">
                <a:latin typeface="Arial" charset="0"/>
              </a:rPr>
              <a:t>“</a:t>
            </a:r>
            <a:r>
              <a:rPr lang="en-US" altLang="ja-JP">
                <a:latin typeface="Arial" charset="0"/>
              </a:rPr>
              <a:t>It occurs once per …</a:t>
            </a:r>
            <a:r>
              <a:rPr lang="ja-JP" altLang="en-US">
                <a:latin typeface="Arial" charset="0"/>
              </a:rPr>
              <a:t>”</a:t>
            </a:r>
            <a:r>
              <a:rPr lang="en-US" altLang="ja-JP">
                <a:latin typeface="Arial" charset="0"/>
              </a:rPr>
              <a:t> This will provide a clue as to what entity the multi-valued attribute should be moved to. </a:t>
            </a:r>
            <a:endParaRPr lang="en-US">
              <a:latin typeface="Arial" charset="0"/>
            </a:endParaRPr>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1125762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30900" cy="3335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1587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p:cNvSpPr>
            <a:spLocks noGrp="1" noRot="1" noChangeAspect="1" noChangeArrowheads="1" noTextEdit="1"/>
          </p:cNvSpPr>
          <p:nvPr>
            <p:ph type="sldImg"/>
          </p:nvPr>
        </p:nvSpPr>
        <p:spPr>
          <a:xfrm>
            <a:off x="446088" y="293688"/>
            <a:ext cx="5922962" cy="3332162"/>
          </a:xfrm>
          <a:prstGeom prst="rect">
            <a:avLst/>
          </a:prstGeom>
        </p:spPr>
      </p:sp>
      <p:sp>
        <p:nvSpPr>
          <p:cNvPr id="148483"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Arial" charset="0"/>
              <a:cs typeface="+mn-cs"/>
            </a:endParaRPr>
          </a:p>
        </p:txBody>
      </p:sp>
    </p:spTree>
    <p:extLst>
      <p:ext uri="{BB962C8B-B14F-4D97-AF65-F5344CB8AC3E}">
        <p14:creationId xmlns:p14="http://schemas.microsoft.com/office/powerpoint/2010/main" val="2375859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Grp="1" noRot="1" noChangeAspect="1" noChangeArrowheads="1" noTextEdit="1"/>
          </p:cNvSpPr>
          <p:nvPr>
            <p:ph type="sldImg"/>
          </p:nvPr>
        </p:nvSpPr>
        <p:spPr>
          <a:xfrm>
            <a:off x="430213" y="276225"/>
            <a:ext cx="5954712" cy="3349625"/>
          </a:xfrm>
          <a:prstGeom prst="rect">
            <a:avLst/>
          </a:prstGeom>
        </p:spPr>
      </p:sp>
      <p:sp>
        <p:nvSpPr>
          <p:cNvPr id="149507"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725890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39999-B829-4FE9-4CF1-8F16505CF49B}"/>
            </a:ext>
          </a:extLst>
        </p:cNvPr>
        <p:cNvGrpSpPr/>
        <p:nvPr/>
      </p:nvGrpSpPr>
      <p:grpSpPr>
        <a:xfrm>
          <a:off x="0" y="0"/>
          <a:ext cx="0" cy="0"/>
          <a:chOff x="0" y="0"/>
          <a:chExt cx="0" cy="0"/>
        </a:xfrm>
      </p:grpSpPr>
      <p:sp>
        <p:nvSpPr>
          <p:cNvPr id="198658" name="Rectangle 4">
            <a:extLst>
              <a:ext uri="{FF2B5EF4-FFF2-40B4-BE49-F238E27FC236}">
                <a16:creationId xmlns:a16="http://schemas.microsoft.com/office/drawing/2014/main" id="{8CF6648F-D6B5-E4D8-1C76-5AD15FA475CC}"/>
              </a:ext>
            </a:extLst>
          </p:cNvPr>
          <p:cNvSpPr>
            <a:spLocks noGrp="1" noRot="1" noChangeAspect="1" noChangeArrowheads="1" noTextEdit="1"/>
          </p:cNvSpPr>
          <p:nvPr>
            <p:ph type="sldImg"/>
          </p:nvPr>
        </p:nvSpPr>
        <p:spPr>
          <a:xfrm>
            <a:off x="446088" y="280988"/>
            <a:ext cx="5945187" cy="3344862"/>
          </a:xfrm>
          <a:prstGeom prst="rect">
            <a:avLst/>
          </a:prstGeom>
        </p:spPr>
      </p:sp>
      <p:sp>
        <p:nvSpPr>
          <p:cNvPr id="198659" name="Rectangle 5">
            <a:extLst>
              <a:ext uri="{FF2B5EF4-FFF2-40B4-BE49-F238E27FC236}">
                <a16:creationId xmlns:a16="http://schemas.microsoft.com/office/drawing/2014/main" id="{EE3E5FC0-3F6F-DAE5-F509-4195FFB92A1E}"/>
              </a:ext>
            </a:extLst>
          </p:cNvPr>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Note that across the industry, there is a lack of consistency in defining these types of models. In the </a:t>
            </a:r>
            <a:r>
              <a:rPr lang="ja-JP" altLang="en-US" dirty="0">
                <a:latin typeface="Arial" charset="0"/>
                <a:cs typeface="+mn-cs"/>
              </a:rPr>
              <a:t>“</a:t>
            </a:r>
            <a:r>
              <a:rPr lang="en-US" dirty="0" err="1">
                <a:latin typeface="Arial" charset="0"/>
                <a:cs typeface="+mn-cs"/>
              </a:rPr>
              <a:t>Zachman</a:t>
            </a:r>
            <a:r>
              <a:rPr lang="en-US" dirty="0">
                <a:latin typeface="Arial" charset="0"/>
                <a:cs typeface="+mn-cs"/>
              </a:rPr>
              <a:t> Framework</a:t>
            </a:r>
            <a:r>
              <a:rPr lang="ja-JP" altLang="en-US" dirty="0">
                <a:latin typeface="Arial" charset="0"/>
                <a:cs typeface="+mn-cs"/>
              </a:rPr>
              <a:t>”</a:t>
            </a:r>
            <a:r>
              <a:rPr lang="en-US" dirty="0">
                <a:latin typeface="Arial" charset="0"/>
                <a:cs typeface="+mn-cs"/>
              </a:rPr>
              <a:t> these would be the planner</a:t>
            </a:r>
            <a:r>
              <a:rPr lang="en-US" altLang="ja-JP" dirty="0">
                <a:latin typeface="Arial" charset="0"/>
                <a:cs typeface="+mn-cs"/>
              </a:rPr>
              <a:t>'s</a:t>
            </a:r>
            <a:r>
              <a:rPr lang="en-US" dirty="0">
                <a:latin typeface="Arial" charset="0"/>
                <a:cs typeface="+mn-cs"/>
              </a:rPr>
              <a:t>, owner</a:t>
            </a:r>
            <a:r>
              <a:rPr lang="en-US" altLang="ja-JP" dirty="0">
                <a:latin typeface="Arial" charset="0"/>
                <a:cs typeface="+mn-cs"/>
              </a:rPr>
              <a:t>'s</a:t>
            </a:r>
            <a:r>
              <a:rPr lang="en-US" dirty="0">
                <a:latin typeface="Arial" charset="0"/>
                <a:cs typeface="+mn-cs"/>
              </a:rPr>
              <a:t>, and designer</a:t>
            </a:r>
            <a:r>
              <a:rPr lang="en-US" altLang="ja-JP" dirty="0">
                <a:latin typeface="Arial" charset="0"/>
                <a:cs typeface="+mn-cs"/>
              </a:rPr>
              <a:t>'s</a:t>
            </a:r>
            <a:r>
              <a:rPr lang="en-US" dirty="0">
                <a:latin typeface="Arial" charset="0"/>
                <a:cs typeface="+mn-cs"/>
              </a:rPr>
              <a:t> views. </a:t>
            </a:r>
          </a:p>
          <a:p>
            <a:pPr eaLnBrk="1" hangingPunct="1">
              <a:defRPr/>
            </a:pPr>
            <a:r>
              <a:rPr lang="en-US" dirty="0">
                <a:latin typeface="Arial" charset="0"/>
                <a:cs typeface="+mn-cs"/>
              </a:rPr>
              <a:t>Analogies:</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the contextual model is like the site plan with a definition of what will be built</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the conceptual model is like a floor plan and sketches for a building</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the logical data model is like the detailed blueprints for a building</a:t>
            </a:r>
          </a:p>
          <a:p>
            <a:pPr eaLnBrk="1" hangingPunct="1">
              <a:defRPr/>
            </a:pPr>
            <a:r>
              <a:rPr lang="en-US" dirty="0">
                <a:latin typeface="Arial" charset="0"/>
                <a:cs typeface="+mn-cs"/>
              </a:rPr>
              <a:t>A basic message for conceptual modelling – </a:t>
            </a:r>
            <a:br>
              <a:rPr lang="en-US" dirty="0">
                <a:latin typeface="Arial" charset="0"/>
                <a:cs typeface="+mn-cs"/>
              </a:rPr>
            </a:br>
            <a:r>
              <a:rPr lang="ja-JP" altLang="en-US" dirty="0">
                <a:latin typeface="Arial" charset="0"/>
                <a:cs typeface="+mn-cs"/>
              </a:rPr>
              <a:t>“</a:t>
            </a:r>
            <a:r>
              <a:rPr lang="en-US" dirty="0">
                <a:latin typeface="Arial" charset="0"/>
                <a:cs typeface="+mn-cs"/>
              </a:rPr>
              <a:t>Resist the urge to </a:t>
            </a:r>
            <a:r>
              <a:rPr lang="en-US" dirty="0" err="1">
                <a:latin typeface="Arial" charset="0"/>
                <a:cs typeface="+mn-cs"/>
              </a:rPr>
              <a:t>normalise</a:t>
            </a:r>
            <a:r>
              <a:rPr lang="en-US" dirty="0">
                <a:latin typeface="Arial" charset="0"/>
                <a:cs typeface="+mn-cs"/>
              </a:rPr>
              <a:t> or </a:t>
            </a:r>
            <a:r>
              <a:rPr lang="en-US" dirty="0" err="1">
                <a:latin typeface="Arial" charset="0"/>
                <a:cs typeface="+mn-cs"/>
              </a:rPr>
              <a:t>generalise</a:t>
            </a:r>
            <a:r>
              <a:rPr lang="en-US" dirty="0">
                <a:latin typeface="Arial" charset="0"/>
                <a:cs typeface="+mn-cs"/>
              </a:rPr>
              <a:t> until it matters!!! </a:t>
            </a:r>
          </a:p>
          <a:p>
            <a:pPr eaLnBrk="1" hangingPunct="1">
              <a:defRPr/>
            </a:pPr>
            <a:r>
              <a:rPr lang="en-US" dirty="0">
                <a:latin typeface="Arial" charset="0"/>
                <a:cs typeface="+mn-cs"/>
              </a:rPr>
              <a:t>The logical model is not necessarily the </a:t>
            </a:r>
            <a:r>
              <a:rPr lang="ja-JP" altLang="en-US" dirty="0">
                <a:latin typeface="Arial" charset="0"/>
                <a:cs typeface="+mn-cs"/>
              </a:rPr>
              <a:t>“</a:t>
            </a:r>
            <a:r>
              <a:rPr lang="en-US" dirty="0">
                <a:latin typeface="Arial" charset="0"/>
                <a:cs typeface="+mn-cs"/>
              </a:rPr>
              <a:t>as built</a:t>
            </a:r>
            <a:r>
              <a:rPr lang="ja-JP" altLang="en-US" dirty="0">
                <a:latin typeface="Arial" charset="0"/>
                <a:cs typeface="+mn-cs"/>
              </a:rPr>
              <a:t>”</a:t>
            </a:r>
            <a:r>
              <a:rPr lang="en-US" dirty="0">
                <a:latin typeface="Arial" charset="0"/>
                <a:cs typeface="+mn-cs"/>
              </a:rPr>
              <a:t> model – the physical database design. The database designer or DBA will make changes in the interest of performance, recoverability, distribution, etc.</a:t>
            </a:r>
            <a:br>
              <a:rPr lang="en-US" dirty="0">
                <a:latin typeface="Arial" charset="0"/>
                <a:cs typeface="+mn-cs"/>
              </a:rPr>
            </a:br>
            <a:endParaRPr lang="en-US" dirty="0">
              <a:latin typeface="Arial" charset="0"/>
              <a:cs typeface="+mn-cs"/>
            </a:endParaRPr>
          </a:p>
          <a:p>
            <a:pPr eaLnBrk="1" hangingPunct="1">
              <a:defRPr/>
            </a:pPr>
            <a:r>
              <a:rPr lang="en-US" dirty="0">
                <a:latin typeface="Arial" charset="0"/>
                <a:cs typeface="+mn-cs"/>
              </a:rPr>
              <a:t>Everyone who currently supports an application should:</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draw the application</a:t>
            </a:r>
            <a:r>
              <a:rPr lang="en-US" altLang="ja-JP" dirty="0">
                <a:latin typeface="Arial" charset="0"/>
              </a:rPr>
              <a:t>'s</a:t>
            </a:r>
            <a:r>
              <a:rPr lang="en-US" dirty="0">
                <a:latin typeface="Arial" charset="0"/>
              </a:rPr>
              <a:t> logical data model following strict top-down drawing conventions.</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abstract the model </a:t>
            </a:r>
            <a:r>
              <a:rPr lang="ja-JP" altLang="en-US">
                <a:latin typeface="Arial" charset="0"/>
              </a:rPr>
              <a:t>“</a:t>
            </a:r>
            <a:r>
              <a:rPr lang="en-US" dirty="0">
                <a:latin typeface="Arial" charset="0"/>
              </a:rPr>
              <a:t>up</a:t>
            </a:r>
            <a:r>
              <a:rPr lang="ja-JP" altLang="en-US">
                <a:latin typeface="Arial" charset="0"/>
              </a:rPr>
              <a:t>”</a:t>
            </a:r>
            <a:r>
              <a:rPr lang="en-US" dirty="0">
                <a:latin typeface="Arial" charset="0"/>
              </a:rPr>
              <a:t> to a conceptual data model</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at least consider reviewing the conceptual model with analysts, developers, and subject matter experts to ensure that it reflects the intentions of the business.</a:t>
            </a:r>
          </a:p>
        </p:txBody>
      </p:sp>
    </p:spTree>
    <p:extLst>
      <p:ext uri="{BB962C8B-B14F-4D97-AF65-F5344CB8AC3E}">
        <p14:creationId xmlns:p14="http://schemas.microsoft.com/office/powerpoint/2010/main" val="461750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27725" cy="3335337"/>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85266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Rot="1" noChangeAspect="1" noChangeArrowheads="1" noTextEdit="1"/>
          </p:cNvSpPr>
          <p:nvPr>
            <p:ph type="sldImg"/>
          </p:nvPr>
        </p:nvSpPr>
        <p:spPr>
          <a:xfrm>
            <a:off x="446088" y="285750"/>
            <a:ext cx="5937250" cy="3340100"/>
          </a:xfrm>
          <a:prstGeom prst="rect">
            <a:avLst/>
          </a:prstGeom>
        </p:spPr>
      </p:sp>
      <p:sp>
        <p:nvSpPr>
          <p:cNvPr id="155651"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charset="0"/>
                <a:cs typeface="+mn-cs"/>
              </a:rPr>
              <a:t>a.k.a. </a:t>
            </a:r>
            <a:r>
              <a:rPr lang="ja-JP" altLang="en-US">
                <a:latin typeface="Arial" charset="0"/>
                <a:cs typeface="+mn-cs"/>
              </a:rPr>
              <a:t>“</a:t>
            </a:r>
            <a:r>
              <a:rPr lang="en-US">
                <a:latin typeface="Arial" charset="0"/>
                <a:cs typeface="+mn-cs"/>
              </a:rPr>
              <a:t>Fundamental</a:t>
            </a:r>
            <a:r>
              <a:rPr lang="ja-JP" altLang="en-US">
                <a:latin typeface="Arial" charset="0"/>
                <a:cs typeface="+mn-cs"/>
              </a:rPr>
              <a:t>”</a:t>
            </a:r>
            <a:r>
              <a:rPr lang="en-US">
                <a:latin typeface="Arial" charset="0"/>
                <a:cs typeface="+mn-cs"/>
              </a:rPr>
              <a:t> entity</a:t>
            </a:r>
          </a:p>
        </p:txBody>
      </p:sp>
    </p:spTree>
    <p:extLst>
      <p:ext uri="{BB962C8B-B14F-4D97-AF65-F5344CB8AC3E}">
        <p14:creationId xmlns:p14="http://schemas.microsoft.com/office/powerpoint/2010/main" val="244792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6D46-E784-7649-007C-5CEE584B5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08537-EF1B-7BFF-A9EC-685C825ECF89}"/>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1786AF21-234E-11E4-C283-3A49F4A3AF2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4669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Rot="1" noChangeAspect="1" noChangeArrowheads="1" noTextEdit="1"/>
          </p:cNvSpPr>
          <p:nvPr>
            <p:ph type="sldImg"/>
          </p:nvPr>
        </p:nvSpPr>
        <p:spPr>
          <a:xfrm>
            <a:off x="446088" y="285750"/>
            <a:ext cx="5937250" cy="3340100"/>
          </a:xfrm>
          <a:prstGeom prst="rect">
            <a:avLst/>
          </a:prstGeom>
        </p:spPr>
      </p:sp>
      <p:sp>
        <p:nvSpPr>
          <p:cNvPr id="156675"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charset="0"/>
                <a:cs typeface="+mn-cs"/>
              </a:rPr>
              <a:t>a.k.a. </a:t>
            </a:r>
            <a:r>
              <a:rPr lang="ja-JP" altLang="en-US">
                <a:latin typeface="Arial" charset="0"/>
                <a:cs typeface="+mn-cs"/>
              </a:rPr>
              <a:t>“</a:t>
            </a:r>
            <a:r>
              <a:rPr lang="en-US">
                <a:latin typeface="Arial" charset="0"/>
                <a:cs typeface="+mn-cs"/>
              </a:rPr>
              <a:t>Attributive</a:t>
            </a:r>
            <a:r>
              <a:rPr lang="ja-JP" altLang="en-US">
                <a:latin typeface="Arial" charset="0"/>
                <a:cs typeface="+mn-cs"/>
              </a:rPr>
              <a:t>”</a:t>
            </a:r>
            <a:r>
              <a:rPr lang="en-US">
                <a:latin typeface="Arial" charset="0"/>
                <a:cs typeface="+mn-cs"/>
              </a:rPr>
              <a:t> entity</a:t>
            </a:r>
          </a:p>
          <a:p>
            <a:pPr eaLnBrk="1" hangingPunct="1">
              <a:defRPr/>
            </a:pPr>
            <a:endParaRPr lang="en-US">
              <a:latin typeface="Arial" charset="0"/>
              <a:cs typeface="+mn-cs"/>
            </a:endParaRPr>
          </a:p>
        </p:txBody>
      </p:sp>
    </p:spTree>
    <p:extLst>
      <p:ext uri="{BB962C8B-B14F-4D97-AF65-F5344CB8AC3E}">
        <p14:creationId xmlns:p14="http://schemas.microsoft.com/office/powerpoint/2010/main" val="35405962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Grp="1" noRot="1" noChangeAspect="1" noChangeArrowheads="1" noTextEdit="1"/>
          </p:cNvSpPr>
          <p:nvPr>
            <p:ph type="sldImg"/>
          </p:nvPr>
        </p:nvSpPr>
        <p:spPr>
          <a:xfrm>
            <a:off x="444500" y="288925"/>
            <a:ext cx="5929313" cy="3335338"/>
          </a:xfrm>
          <a:prstGeom prst="rect">
            <a:avLst/>
          </a:prstGeom>
        </p:spPr>
      </p:sp>
      <p:sp>
        <p:nvSpPr>
          <p:cNvPr id="157699"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charset="0"/>
                <a:cs typeface="+mn-cs"/>
              </a:rPr>
              <a:t>a.k.a. </a:t>
            </a:r>
            <a:r>
              <a:rPr lang="ja-JP" altLang="en-US">
                <a:latin typeface="Arial" charset="0"/>
                <a:cs typeface="+mn-cs"/>
              </a:rPr>
              <a:t>“</a:t>
            </a:r>
            <a:r>
              <a:rPr lang="en-US">
                <a:latin typeface="Arial" charset="0"/>
                <a:cs typeface="+mn-cs"/>
              </a:rPr>
              <a:t>Intersection</a:t>
            </a:r>
            <a:r>
              <a:rPr lang="ja-JP" altLang="en-US">
                <a:latin typeface="Arial" charset="0"/>
                <a:cs typeface="+mn-cs"/>
              </a:rPr>
              <a:t>”</a:t>
            </a:r>
            <a:r>
              <a:rPr lang="en-US">
                <a:latin typeface="Arial" charset="0"/>
                <a:cs typeface="+mn-cs"/>
              </a:rPr>
              <a:t> or </a:t>
            </a:r>
            <a:r>
              <a:rPr lang="ja-JP" altLang="en-US">
                <a:latin typeface="Arial" charset="0"/>
                <a:cs typeface="+mn-cs"/>
              </a:rPr>
              <a:t>“</a:t>
            </a:r>
            <a:r>
              <a:rPr lang="en-US">
                <a:latin typeface="Arial" charset="0"/>
                <a:cs typeface="+mn-cs"/>
              </a:rPr>
              <a:t>Link</a:t>
            </a:r>
            <a:r>
              <a:rPr lang="ja-JP" altLang="en-US">
                <a:latin typeface="Arial" charset="0"/>
                <a:cs typeface="+mn-cs"/>
              </a:rPr>
              <a:t>”</a:t>
            </a:r>
            <a:r>
              <a:rPr lang="en-US">
                <a:latin typeface="Arial" charset="0"/>
                <a:cs typeface="+mn-cs"/>
              </a:rPr>
              <a:t> entity</a:t>
            </a:r>
          </a:p>
          <a:p>
            <a:pPr eaLnBrk="1" hangingPunct="1">
              <a:defRPr/>
            </a:pPr>
            <a:endParaRPr lang="en-US">
              <a:latin typeface="Arial" charset="0"/>
              <a:cs typeface="+mn-cs"/>
            </a:endParaRPr>
          </a:p>
        </p:txBody>
      </p:sp>
    </p:spTree>
    <p:extLst>
      <p:ext uri="{BB962C8B-B14F-4D97-AF65-F5344CB8AC3E}">
        <p14:creationId xmlns:p14="http://schemas.microsoft.com/office/powerpoint/2010/main" val="3451606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Rot="1" noChangeAspect="1" noChangeArrowheads="1" noTextEdit="1"/>
          </p:cNvSpPr>
          <p:nvPr>
            <p:ph type="sldImg"/>
          </p:nvPr>
        </p:nvSpPr>
        <p:spPr>
          <a:xfrm>
            <a:off x="444500" y="284163"/>
            <a:ext cx="5940425" cy="3341687"/>
          </a:xfrm>
          <a:prstGeom prst="rect">
            <a:avLst/>
          </a:prstGeom>
        </p:spPr>
      </p:sp>
      <p:sp>
        <p:nvSpPr>
          <p:cNvPr id="158723"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Sometimes,</a:t>
            </a:r>
            <a:r>
              <a:rPr lang="en-US" baseline="0" dirty="0">
                <a:latin typeface="Arial" charset="0"/>
                <a:cs typeface="+mn-cs"/>
              </a:rPr>
              <a:t> an associative is</a:t>
            </a:r>
            <a:r>
              <a:rPr lang="en-US" dirty="0">
                <a:latin typeface="Arial" charset="0"/>
                <a:cs typeface="+mn-cs"/>
              </a:rPr>
              <a:t> so important the business has a name already, otherwise, build the name from the relationship</a:t>
            </a:r>
            <a:br>
              <a:rPr lang="en-US" dirty="0">
                <a:latin typeface="Arial" charset="0"/>
                <a:cs typeface="+mn-cs"/>
              </a:rPr>
            </a:br>
            <a:endParaRPr lang="en-US" dirty="0">
              <a:latin typeface="Arial" charset="0"/>
              <a:cs typeface="+mn-cs"/>
            </a:endParaRPr>
          </a:p>
          <a:p>
            <a:pPr eaLnBrk="1" hangingPunct="1">
              <a:defRPr/>
            </a:pPr>
            <a:r>
              <a:rPr lang="en-US" dirty="0">
                <a:latin typeface="Arial" charset="0"/>
                <a:cs typeface="+mn-cs"/>
              </a:rPr>
              <a:t>Sometimes, an associative is so important they seem like Kernels.  The reason the business exists is often to maximise the occurrences of a particular association such as</a:t>
            </a:r>
            <a:br>
              <a:rPr lang="en-US" dirty="0">
                <a:latin typeface="Arial" charset="0"/>
                <a:cs typeface="+mn-cs"/>
              </a:rPr>
            </a:br>
            <a:r>
              <a:rPr lang="en-US" dirty="0">
                <a:latin typeface="Arial" charset="0"/>
                <a:cs typeface="+mn-cs"/>
              </a:rPr>
              <a:t>Sale, Contract, Order, Claim, …</a:t>
            </a:r>
          </a:p>
          <a:p>
            <a:pPr eaLnBrk="1" hangingPunct="1">
              <a:defRPr/>
            </a:pPr>
            <a:endParaRPr lang="en-US" dirty="0">
              <a:latin typeface="Arial" charset="0"/>
              <a:cs typeface="+mn-cs"/>
            </a:endParaRPr>
          </a:p>
          <a:p>
            <a:pPr eaLnBrk="1" hangingPunct="1">
              <a:defRPr/>
            </a:pPr>
            <a:r>
              <a:rPr lang="en-US" dirty="0">
                <a:latin typeface="Arial" charset="0"/>
                <a:cs typeface="+mn-cs"/>
              </a:rPr>
              <a:t>As an example of a date range fitting within a parent</a:t>
            </a:r>
            <a:r>
              <a:rPr lang="en-US" altLang="ja-JP" dirty="0">
                <a:latin typeface="Arial" charset="0"/>
                <a:cs typeface="+mn-cs"/>
              </a:rPr>
              <a:t>'s</a:t>
            </a:r>
            <a:r>
              <a:rPr lang="en-US" dirty="0">
                <a:latin typeface="Arial" charset="0"/>
                <a:cs typeface="+mn-cs"/>
              </a:rPr>
              <a:t> date range – </a:t>
            </a:r>
          </a:p>
          <a:p>
            <a:pPr eaLnBrk="1" hangingPunct="1">
              <a:defRPr/>
            </a:pPr>
            <a:r>
              <a:rPr lang="en-US" dirty="0">
                <a:latin typeface="Arial" charset="0"/>
                <a:cs typeface="+mn-cs"/>
              </a:rPr>
              <a:t>The rule may be that the Effective and End Date for the Enrollment must fit within the Effective and End Date (Hire and Termination Date) for the Employee. </a:t>
            </a: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10446493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Rot="1" noChangeAspect="1" noChangeArrowheads="1" noTextEdit="1"/>
          </p:cNvSpPr>
          <p:nvPr>
            <p:ph type="sldImg"/>
          </p:nvPr>
        </p:nvSpPr>
        <p:spPr>
          <a:xfrm>
            <a:off x="446088" y="290513"/>
            <a:ext cx="5929312" cy="3335337"/>
          </a:xfrm>
          <a:prstGeom prst="rect">
            <a:avLst/>
          </a:prstGeom>
        </p:spPr>
      </p:sp>
      <p:sp>
        <p:nvSpPr>
          <p:cNvPr id="160771" name="Rectangle 5"/>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charset="0"/>
                <a:cs typeface="+mn-cs"/>
              </a:rPr>
              <a:t>a.k.a. </a:t>
            </a:r>
            <a:r>
              <a:rPr lang="ja-JP" altLang="en-US" dirty="0">
                <a:latin typeface="Arial" charset="0"/>
                <a:cs typeface="+mn-cs"/>
              </a:rPr>
              <a:t>“</a:t>
            </a:r>
            <a:r>
              <a:rPr lang="en-US" dirty="0">
                <a:latin typeface="Arial" charset="0"/>
                <a:cs typeface="+mn-cs"/>
              </a:rPr>
              <a:t>Specification,</a:t>
            </a:r>
            <a:r>
              <a:rPr lang="ja-JP" altLang="en-US" dirty="0">
                <a:latin typeface="Arial" charset="0"/>
                <a:cs typeface="+mn-cs"/>
              </a:rPr>
              <a:t>”</a:t>
            </a:r>
            <a:r>
              <a:rPr lang="en-US" dirty="0">
                <a:latin typeface="Arial" charset="0"/>
                <a:cs typeface="+mn-cs"/>
              </a:rPr>
              <a:t> </a:t>
            </a:r>
            <a:r>
              <a:rPr lang="ja-JP" altLang="en-US" dirty="0">
                <a:latin typeface="Arial" charset="0"/>
                <a:cs typeface="+mn-cs"/>
              </a:rPr>
              <a:t>“</a:t>
            </a:r>
            <a:r>
              <a:rPr lang="en-US" dirty="0">
                <a:latin typeface="Arial" charset="0"/>
                <a:cs typeface="+mn-cs"/>
              </a:rPr>
              <a:t>Classification,</a:t>
            </a:r>
            <a:r>
              <a:rPr lang="ja-JP" altLang="en-US" dirty="0">
                <a:latin typeface="Arial" charset="0"/>
                <a:cs typeface="+mn-cs"/>
              </a:rPr>
              <a:t>”</a:t>
            </a:r>
            <a:r>
              <a:rPr lang="en-US" dirty="0">
                <a:latin typeface="Arial" charset="0"/>
                <a:cs typeface="+mn-cs"/>
              </a:rPr>
              <a:t> </a:t>
            </a:r>
            <a:r>
              <a:rPr lang="ja-JP" altLang="en-US" dirty="0">
                <a:latin typeface="Arial" charset="0"/>
                <a:cs typeface="+mn-cs"/>
              </a:rPr>
              <a:t>“</a:t>
            </a:r>
            <a:r>
              <a:rPr lang="en-US" dirty="0" err="1">
                <a:latin typeface="Arial" charset="0"/>
                <a:cs typeface="+mn-cs"/>
              </a:rPr>
              <a:t>Codeset</a:t>
            </a:r>
            <a:r>
              <a:rPr lang="en-US" dirty="0">
                <a:latin typeface="Arial" charset="0"/>
                <a:cs typeface="+mn-cs"/>
              </a:rPr>
              <a:t>,</a:t>
            </a:r>
            <a:r>
              <a:rPr lang="ja-JP" altLang="en-US" dirty="0">
                <a:latin typeface="Arial" charset="0"/>
                <a:cs typeface="+mn-cs"/>
              </a:rPr>
              <a:t>”</a:t>
            </a:r>
            <a:r>
              <a:rPr lang="en-US" dirty="0">
                <a:latin typeface="Arial" charset="0"/>
                <a:cs typeface="+mn-cs"/>
              </a:rPr>
              <a:t> or </a:t>
            </a:r>
            <a:r>
              <a:rPr lang="ja-JP" altLang="en-US" dirty="0">
                <a:latin typeface="Arial" charset="0"/>
                <a:cs typeface="+mn-cs"/>
              </a:rPr>
              <a:t>“</a:t>
            </a:r>
            <a:r>
              <a:rPr lang="en-US" dirty="0">
                <a:latin typeface="Arial" charset="0"/>
                <a:cs typeface="+mn-cs"/>
              </a:rPr>
              <a:t>Lookup</a:t>
            </a:r>
            <a:r>
              <a:rPr lang="ja-JP" altLang="en-US" dirty="0">
                <a:latin typeface="Arial" charset="0"/>
                <a:cs typeface="+mn-cs"/>
              </a:rPr>
              <a:t>”</a:t>
            </a:r>
            <a:r>
              <a:rPr lang="en-US" dirty="0">
                <a:latin typeface="Arial" charset="0"/>
                <a:cs typeface="+mn-cs"/>
              </a:rPr>
              <a:t> entity</a:t>
            </a:r>
          </a:p>
          <a:p>
            <a:pPr eaLnBrk="1" hangingPunct="1">
              <a:defRPr/>
            </a:pPr>
            <a:r>
              <a:rPr lang="ja-JP" altLang="en-US" dirty="0">
                <a:latin typeface="Arial" charset="0"/>
                <a:cs typeface="+mn-cs"/>
              </a:rPr>
              <a:t>“</a:t>
            </a:r>
            <a:r>
              <a:rPr lang="en-US" dirty="0">
                <a:latin typeface="Arial" charset="0"/>
                <a:cs typeface="+mn-cs"/>
              </a:rPr>
              <a:t>Reference</a:t>
            </a:r>
            <a:r>
              <a:rPr lang="ja-JP" altLang="en-US" dirty="0">
                <a:latin typeface="Arial" charset="0"/>
                <a:cs typeface="+mn-cs"/>
              </a:rPr>
              <a:t>”</a:t>
            </a:r>
            <a:r>
              <a:rPr lang="en-US" dirty="0">
                <a:latin typeface="Arial" charset="0"/>
                <a:cs typeface="+mn-cs"/>
              </a:rPr>
              <a:t> entities allow us to constrain the allowable values for a particular attribute by recording each valid value once in an instance of the Reference entity rather than redundantly in multiple instances</a:t>
            </a:r>
          </a:p>
          <a:p>
            <a:pPr eaLnBrk="1" hangingPunct="1">
              <a:defRPr/>
            </a:pPr>
            <a:r>
              <a:rPr lang="en-US" dirty="0">
                <a:latin typeface="Arial" charset="0"/>
                <a:cs typeface="+mn-cs"/>
              </a:rPr>
              <a:t>Choosing the primary identifier:</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Use a mnemonic code if it</a:t>
            </a:r>
            <a:r>
              <a:rPr lang="en-US" altLang="ja-JP" dirty="0">
                <a:latin typeface="Arial" charset="0"/>
              </a:rPr>
              <a:t>'s</a:t>
            </a:r>
            <a:r>
              <a:rPr lang="en-US" dirty="0">
                <a:latin typeface="Arial" charset="0"/>
              </a:rPr>
              <a:t> desirable for performance reasons to have </a:t>
            </a:r>
            <a:r>
              <a:rPr lang="ja-JP" altLang="en-US">
                <a:latin typeface="Arial" charset="0"/>
              </a:rPr>
              <a:t>“</a:t>
            </a:r>
            <a:r>
              <a:rPr lang="en-US" dirty="0" err="1">
                <a:latin typeface="Arial" charset="0"/>
              </a:rPr>
              <a:t>recognisable</a:t>
            </a:r>
            <a:r>
              <a:rPr lang="ja-JP" altLang="en-US">
                <a:latin typeface="Arial" charset="0"/>
              </a:rPr>
              <a:t>”</a:t>
            </a:r>
            <a:r>
              <a:rPr lang="en-US" dirty="0">
                <a:latin typeface="Arial" charset="0"/>
              </a:rPr>
              <a:t> foreign keys. That is, if you want to be able to display meaningful information without actually using the foreign key to do a lookup (join) with the type entity.</a:t>
            </a:r>
          </a:p>
          <a:p>
            <a:pPr marL="171450" lvl="1" indent="-171450">
              <a:lnSpc>
                <a:spcPct val="70000"/>
              </a:lnSpc>
              <a:spcBef>
                <a:spcPct val="32000"/>
              </a:spcBef>
              <a:buClr>
                <a:schemeClr val="tx1"/>
              </a:buClr>
              <a:buSzPct val="100000"/>
              <a:buFont typeface="Arial" panose="020B0604020202020204" pitchFamily="34" charset="0"/>
              <a:buChar char="•"/>
              <a:defRPr/>
            </a:pPr>
            <a:r>
              <a:rPr lang="en-US" dirty="0">
                <a:latin typeface="Arial" charset="0"/>
              </a:rPr>
              <a:t>Use a meaningless ID if retrieval of meaningful info isn</a:t>
            </a:r>
            <a:r>
              <a:rPr lang="tr-TR" altLang="ja-JP" dirty="0">
                <a:latin typeface="Arial" charset="0"/>
              </a:rPr>
              <a:t>'t</a:t>
            </a:r>
            <a:r>
              <a:rPr lang="en-US" dirty="0">
                <a:latin typeface="Arial" charset="0"/>
              </a:rPr>
              <a:t> a performance issue, and/or there are too many instances for people to learn to recognise the codes</a:t>
            </a:r>
          </a:p>
          <a:p>
            <a:pPr marL="171450" indent="-171450">
              <a:lnSpc>
                <a:spcPct val="70000"/>
              </a:lnSpc>
              <a:spcBef>
                <a:spcPct val="32000"/>
              </a:spcBef>
              <a:buClr>
                <a:schemeClr val="tx1"/>
              </a:buClr>
              <a:buSzPct val="100000"/>
              <a:buFont typeface="Arial" panose="020B0604020202020204" pitchFamily="34" charset="0"/>
              <a:buChar char="•"/>
              <a:defRPr/>
            </a:pPr>
            <a:endParaRPr lang="en-US" dirty="0">
              <a:latin typeface="Arial" charset="0"/>
            </a:endParaRPr>
          </a:p>
          <a:p>
            <a:pPr eaLnBrk="1" hangingPunct="1">
              <a:defRPr/>
            </a:pPr>
            <a:endParaRPr lang="en-US" dirty="0">
              <a:latin typeface="Arial" charset="0"/>
              <a:cs typeface="+mn-cs"/>
            </a:endParaRPr>
          </a:p>
        </p:txBody>
      </p:sp>
    </p:spTree>
    <p:extLst>
      <p:ext uri="{BB962C8B-B14F-4D97-AF65-F5344CB8AC3E}">
        <p14:creationId xmlns:p14="http://schemas.microsoft.com/office/powerpoint/2010/main" val="4016524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body" idx="1"/>
          </p:nvPr>
        </p:nvSpPr>
        <p:spPr/>
        <p:txBody>
          <a:bodyPr/>
          <a:lstStyle/>
          <a:p>
            <a:r>
              <a:rPr lang="en-US" dirty="0"/>
              <a:t>Drawing your data model with a sense of direction is the single most important rule for ensuring that data model diagrams are understandable to the widest range of people. </a:t>
            </a:r>
          </a:p>
          <a:p>
            <a:endParaRPr lang="en-US" dirty="0"/>
          </a:p>
          <a:p>
            <a:r>
              <a:rPr lang="en-US" dirty="0"/>
              <a:t>Follow the NO DEAD CROWS rule – crow</a:t>
            </a:r>
            <a:r>
              <a:rPr lang="en-US" altLang="ja-JP" dirty="0"/>
              <a:t>'s feet can point </a:t>
            </a:r>
            <a:r>
              <a:rPr lang="ja-JP" altLang="en-US"/>
              <a:t>“</a:t>
            </a:r>
            <a:r>
              <a:rPr lang="en-US" altLang="ja-JP" dirty="0"/>
              <a:t>down</a:t>
            </a:r>
            <a:r>
              <a:rPr lang="ja-JP" altLang="en-US"/>
              <a:t>”</a:t>
            </a:r>
            <a:r>
              <a:rPr lang="en-US" altLang="ja-JP" dirty="0"/>
              <a:t> (like a standing crow) or they can point </a:t>
            </a:r>
            <a:r>
              <a:rPr lang="ja-JP" altLang="en-US"/>
              <a:t>“</a:t>
            </a:r>
            <a:r>
              <a:rPr lang="en-US" altLang="ja-JP" dirty="0"/>
              <a:t>sideways</a:t>
            </a:r>
            <a:r>
              <a:rPr lang="ja-JP" altLang="en-US"/>
              <a:t>”</a:t>
            </a:r>
            <a:r>
              <a:rPr lang="en-US" altLang="ja-JP" dirty="0"/>
              <a:t> (like a crow lying on its side) but they can</a:t>
            </a:r>
            <a:r>
              <a:rPr lang="tr-TR" altLang="ja-JP" dirty="0"/>
              <a:t>'t</a:t>
            </a:r>
            <a:r>
              <a:rPr lang="en-US" altLang="ja-JP" dirty="0"/>
              <a:t> point </a:t>
            </a:r>
            <a:r>
              <a:rPr lang="ja-JP" altLang="en-US"/>
              <a:t>“</a:t>
            </a:r>
            <a:r>
              <a:rPr lang="en-US" altLang="ja-JP" dirty="0"/>
              <a:t>up</a:t>
            </a:r>
            <a:r>
              <a:rPr lang="ja-JP" altLang="en-US"/>
              <a:t>”</a:t>
            </a:r>
            <a:r>
              <a:rPr lang="en-US" altLang="ja-JP" dirty="0"/>
              <a:t> (like a dead crow lying on its back.)</a:t>
            </a:r>
          </a:p>
          <a:p>
            <a:endParaRPr lang="en-US" dirty="0"/>
          </a:p>
        </p:txBody>
      </p:sp>
      <p:sp>
        <p:nvSpPr>
          <p:cNvPr id="3" name="Slide Image Placeholder 2"/>
          <p:cNvSpPr>
            <a:spLocks noGrp="1" noRot="1" noChangeAspect="1"/>
          </p:cNvSpPr>
          <p:nvPr>
            <p:ph type="sldImg"/>
          </p:nvPr>
        </p:nvSpPr>
        <p:spPr>
          <a:xfrm>
            <a:off x="444500" y="284163"/>
            <a:ext cx="5940425" cy="3341687"/>
          </a:xfrm>
          <a:prstGeom prst="rect">
            <a:avLst/>
          </a:prstGeom>
        </p:spPr>
      </p:sp>
    </p:spTree>
    <p:extLst>
      <p:ext uri="{BB962C8B-B14F-4D97-AF65-F5344CB8AC3E}">
        <p14:creationId xmlns:p14="http://schemas.microsoft.com/office/powerpoint/2010/main" val="27948108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6863"/>
            <a:ext cx="5919787" cy="3328987"/>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820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FD59-4C61-BB36-9EAB-7F54E7CBF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47603-08A9-984F-AF44-46F9174D1A4A}"/>
              </a:ext>
            </a:extLst>
          </p:cNvPr>
          <p:cNvSpPr>
            <a:spLocks noGrp="1" noRot="1" noChangeAspect="1"/>
          </p:cNvSpPr>
          <p:nvPr>
            <p:ph type="sldImg"/>
          </p:nvPr>
        </p:nvSpPr>
        <p:spPr>
          <a:xfrm>
            <a:off x="446088" y="290513"/>
            <a:ext cx="5929312" cy="3335337"/>
          </a:xfrm>
          <a:prstGeom prst="rect">
            <a:avLst/>
          </a:prstGeom>
        </p:spPr>
      </p:sp>
      <p:sp>
        <p:nvSpPr>
          <p:cNvPr id="3" name="Notes Placeholder 2">
            <a:extLst>
              <a:ext uri="{FF2B5EF4-FFF2-40B4-BE49-F238E27FC236}">
                <a16:creationId xmlns:a16="http://schemas.microsoft.com/office/drawing/2014/main" id="{81D5C252-D605-1F52-25BC-DD2B1EBCDC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51707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47558-725B-E178-F239-CF47564D16E4}"/>
            </a:ext>
          </a:extLst>
        </p:cNvPr>
        <p:cNvGrpSpPr/>
        <p:nvPr/>
      </p:nvGrpSpPr>
      <p:grpSpPr>
        <a:xfrm>
          <a:off x="0" y="0"/>
          <a:ext cx="0" cy="0"/>
          <a:chOff x="0" y="0"/>
          <a:chExt cx="0" cy="0"/>
        </a:xfrm>
      </p:grpSpPr>
      <p:sp>
        <p:nvSpPr>
          <p:cNvPr id="229379" name="Rectangle 3">
            <a:extLst>
              <a:ext uri="{FF2B5EF4-FFF2-40B4-BE49-F238E27FC236}">
                <a16:creationId xmlns:a16="http://schemas.microsoft.com/office/drawing/2014/main" id="{0BCD0963-6A8C-D07C-3715-4BF22930E281}"/>
              </a:ext>
            </a:extLst>
          </p:cNvPr>
          <p:cNvSpPr>
            <a:spLocks noGrp="1" noChangeArrowheads="1"/>
          </p:cNvSpPr>
          <p:nvPr>
            <p:ph type="body" idx="1"/>
          </p:nvPr>
        </p:nvSpPr>
        <p:spPr/>
        <p:txBody>
          <a:bodyPr/>
          <a:lstStyle/>
          <a:p>
            <a:r>
              <a:rPr lang="en-US"/>
              <a:t>   </a:t>
            </a:r>
          </a:p>
        </p:txBody>
      </p:sp>
      <p:sp>
        <p:nvSpPr>
          <p:cNvPr id="3" name="Slide Image Placeholder 2">
            <a:extLst>
              <a:ext uri="{FF2B5EF4-FFF2-40B4-BE49-F238E27FC236}">
                <a16:creationId xmlns:a16="http://schemas.microsoft.com/office/drawing/2014/main" id="{C4021EF0-600E-04B7-195D-B7E81670FEB2}"/>
              </a:ext>
            </a:extLst>
          </p:cNvPr>
          <p:cNvSpPr>
            <a:spLocks noGrp="1" noRot="1" noChangeAspect="1"/>
          </p:cNvSpPr>
          <p:nvPr>
            <p:ph type="sldImg"/>
          </p:nvPr>
        </p:nvSpPr>
        <p:spPr>
          <a:xfrm>
            <a:off x="444500" y="290513"/>
            <a:ext cx="5930900" cy="3335337"/>
          </a:xfrm>
          <a:prstGeom prst="rect">
            <a:avLst/>
          </a:prstGeom>
        </p:spPr>
      </p:sp>
    </p:spTree>
    <p:extLst>
      <p:ext uri="{BB962C8B-B14F-4D97-AF65-F5344CB8AC3E}">
        <p14:creationId xmlns:p14="http://schemas.microsoft.com/office/powerpoint/2010/main" val="15868492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8850-B914-E6C4-2971-F697726DD14E}"/>
            </a:ext>
          </a:extLst>
        </p:cNvPr>
        <p:cNvGrpSpPr/>
        <p:nvPr/>
      </p:nvGrpSpPr>
      <p:grpSpPr>
        <a:xfrm>
          <a:off x="0" y="0"/>
          <a:ext cx="0" cy="0"/>
          <a:chOff x="0" y="0"/>
          <a:chExt cx="0" cy="0"/>
        </a:xfrm>
      </p:grpSpPr>
      <p:sp>
        <p:nvSpPr>
          <p:cNvPr id="231427" name="Rectangle 3">
            <a:extLst>
              <a:ext uri="{FF2B5EF4-FFF2-40B4-BE49-F238E27FC236}">
                <a16:creationId xmlns:a16="http://schemas.microsoft.com/office/drawing/2014/main" id="{7D247F87-2C7A-ADED-EF3F-2184244CE587}"/>
              </a:ext>
            </a:extLst>
          </p:cNvPr>
          <p:cNvSpPr>
            <a:spLocks noGrp="1" noChangeArrowheads="1"/>
          </p:cNvSpPr>
          <p:nvPr>
            <p:ph type="body" idx="1"/>
          </p:nvPr>
        </p:nvSpPr>
        <p:spPr/>
        <p:txBody>
          <a:bodyPr/>
          <a:lstStyle/>
          <a:p>
            <a:r>
              <a:rPr lang="en-US"/>
              <a:t>   </a:t>
            </a:r>
          </a:p>
        </p:txBody>
      </p:sp>
      <p:sp>
        <p:nvSpPr>
          <p:cNvPr id="3" name="Slide Image Placeholder 2">
            <a:extLst>
              <a:ext uri="{FF2B5EF4-FFF2-40B4-BE49-F238E27FC236}">
                <a16:creationId xmlns:a16="http://schemas.microsoft.com/office/drawing/2014/main" id="{F7134C66-1AEE-6E98-E7BF-603F4629AD4E}"/>
              </a:ext>
            </a:extLst>
          </p:cNvPr>
          <p:cNvSpPr>
            <a:spLocks noGrp="1" noRot="1" noChangeAspect="1"/>
          </p:cNvSpPr>
          <p:nvPr>
            <p:ph type="sldImg"/>
          </p:nvPr>
        </p:nvSpPr>
        <p:spPr>
          <a:xfrm>
            <a:off x="444500" y="279400"/>
            <a:ext cx="5943600" cy="3343275"/>
          </a:xfrm>
          <a:prstGeom prst="rect">
            <a:avLst/>
          </a:prstGeom>
        </p:spPr>
      </p:sp>
    </p:spTree>
    <p:extLst>
      <p:ext uri="{BB962C8B-B14F-4D97-AF65-F5344CB8AC3E}">
        <p14:creationId xmlns:p14="http://schemas.microsoft.com/office/powerpoint/2010/main" val="26194765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E9A7-F86C-8F02-084D-9CC873FA29FA}"/>
            </a:ext>
          </a:extLst>
        </p:cNvPr>
        <p:cNvGrpSpPr/>
        <p:nvPr/>
      </p:nvGrpSpPr>
      <p:grpSpPr>
        <a:xfrm>
          <a:off x="0" y="0"/>
          <a:ext cx="0" cy="0"/>
          <a:chOff x="0" y="0"/>
          <a:chExt cx="0" cy="0"/>
        </a:xfrm>
      </p:grpSpPr>
      <p:sp>
        <p:nvSpPr>
          <p:cNvPr id="234499" name="Rectangle 3">
            <a:extLst>
              <a:ext uri="{FF2B5EF4-FFF2-40B4-BE49-F238E27FC236}">
                <a16:creationId xmlns:a16="http://schemas.microsoft.com/office/drawing/2014/main" id="{FA2ECB57-45E0-D195-8657-2DA7529B8401}"/>
              </a:ext>
            </a:extLst>
          </p:cNvPr>
          <p:cNvSpPr>
            <a:spLocks noGrp="1" noChangeArrowheads="1"/>
          </p:cNvSpPr>
          <p:nvPr>
            <p:ph type="body" idx="1"/>
          </p:nvPr>
        </p:nvSpPr>
        <p:spPr/>
        <p:txBody>
          <a:bodyPr/>
          <a:lstStyle/>
          <a:p>
            <a:r>
              <a:rPr lang="en-US"/>
              <a:t>   </a:t>
            </a:r>
          </a:p>
        </p:txBody>
      </p:sp>
      <p:sp>
        <p:nvSpPr>
          <p:cNvPr id="3" name="Slide Image Placeholder 2">
            <a:extLst>
              <a:ext uri="{FF2B5EF4-FFF2-40B4-BE49-F238E27FC236}">
                <a16:creationId xmlns:a16="http://schemas.microsoft.com/office/drawing/2014/main" id="{8132E0A9-BDC5-0B11-5D43-9D648A9B8CD7}"/>
              </a:ext>
            </a:extLst>
          </p:cNvPr>
          <p:cNvSpPr>
            <a:spLocks noGrp="1" noRot="1" noChangeAspect="1"/>
          </p:cNvSpPr>
          <p:nvPr>
            <p:ph type="sldImg"/>
          </p:nvPr>
        </p:nvSpPr>
        <p:spPr>
          <a:xfrm>
            <a:off x="452438" y="293688"/>
            <a:ext cx="5922962" cy="3332162"/>
          </a:xfrm>
          <a:prstGeom prst="rect">
            <a:avLst/>
          </a:prstGeom>
        </p:spPr>
      </p:sp>
    </p:spTree>
    <p:extLst>
      <p:ext uri="{BB962C8B-B14F-4D97-AF65-F5344CB8AC3E}">
        <p14:creationId xmlns:p14="http://schemas.microsoft.com/office/powerpoint/2010/main" val="372146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430213" y="271463"/>
            <a:ext cx="5962650" cy="3354387"/>
          </a:xfrm>
          <a:prstGeom prst="rect">
            <a:avLst/>
          </a:prstGeom>
        </p:spPr>
      </p:sp>
      <p:sp>
        <p:nvSpPr>
          <p:cNvPr id="4" name="Notes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630949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2E12F-AEFF-60CB-57B5-CF4CBEE9E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A0D81-28F1-63F2-5214-E7A37CE714D8}"/>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11D72A22-E20E-1D82-3542-AD46925896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266990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2F9F6-5996-B953-9392-4155F3111724}"/>
            </a:ext>
          </a:extLst>
        </p:cNvPr>
        <p:cNvGrpSpPr/>
        <p:nvPr/>
      </p:nvGrpSpPr>
      <p:grpSpPr>
        <a:xfrm>
          <a:off x="0" y="0"/>
          <a:ext cx="0" cy="0"/>
          <a:chOff x="0" y="0"/>
          <a:chExt cx="0" cy="0"/>
        </a:xfrm>
      </p:grpSpPr>
      <p:sp>
        <p:nvSpPr>
          <p:cNvPr id="233475" name="Rectangle 3">
            <a:extLst>
              <a:ext uri="{FF2B5EF4-FFF2-40B4-BE49-F238E27FC236}">
                <a16:creationId xmlns:a16="http://schemas.microsoft.com/office/drawing/2014/main" id="{49D05DB2-222A-C571-529A-F19272AA26A3}"/>
              </a:ext>
            </a:extLst>
          </p:cNvPr>
          <p:cNvSpPr>
            <a:spLocks noGrp="1" noChangeArrowheads="1"/>
          </p:cNvSpPr>
          <p:nvPr>
            <p:ph type="body" idx="1"/>
          </p:nvPr>
        </p:nvSpPr>
        <p:spPr/>
        <p:txBody>
          <a:bodyPr/>
          <a:lstStyle/>
          <a:p>
            <a:r>
              <a:rPr lang="en-US"/>
              <a:t>    </a:t>
            </a:r>
          </a:p>
        </p:txBody>
      </p:sp>
      <p:sp>
        <p:nvSpPr>
          <p:cNvPr id="3" name="Slide Image Placeholder 2">
            <a:extLst>
              <a:ext uri="{FF2B5EF4-FFF2-40B4-BE49-F238E27FC236}">
                <a16:creationId xmlns:a16="http://schemas.microsoft.com/office/drawing/2014/main" id="{4B525C8D-BFC1-5F9F-ADA4-2993B93B52EB}"/>
              </a:ext>
            </a:extLst>
          </p:cNvPr>
          <p:cNvSpPr>
            <a:spLocks noGrp="1" noRot="1" noChangeAspect="1"/>
          </p:cNvSpPr>
          <p:nvPr>
            <p:ph type="sldImg"/>
          </p:nvPr>
        </p:nvSpPr>
        <p:spPr>
          <a:xfrm>
            <a:off x="441325" y="287338"/>
            <a:ext cx="5934075" cy="3338512"/>
          </a:xfrm>
          <a:prstGeom prst="rect">
            <a:avLst/>
          </a:prstGeom>
        </p:spPr>
      </p:sp>
    </p:spTree>
    <p:extLst>
      <p:ext uri="{BB962C8B-B14F-4D97-AF65-F5344CB8AC3E}">
        <p14:creationId xmlns:p14="http://schemas.microsoft.com/office/powerpoint/2010/main" val="16461091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2AEB-DCB7-3CC1-2A17-A6D9B82F1E00}"/>
            </a:ext>
          </a:extLst>
        </p:cNvPr>
        <p:cNvGrpSpPr/>
        <p:nvPr/>
      </p:nvGrpSpPr>
      <p:grpSpPr>
        <a:xfrm>
          <a:off x="0" y="0"/>
          <a:ext cx="0" cy="0"/>
          <a:chOff x="0" y="0"/>
          <a:chExt cx="0" cy="0"/>
        </a:xfrm>
      </p:grpSpPr>
      <p:sp>
        <p:nvSpPr>
          <p:cNvPr id="235523" name="Rectangle 3">
            <a:extLst>
              <a:ext uri="{FF2B5EF4-FFF2-40B4-BE49-F238E27FC236}">
                <a16:creationId xmlns:a16="http://schemas.microsoft.com/office/drawing/2014/main" id="{3BECEF54-30B8-3136-E423-51068DFF3BB6}"/>
              </a:ext>
            </a:extLst>
          </p:cNvPr>
          <p:cNvSpPr>
            <a:spLocks noGrp="1" noChangeArrowheads="1"/>
          </p:cNvSpPr>
          <p:nvPr>
            <p:ph type="body" idx="1"/>
          </p:nvPr>
        </p:nvSpPr>
        <p:spPr/>
        <p:txBody>
          <a:bodyPr/>
          <a:lstStyle/>
          <a:p>
            <a:r>
              <a:rPr lang="en-US"/>
              <a:t>   </a:t>
            </a:r>
          </a:p>
        </p:txBody>
      </p:sp>
      <p:sp>
        <p:nvSpPr>
          <p:cNvPr id="3" name="Slide Image Placeholder 2">
            <a:extLst>
              <a:ext uri="{FF2B5EF4-FFF2-40B4-BE49-F238E27FC236}">
                <a16:creationId xmlns:a16="http://schemas.microsoft.com/office/drawing/2014/main" id="{B19C4D10-6F29-A0C8-2F03-9A86CD2F7CB9}"/>
              </a:ext>
            </a:extLst>
          </p:cNvPr>
          <p:cNvSpPr>
            <a:spLocks noGrp="1" noRot="1" noChangeAspect="1"/>
          </p:cNvSpPr>
          <p:nvPr>
            <p:ph type="sldImg"/>
          </p:nvPr>
        </p:nvSpPr>
        <p:spPr>
          <a:xfrm>
            <a:off x="444500" y="288925"/>
            <a:ext cx="5930900" cy="3336925"/>
          </a:xfrm>
          <a:prstGeom prst="rect">
            <a:avLst/>
          </a:prstGeom>
        </p:spPr>
      </p:sp>
    </p:spTree>
    <p:extLst>
      <p:ext uri="{BB962C8B-B14F-4D97-AF65-F5344CB8AC3E}">
        <p14:creationId xmlns:p14="http://schemas.microsoft.com/office/powerpoint/2010/main" val="41845140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ED42F-9728-5E48-7F7E-0441F1CCEEE2}"/>
            </a:ext>
          </a:extLst>
        </p:cNvPr>
        <p:cNvGrpSpPr/>
        <p:nvPr/>
      </p:nvGrpSpPr>
      <p:grpSpPr>
        <a:xfrm>
          <a:off x="0" y="0"/>
          <a:ext cx="0" cy="0"/>
          <a:chOff x="0" y="0"/>
          <a:chExt cx="0" cy="0"/>
        </a:xfrm>
      </p:grpSpPr>
      <p:sp>
        <p:nvSpPr>
          <p:cNvPr id="236547" name="Rectangle 3">
            <a:extLst>
              <a:ext uri="{FF2B5EF4-FFF2-40B4-BE49-F238E27FC236}">
                <a16:creationId xmlns:a16="http://schemas.microsoft.com/office/drawing/2014/main" id="{EA12EF92-9C84-62A0-5D93-1CDB3006703C}"/>
              </a:ext>
            </a:extLst>
          </p:cNvPr>
          <p:cNvSpPr>
            <a:spLocks noGrp="1" noChangeArrowheads="1"/>
          </p:cNvSpPr>
          <p:nvPr>
            <p:ph type="body" idx="1"/>
          </p:nvPr>
        </p:nvSpPr>
        <p:spPr>
          <a:xfrm>
            <a:off x="450741" y="3796116"/>
            <a:ext cx="5930683" cy="3600450"/>
          </a:xfrm>
        </p:spPr>
        <p:txBody>
          <a:bodyPr/>
          <a:lstStyle/>
          <a:p>
            <a:r>
              <a:rPr lang="en-US"/>
              <a:t>   </a:t>
            </a:r>
          </a:p>
        </p:txBody>
      </p:sp>
      <p:sp>
        <p:nvSpPr>
          <p:cNvPr id="3" name="Slide Image Placeholder 2">
            <a:extLst>
              <a:ext uri="{FF2B5EF4-FFF2-40B4-BE49-F238E27FC236}">
                <a16:creationId xmlns:a16="http://schemas.microsoft.com/office/drawing/2014/main" id="{2C038706-9257-0010-19E6-ACBCC9188A44}"/>
              </a:ext>
            </a:extLst>
          </p:cNvPr>
          <p:cNvSpPr>
            <a:spLocks noGrp="1" noRot="1" noChangeAspect="1"/>
          </p:cNvSpPr>
          <p:nvPr>
            <p:ph type="sldImg"/>
          </p:nvPr>
        </p:nvSpPr>
        <p:spPr>
          <a:xfrm>
            <a:off x="439738" y="287338"/>
            <a:ext cx="5935662" cy="3338512"/>
          </a:xfrm>
          <a:prstGeom prst="rect">
            <a:avLst/>
          </a:prstGeom>
        </p:spPr>
      </p:sp>
    </p:spTree>
    <p:extLst>
      <p:ext uri="{BB962C8B-B14F-4D97-AF65-F5344CB8AC3E}">
        <p14:creationId xmlns:p14="http://schemas.microsoft.com/office/powerpoint/2010/main" val="39848206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C05A7-A90C-6D1B-C041-654AEA026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ADD0C-275E-A086-F5B3-0E6A5AC2A218}"/>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878F6F4E-9756-D956-7F0B-55A2BAD0D2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702474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61DB-585E-EC02-2456-3C2E0533E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1A385-F18F-E030-307C-E2213C90AFD9}"/>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A44CD2F5-870E-C680-A54F-B6294A5301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081866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D1D4-D96A-F255-83CD-10D316D7F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F2E76-8B17-3A57-4A84-BA7CB7F775D3}"/>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439887DB-6023-427A-EE01-D7DC76C5E8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763524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E35B-FB5C-1E99-BCD7-706E2D68221A}"/>
            </a:ext>
          </a:extLst>
        </p:cNvPr>
        <p:cNvGrpSpPr/>
        <p:nvPr/>
      </p:nvGrpSpPr>
      <p:grpSpPr>
        <a:xfrm>
          <a:off x="0" y="0"/>
          <a:ext cx="0" cy="0"/>
          <a:chOff x="0" y="0"/>
          <a:chExt cx="0" cy="0"/>
        </a:xfrm>
      </p:grpSpPr>
      <p:sp>
        <p:nvSpPr>
          <p:cNvPr id="237571" name="Rectangle 3">
            <a:extLst>
              <a:ext uri="{FF2B5EF4-FFF2-40B4-BE49-F238E27FC236}">
                <a16:creationId xmlns:a16="http://schemas.microsoft.com/office/drawing/2014/main" id="{026EE3EB-604E-D3C4-ED58-512C059C87D6}"/>
              </a:ext>
            </a:extLst>
          </p:cNvPr>
          <p:cNvSpPr>
            <a:spLocks noGrp="1" noChangeArrowheads="1"/>
          </p:cNvSpPr>
          <p:nvPr>
            <p:ph type="body" idx="1"/>
          </p:nvPr>
        </p:nvSpPr>
        <p:spPr/>
        <p:txBody>
          <a:bodyPr/>
          <a:lstStyle/>
          <a:p>
            <a:r>
              <a:rPr lang="en-US"/>
              <a:t>As it turns out, having an E-R model is invaluable in producing a valid star schema, although many data warehouse experts will argue the point…</a:t>
            </a:r>
          </a:p>
          <a:p>
            <a:endParaRPr lang="en-US"/>
          </a:p>
        </p:txBody>
      </p:sp>
      <p:sp>
        <p:nvSpPr>
          <p:cNvPr id="4" name="Slide Image Placeholder 3">
            <a:extLst>
              <a:ext uri="{FF2B5EF4-FFF2-40B4-BE49-F238E27FC236}">
                <a16:creationId xmlns:a16="http://schemas.microsoft.com/office/drawing/2014/main" id="{0C408D1A-DCE1-4862-E18C-FCC18C66CE21}"/>
              </a:ext>
            </a:extLst>
          </p:cNvPr>
          <p:cNvSpPr>
            <a:spLocks noGrp="1" noRot="1" noChangeAspect="1"/>
          </p:cNvSpPr>
          <p:nvPr>
            <p:ph type="sldImg"/>
          </p:nvPr>
        </p:nvSpPr>
        <p:spPr>
          <a:xfrm>
            <a:off x="444500" y="288925"/>
            <a:ext cx="5930900" cy="3336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088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62DD5-83FB-E7CF-5BF9-24A8FE7C798E}"/>
            </a:ext>
          </a:extLst>
        </p:cNvPr>
        <p:cNvGrpSpPr/>
        <p:nvPr/>
      </p:nvGrpSpPr>
      <p:grpSpPr>
        <a:xfrm>
          <a:off x="0" y="0"/>
          <a:ext cx="0" cy="0"/>
          <a:chOff x="0" y="0"/>
          <a:chExt cx="0" cy="0"/>
        </a:xfrm>
      </p:grpSpPr>
      <p:sp>
        <p:nvSpPr>
          <p:cNvPr id="2342914" name="AutoShape 2">
            <a:extLst>
              <a:ext uri="{FF2B5EF4-FFF2-40B4-BE49-F238E27FC236}">
                <a16:creationId xmlns:a16="http://schemas.microsoft.com/office/drawing/2014/main" id="{0CCA5678-969C-1B54-59F6-9C812A352A10}"/>
              </a:ext>
            </a:extLst>
          </p:cNvPr>
          <p:cNvSpPr>
            <a:spLocks noGrp="1" noRot="1" noChangeAspect="1" noChangeArrowheads="1" noTextEdit="1"/>
          </p:cNvSpPr>
          <p:nvPr>
            <p:ph type="sldImg"/>
          </p:nvPr>
        </p:nvSpPr>
        <p:spPr>
          <a:xfrm>
            <a:off x="452438" y="290513"/>
            <a:ext cx="5929312" cy="3335337"/>
          </a:xfrm>
          <a:prstGeom prst="rect">
            <a:avLst/>
          </a:prstGeom>
          <a:extLst>
            <a:ext uri="{FAA26D3D-D897-4be2-8F04-BA451C77F1D7}">
              <ma14:placeholderFlag xmlns="" xmlns:ma14="http://schemas.microsoft.com/office/mac/drawingml/2011/main" val="1"/>
            </a:ext>
          </a:extLst>
        </p:spPr>
      </p:sp>
      <p:sp>
        <p:nvSpPr>
          <p:cNvPr id="2342915" name="Rectangle 3">
            <a:extLst>
              <a:ext uri="{FF2B5EF4-FFF2-40B4-BE49-F238E27FC236}">
                <a16:creationId xmlns:a16="http://schemas.microsoft.com/office/drawing/2014/main" id="{B61598C5-BF57-C17F-E172-4BB6788C307C}"/>
              </a:ext>
            </a:extLst>
          </p:cNvPr>
          <p:cNvSpPr>
            <a:spLocks noGrp="1" noChangeArrowheads="1"/>
          </p:cNvSpPr>
          <p:nvPr>
            <p:ph type="body" idx="1"/>
          </p:nvPr>
        </p:nvSpPr>
        <p:spPr>
          <a:xfrm>
            <a:off x="452439" y="3907559"/>
            <a:ext cx="5929313" cy="4087476"/>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3926889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p:txBody>
          <a:bodyPr/>
          <a:lstStyle/>
          <a:p>
            <a:r>
              <a:rPr lang="en-US" dirty="0"/>
              <a:t>   </a:t>
            </a:r>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4811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87338"/>
            <a:ext cx="5934075" cy="3338512"/>
          </a:xfrm>
        </p:spPr>
      </p:sp>
      <p:sp>
        <p:nvSpPr>
          <p:cNvPr id="282626" name="Notes Placeholder 2"/>
          <p:cNvSpPr>
            <a:spLocks noGrp="1"/>
          </p:cNvSpPr>
          <p:nvPr>
            <p:ph type="body" idx="1"/>
          </p:nvPr>
        </p:nvSpPr>
        <p:spPr>
          <a:noFill/>
        </p:spPr>
        <p:txBody>
          <a:bodyPr/>
          <a:lstStyle/>
          <a:p>
            <a:endParaRPr dirty="0"/>
          </a:p>
        </p:txBody>
      </p:sp>
    </p:spTree>
    <p:extLst>
      <p:ext uri="{BB962C8B-B14F-4D97-AF65-F5344CB8AC3E}">
        <p14:creationId xmlns:p14="http://schemas.microsoft.com/office/powerpoint/2010/main" val="38883414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DA3C7-CB38-FBC7-B2E1-C673AD992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C1B2F-4237-4010-9A82-87BAF8555DA7}"/>
              </a:ext>
            </a:extLst>
          </p:cNvPr>
          <p:cNvSpPr>
            <a:spLocks noGrp="1" noRot="1" noChangeAspect="1"/>
          </p:cNvSpPr>
          <p:nvPr>
            <p:ph type="sldImg"/>
          </p:nvPr>
        </p:nvSpPr>
        <p:spPr>
          <a:xfrm>
            <a:off x="446088" y="290513"/>
            <a:ext cx="5930900" cy="3335337"/>
          </a:xfrm>
        </p:spPr>
      </p:sp>
      <p:sp>
        <p:nvSpPr>
          <p:cNvPr id="3" name="Notes Placeholder 2">
            <a:extLst>
              <a:ext uri="{FF2B5EF4-FFF2-40B4-BE49-F238E27FC236}">
                <a16:creationId xmlns:a16="http://schemas.microsoft.com/office/drawing/2014/main" id="{98E38FBE-A583-942E-E0D0-0321CD50465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5218507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AE8992-8BEE-DAE7-1F80-1C3DF09FCCE7}"/>
            </a:ext>
          </a:extLst>
        </p:cNvPr>
        <p:cNvGrpSpPr/>
        <p:nvPr/>
      </p:nvGrpSpPr>
      <p:grpSpPr>
        <a:xfrm>
          <a:off x="0" y="0"/>
          <a:ext cx="0" cy="0"/>
          <a:chOff x="0" y="0"/>
          <a:chExt cx="0" cy="0"/>
        </a:xfrm>
      </p:grpSpPr>
      <p:sp>
        <p:nvSpPr>
          <p:cNvPr id="146435" name="Rectangle 3">
            <a:extLst>
              <a:ext uri="{FF2B5EF4-FFF2-40B4-BE49-F238E27FC236}">
                <a16:creationId xmlns:a16="http://schemas.microsoft.com/office/drawing/2014/main" id="{9B9F313F-5066-4CF0-B1C0-6F37D63DD5F5}"/>
              </a:ext>
            </a:extLst>
          </p:cNvPr>
          <p:cNvSpPr>
            <a:spLocks noGrp="1" noChangeArrowheads="1"/>
          </p:cNvSpPr>
          <p:nvPr>
            <p:ph type="body" idx="1"/>
          </p:nvPr>
        </p:nvSpPr>
        <p:spPr/>
        <p:txBody>
          <a:bodyPr/>
          <a:lstStyle/>
          <a:p>
            <a:r>
              <a:rPr lang="en-US"/>
              <a:t>    </a:t>
            </a:r>
          </a:p>
        </p:txBody>
      </p:sp>
      <p:sp>
        <p:nvSpPr>
          <p:cNvPr id="3" name="Slide Image Placeholder 2">
            <a:extLst>
              <a:ext uri="{FF2B5EF4-FFF2-40B4-BE49-F238E27FC236}">
                <a16:creationId xmlns:a16="http://schemas.microsoft.com/office/drawing/2014/main" id="{684AA848-2726-4622-2135-5F0B278065D1}"/>
              </a:ext>
            </a:extLst>
          </p:cNvPr>
          <p:cNvSpPr>
            <a:spLocks noGrp="1" noRot="1" noChangeAspect="1"/>
          </p:cNvSpPr>
          <p:nvPr>
            <p:ph type="sldImg"/>
          </p:nvPr>
        </p:nvSpPr>
        <p:spPr>
          <a:xfrm>
            <a:off x="431800" y="290513"/>
            <a:ext cx="5927725" cy="3335337"/>
          </a:xfrm>
          <a:prstGeom prst="rect">
            <a:avLst/>
          </a:prstGeom>
        </p:spPr>
      </p:sp>
    </p:spTree>
    <p:extLst>
      <p:ext uri="{BB962C8B-B14F-4D97-AF65-F5344CB8AC3E}">
        <p14:creationId xmlns:p14="http://schemas.microsoft.com/office/powerpoint/2010/main" val="18227278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type="body" idx="1"/>
          </p:nvPr>
        </p:nvSpPr>
        <p:spPr/>
        <p:txBody>
          <a:bodyPr/>
          <a:lstStyle/>
          <a:p>
            <a:r>
              <a:rPr lang="en-US"/>
              <a:t>The famous </a:t>
            </a:r>
            <a:r>
              <a:rPr lang="ja-JP" altLang="en-US"/>
              <a:t>“</a:t>
            </a:r>
            <a:r>
              <a:rPr lang="en-US"/>
              <a:t>types vs. instances</a:t>
            </a:r>
            <a:r>
              <a:rPr lang="ja-JP" altLang="en-US"/>
              <a:t>”</a:t>
            </a:r>
            <a:r>
              <a:rPr lang="en-US"/>
              <a:t> problems</a:t>
            </a:r>
          </a:p>
          <a:p>
            <a:pPr lvl="1"/>
            <a:r>
              <a:rPr lang="en-US"/>
              <a:t>Both the Book Store and the Library keep track of the type of items (</a:t>
            </a:r>
            <a:r>
              <a:rPr lang="ja-JP" altLang="en-US"/>
              <a:t>“</a:t>
            </a:r>
            <a:r>
              <a:rPr lang="en-US"/>
              <a:t>books</a:t>
            </a:r>
            <a:r>
              <a:rPr lang="ja-JP" altLang="en-US"/>
              <a:t>”</a:t>
            </a:r>
            <a:r>
              <a:rPr lang="en-US"/>
              <a:t>) they deal in - the Title.  </a:t>
            </a:r>
          </a:p>
          <a:p>
            <a:pPr lvl="1"/>
            <a:r>
              <a:rPr lang="en-US"/>
              <a:t>Only the Library keeps track of individual instances of the items they deal in - the Copy.</a:t>
            </a:r>
          </a:p>
          <a:p>
            <a:pPr lvl="1"/>
            <a:r>
              <a:rPr lang="en-US"/>
              <a:t>The Bookstore keeps track of the total quantity on hand, but not each instance.</a:t>
            </a:r>
            <a:br>
              <a:rPr lang="en-US"/>
            </a:br>
            <a:endParaRPr lang="en-US"/>
          </a:p>
          <a:p>
            <a:r>
              <a:rPr lang="en-US"/>
              <a:t>A Purchase may have a Customer while a Loan must have a Cardholder.</a:t>
            </a:r>
          </a:p>
          <a:p>
            <a:endParaRPr lang="en-US"/>
          </a:p>
        </p:txBody>
      </p:sp>
      <p:sp>
        <p:nvSpPr>
          <p:cNvPr id="3" name="Slide Image Placeholder 2"/>
          <p:cNvSpPr>
            <a:spLocks noGrp="1" noRot="1" noChangeAspect="1"/>
          </p:cNvSpPr>
          <p:nvPr>
            <p:ph type="sldImg"/>
          </p:nvPr>
        </p:nvSpPr>
        <p:spPr>
          <a:xfrm>
            <a:off x="446088" y="290513"/>
            <a:ext cx="5929312" cy="3335337"/>
          </a:xfrm>
          <a:prstGeom prst="rect">
            <a:avLst/>
          </a:prstGeom>
        </p:spPr>
      </p:sp>
    </p:spTree>
    <p:extLst>
      <p:ext uri="{BB962C8B-B14F-4D97-AF65-F5344CB8AC3E}">
        <p14:creationId xmlns:p14="http://schemas.microsoft.com/office/powerpoint/2010/main" val="5295766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39738" y="287338"/>
            <a:ext cx="5935662" cy="3338512"/>
          </a:xfrm>
          <a:prstGeom prst="rect">
            <a:avLst/>
          </a:prstGeom>
        </p:spPr>
      </p:sp>
    </p:spTree>
    <p:extLst>
      <p:ext uri="{BB962C8B-B14F-4D97-AF65-F5344CB8AC3E}">
        <p14:creationId xmlns:p14="http://schemas.microsoft.com/office/powerpoint/2010/main" val="21746306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85750"/>
            <a:ext cx="5927725" cy="3335338"/>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60062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290513"/>
            <a:ext cx="5929312" cy="3335337"/>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36995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38150" y="285750"/>
            <a:ext cx="5937250" cy="3340100"/>
          </a:xfrm>
          <a:prstGeom prst="rect">
            <a:avLst/>
          </a:prstGeom>
        </p:spPr>
      </p:sp>
    </p:spTree>
    <p:extLst>
      <p:ext uri="{BB962C8B-B14F-4D97-AF65-F5344CB8AC3E}">
        <p14:creationId xmlns:p14="http://schemas.microsoft.com/office/powerpoint/2010/main" val="23451907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idx="1"/>
          </p:nvPr>
        </p:nvSpPr>
        <p:spPr/>
        <p:txBody>
          <a:bodyPr/>
          <a:lstStyle/>
          <a:p>
            <a:r>
              <a:rPr lang="en-US"/>
              <a:t>The name on the M:M (network) relationship could be more descriptive:</a:t>
            </a:r>
          </a:p>
          <a:p>
            <a:pPr lvl="1"/>
            <a:r>
              <a:rPr lang="en-US"/>
              <a:t> contains / contained in</a:t>
            </a:r>
          </a:p>
          <a:p>
            <a:pPr lvl="1"/>
            <a:r>
              <a:rPr lang="en-US"/>
              <a:t> precedes / follows</a:t>
            </a:r>
          </a:p>
          <a:p>
            <a:pPr lvl="1"/>
            <a:r>
              <a:rPr lang="en-US"/>
              <a:t> substitute with / substitute for</a:t>
            </a:r>
          </a:p>
          <a:p>
            <a:pPr lvl="1"/>
            <a:endParaRPr lang="en-US"/>
          </a:p>
          <a:p>
            <a:r>
              <a:rPr lang="en-US"/>
              <a:t>Drawing out examples (the fourth </a:t>
            </a:r>
            <a:r>
              <a:rPr lang="ja-JP" altLang="en-US"/>
              <a:t>“</a:t>
            </a:r>
            <a:r>
              <a:rPr lang="en-US"/>
              <a:t>D</a:t>
            </a:r>
            <a:r>
              <a:rPr lang="ja-JP" altLang="en-US"/>
              <a:t>”</a:t>
            </a:r>
            <a:r>
              <a:rPr lang="en-US"/>
              <a:t> in data modelling) will always help</a:t>
            </a:r>
          </a:p>
          <a:p>
            <a:endParaRPr lang="en-US" dirty="0"/>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15294228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6088" y="290513"/>
            <a:ext cx="5927725" cy="3335337"/>
          </a:xfrm>
          <a:prstGeom prst="rect">
            <a:avLst/>
          </a:prstGeom>
        </p:spPr>
      </p:sp>
    </p:spTree>
    <p:extLst>
      <p:ext uri="{BB962C8B-B14F-4D97-AF65-F5344CB8AC3E}">
        <p14:creationId xmlns:p14="http://schemas.microsoft.com/office/powerpoint/2010/main" val="27753554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1"/>
          </p:nvPr>
        </p:nvSpPr>
        <p:spPr/>
        <p:txBody>
          <a:bodyPr/>
          <a:lstStyle/>
          <a:p>
            <a:r>
              <a:rPr lang="en-US"/>
              <a:t>    </a:t>
            </a:r>
          </a:p>
        </p:txBody>
      </p:sp>
      <p:sp>
        <p:nvSpPr>
          <p:cNvPr id="3" name="Slide Image Placeholder 2"/>
          <p:cNvSpPr>
            <a:spLocks noGrp="1" noRot="1" noChangeAspect="1"/>
          </p:cNvSpPr>
          <p:nvPr>
            <p:ph type="sldImg"/>
          </p:nvPr>
        </p:nvSpPr>
        <p:spPr>
          <a:xfrm>
            <a:off x="444500" y="288925"/>
            <a:ext cx="5930900" cy="3336925"/>
          </a:xfrm>
          <a:prstGeom prst="rect">
            <a:avLst/>
          </a:prstGeom>
        </p:spPr>
      </p:sp>
    </p:spTree>
    <p:extLst>
      <p:ext uri="{BB962C8B-B14F-4D97-AF65-F5344CB8AC3E}">
        <p14:creationId xmlns:p14="http://schemas.microsoft.com/office/powerpoint/2010/main" val="173919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2020-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8878-A6FE-B249-963F-4E7E0F1999B7}"/>
              </a:ext>
            </a:extLst>
          </p:cNvPr>
          <p:cNvSpPr>
            <a:spLocks noGrp="1"/>
          </p:cNvSpPr>
          <p:nvPr>
            <p:ph type="title"/>
          </p:nvPr>
        </p:nvSpPr>
        <p:spPr>
          <a:xfrm>
            <a:off x="885238" y="1"/>
            <a:ext cx="11156092" cy="652464"/>
          </a:xfrm>
          <a:prstGeom prst="rect">
            <a:avLst/>
          </a:prstGeom>
        </p:spPr>
        <p:txBody>
          <a:bodyPr anchor="ctr" anchorCtr="0"/>
          <a:lstStyle>
            <a:lvl1pPr>
              <a:defRPr lang="en-US" sz="3200" i="1" kern="1200" dirty="0">
                <a:solidFill>
                  <a:schemeClr val="tx1"/>
                </a:solidFill>
                <a:latin typeface="Arial" panose="020B0604020202020204" pitchFamily="34" charset="0"/>
                <a:ea typeface="ＭＳ Ｐゴシック" charset="0"/>
                <a:cs typeface="Arial" panose="020B0604020202020204" pitchFamily="34" charset="0"/>
              </a:defRPr>
            </a:lvl1pPr>
          </a:lstStyle>
          <a:p>
            <a:pPr marL="0" lvl="0" algn="l" defTabSz="914400" rtl="0" eaLnBrk="0" fontAlgn="base" latinLnBrk="0" hangingPunct="0">
              <a:spcBef>
                <a:spcPct val="0"/>
              </a:spcBef>
              <a:spcAft>
                <a:spcPct val="0"/>
              </a:spcAft>
            </a:pPr>
            <a:r>
              <a:rPr lang="en-US" dirty="0"/>
              <a:t>Click to edit Master title style</a:t>
            </a:r>
          </a:p>
        </p:txBody>
      </p:sp>
    </p:spTree>
    <p:extLst>
      <p:ext uri="{BB962C8B-B14F-4D97-AF65-F5344CB8AC3E}">
        <p14:creationId xmlns:p14="http://schemas.microsoft.com/office/powerpoint/2010/main" val="387555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2020-BulletPoints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CA1E4B1-232F-DC4B-9FDD-3CFEF3B086AA}"/>
              </a:ext>
            </a:extLst>
          </p:cNvPr>
          <p:cNvSpPr>
            <a:spLocks noGrp="1"/>
          </p:cNvSpPr>
          <p:nvPr>
            <p:ph idx="1"/>
          </p:nvPr>
        </p:nvSpPr>
        <p:spPr>
          <a:xfrm>
            <a:off x="813486" y="1177329"/>
            <a:ext cx="10515600" cy="4894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6514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9DF72-E722-294E-A5B5-0266C1CA49C0}"/>
              </a:ext>
            </a:extLst>
          </p:cNvPr>
          <p:cNvSpPr>
            <a:spLocks noGrp="1"/>
          </p:cNvSpPr>
          <p:nvPr>
            <p:ph type="body" idx="1"/>
          </p:nvPr>
        </p:nvSpPr>
        <p:spPr>
          <a:xfrm>
            <a:off x="813486" y="1177329"/>
            <a:ext cx="10515600" cy="4894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graphicFrame>
        <p:nvGraphicFramePr>
          <p:cNvPr id="7" name="Group 21">
            <a:extLst>
              <a:ext uri="{FF2B5EF4-FFF2-40B4-BE49-F238E27FC236}">
                <a16:creationId xmlns:a16="http://schemas.microsoft.com/office/drawing/2014/main" id="{5B574A02-DD1C-824D-80EF-EF5532E5DD37}"/>
              </a:ext>
            </a:extLst>
          </p:cNvPr>
          <p:cNvGraphicFramePr>
            <a:graphicFrameLocks noGrp="1"/>
          </p:cNvGraphicFramePr>
          <p:nvPr userDrawn="1">
            <p:extLst>
              <p:ext uri="{D42A27DB-BD31-4B8C-83A1-F6EECF244321}">
                <p14:modId xmlns:p14="http://schemas.microsoft.com/office/powerpoint/2010/main" val="2057687928"/>
              </p:ext>
            </p:extLst>
          </p:nvPr>
        </p:nvGraphicFramePr>
        <p:xfrm>
          <a:off x="-17092" y="-2445"/>
          <a:ext cx="923926" cy="655638"/>
        </p:xfrm>
        <a:graphic>
          <a:graphicData uri="http://schemas.openxmlformats.org/drawingml/2006/table">
            <a:tbl>
              <a:tblPr lastCol="1"/>
              <a:tblGrid>
                <a:gridCol w="923926">
                  <a:extLst>
                    <a:ext uri="{9D8B030D-6E8A-4147-A177-3AD203B41FA5}">
                      <a16:colId xmlns:a16="http://schemas.microsoft.com/office/drawing/2014/main" val="20000"/>
                    </a:ext>
                  </a:extLst>
                </a:gridCol>
              </a:tblGrid>
              <a:tr h="655638">
                <a:tc>
                  <a:txBody>
                    <a:bodyPr/>
                    <a:lstStyle/>
                    <a:p>
                      <a:pPr algn="l" defTabSz="873125" eaLnBrk="0" hangingPunct="0">
                        <a:lnSpc>
                          <a:spcPct val="85000"/>
                        </a:lnSpc>
                        <a:spcBef>
                          <a:spcPct val="40000"/>
                        </a:spcBef>
                        <a:buClr>
                          <a:srgbClr val="FF0066"/>
                        </a:buClr>
                        <a:buSzPct val="65000"/>
                        <a:buFont typeface="Wingdings" pitchFamily="2" charset="2"/>
                        <a:buNone/>
                      </a:pPr>
                      <a:r>
                        <a:rPr lang="en-CA" sz="900" i="1" dirty="0">
                          <a:solidFill>
                            <a:srgbClr val="FFFFFF"/>
                          </a:solidFill>
                          <a:latin typeface="Arial" panose="020B0604020202020204" pitchFamily="34" charset="0"/>
                          <a:cs typeface="Arial" panose="020B0604020202020204" pitchFamily="34" charset="0"/>
                        </a:rPr>
                        <a:t>BODM-MC:  </a:t>
                      </a:r>
                      <a:br>
                        <a:rPr lang="en-CA" sz="800" dirty="0">
                          <a:solidFill>
                            <a:srgbClr val="FFFFFF"/>
                          </a:solidFill>
                          <a:latin typeface="Arial" panose="020B0604020202020204" pitchFamily="34" charset="0"/>
                          <a:cs typeface="Arial" panose="020B0604020202020204" pitchFamily="34" charset="0"/>
                        </a:rPr>
                      </a:br>
                      <a:r>
                        <a:rPr lang="en-CA" sz="800" dirty="0">
                          <a:solidFill>
                            <a:srgbClr val="FFFFFF"/>
                          </a:solidFill>
                          <a:latin typeface="Arial" panose="020B0604020202020204" pitchFamily="34" charset="0"/>
                          <a:cs typeface="Arial" panose="020B0604020202020204" pitchFamily="34" charset="0"/>
                        </a:rPr>
                        <a:t>Business-</a:t>
                      </a:r>
                      <a:br>
                        <a:rPr lang="en-CA" sz="800" dirty="0">
                          <a:solidFill>
                            <a:srgbClr val="FFFFFF"/>
                          </a:solidFill>
                          <a:latin typeface="Arial" panose="020B0604020202020204" pitchFamily="34" charset="0"/>
                          <a:cs typeface="Arial" panose="020B0604020202020204" pitchFamily="34" charset="0"/>
                        </a:rPr>
                      </a:br>
                      <a:r>
                        <a:rPr lang="en-CA" sz="800" dirty="0">
                          <a:solidFill>
                            <a:srgbClr val="FFFFFF"/>
                          </a:solidFill>
                          <a:latin typeface="Arial" panose="020B0604020202020204" pitchFamily="34" charset="0"/>
                          <a:cs typeface="Arial" panose="020B0604020202020204" pitchFamily="34" charset="0"/>
                        </a:rPr>
                        <a:t>Oriented</a:t>
                      </a:r>
                      <a:br>
                        <a:rPr lang="en-CA" sz="800" dirty="0">
                          <a:solidFill>
                            <a:srgbClr val="FFFFFF"/>
                          </a:solidFill>
                          <a:latin typeface="Arial" panose="020B0604020202020204" pitchFamily="34" charset="0"/>
                          <a:cs typeface="Arial" panose="020B0604020202020204" pitchFamily="34" charset="0"/>
                        </a:rPr>
                      </a:br>
                      <a:r>
                        <a:rPr lang="en-CA" sz="800" dirty="0">
                          <a:solidFill>
                            <a:srgbClr val="FFFFFF"/>
                          </a:solidFill>
                          <a:latin typeface="Arial" panose="020B0604020202020204" pitchFamily="34" charset="0"/>
                          <a:cs typeface="Arial" panose="020B0604020202020204" pitchFamily="34" charset="0"/>
                        </a:rPr>
                        <a:t>Data Modelling Masterclass</a:t>
                      </a:r>
                      <a:endParaRPr lang="en-US" sz="800" dirty="0">
                        <a:solidFill>
                          <a:srgbClr val="FFFFFF"/>
                        </a:solidFill>
                        <a:latin typeface="Arial" panose="020B0604020202020204" pitchFamily="34" charset="0"/>
                        <a:cs typeface="Arial" panose="020B0604020202020204" pitchFamily="34" charset="0"/>
                      </a:endParaRPr>
                    </a:p>
                  </a:txBody>
                  <a:tcPr horzOverflow="overflow">
                    <a:lnL w="19050" cap="flat" cmpd="sng" algn="ctr">
                      <a:noFill/>
                      <a:prstDash val="solid"/>
                      <a:round/>
                      <a:headEnd type="none" w="sm" len="sm"/>
                      <a:tailEnd type="none" w="sm" len="sm"/>
                    </a:lnL>
                    <a:lnR w="19050" cap="flat" cmpd="sng" algn="ctr">
                      <a:noFill/>
                      <a:prstDash val="solid"/>
                      <a:round/>
                      <a:headEnd type="none" w="med" len="med"/>
                      <a:tailEnd type="none" w="med" len="med"/>
                    </a:lnR>
                    <a:lnT w="19050" cap="flat" cmpd="sng" algn="ctr">
                      <a:noFill/>
                      <a:prstDash val="solid"/>
                      <a:round/>
                      <a:headEnd type="none" w="sm" len="sm"/>
                      <a:tailEnd type="none" w="sm" len="sm"/>
                    </a:lnT>
                    <a:lnB w="19050" cap="flat" cmpd="sng" algn="ctr">
                      <a:noFill/>
                      <a:prstDash val="solid"/>
                      <a:round/>
                      <a:headEnd type="none" w="sm" len="sm"/>
                      <a:tailEnd type="none" w="sm" len="sm"/>
                    </a:lnB>
                    <a:lnTlToBr>
                      <a:noFill/>
                    </a:lnTlToBr>
                    <a:lnBlToTr>
                      <a:noFill/>
                    </a:lnBlToTr>
                    <a:solidFill>
                      <a:srgbClr val="1071E5"/>
                    </a:solid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775C4492-47D2-344B-9235-2EACB5885A73}"/>
              </a:ext>
            </a:extLst>
          </p:cNvPr>
          <p:cNvSpPr>
            <a:spLocks noGrp="1" noChangeArrowheads="1"/>
          </p:cNvSpPr>
          <p:nvPr/>
        </p:nvSpPr>
        <p:spPr bwMode="auto">
          <a:xfrm>
            <a:off x="905151" y="730"/>
            <a:ext cx="11286849" cy="652463"/>
          </a:xfrm>
          <a:prstGeom prst="rect">
            <a:avLst/>
          </a:prstGeom>
          <a:gradFill flip="none" rotWithShape="1">
            <a:gsLst>
              <a:gs pos="0">
                <a:schemeClr val="accent1">
                  <a:lumMod val="5000"/>
                  <a:lumOff val="95000"/>
                </a:schemeClr>
              </a:gs>
              <a:gs pos="51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style>
          <a:lnRef idx="0">
            <a:scrgbClr r="0" g="0" b="0"/>
          </a:lnRef>
          <a:fillRef idx="0">
            <a:scrgbClr r="0" g="0" b="0"/>
          </a:fillRef>
          <a:effectRef idx="0">
            <a:scrgbClr r="0" g="0" b="0"/>
          </a:effectRef>
          <a:fontRef idx="major"/>
        </p:style>
        <p:txBody>
          <a:bodyPr vert="horz" wrap="square" lIns="91440" tIns="45720" rIns="91440" bIns="45720" numCol="1" anchor="ctr"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0" algn="l" rtl="0" eaLnBrk="0" fontAlgn="base" hangingPunct="0">
              <a:spcBef>
                <a:spcPct val="0"/>
              </a:spcBef>
              <a:spcAft>
                <a:spcPct val="0"/>
              </a:spcAft>
            </a:pPr>
            <a:endParaRPr lang="en-US" sz="3200" i="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 name="Rectangle 11">
            <a:extLst>
              <a:ext uri="{FF2B5EF4-FFF2-40B4-BE49-F238E27FC236}">
                <a16:creationId xmlns:a16="http://schemas.microsoft.com/office/drawing/2014/main" id="{1D17B2CA-2273-E24B-BB6C-C4DE349DD05F}"/>
              </a:ext>
            </a:extLst>
          </p:cNvPr>
          <p:cNvSpPr>
            <a:spLocks noChangeArrowheads="1"/>
          </p:cNvSpPr>
          <p:nvPr userDrawn="1"/>
        </p:nvSpPr>
        <p:spPr bwMode="auto">
          <a:xfrm>
            <a:off x="10663238" y="6576532"/>
            <a:ext cx="152876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82663" eaLnBrk="0" hangingPunct="0">
              <a:defRPr sz="1400" i="1">
                <a:solidFill>
                  <a:schemeClr val="tx1"/>
                </a:solidFill>
                <a:latin typeface="Arial" panose="020B0604020202020204" pitchFamily="34" charset="0"/>
                <a:ea typeface="ＭＳ Ｐゴシック" panose="020B0600070205080204" pitchFamily="34" charset="-128"/>
              </a:defRPr>
            </a:lvl1pPr>
            <a:lvl2pPr marL="742950" indent="-285750" defTabSz="982663" eaLnBrk="0" hangingPunct="0">
              <a:defRPr sz="1400" i="1">
                <a:solidFill>
                  <a:schemeClr val="tx1"/>
                </a:solidFill>
                <a:latin typeface="Arial" panose="020B0604020202020204" pitchFamily="34" charset="0"/>
                <a:ea typeface="ＭＳ Ｐゴシック" panose="020B0600070205080204" pitchFamily="34" charset="-128"/>
              </a:defRPr>
            </a:lvl2pPr>
            <a:lvl3pPr marL="1143000" indent="-228600" defTabSz="982663" eaLnBrk="0" hangingPunct="0">
              <a:defRPr sz="1400" i="1">
                <a:solidFill>
                  <a:schemeClr val="tx1"/>
                </a:solidFill>
                <a:latin typeface="Arial" panose="020B0604020202020204" pitchFamily="34" charset="0"/>
                <a:ea typeface="ＭＳ Ｐゴシック" panose="020B0600070205080204" pitchFamily="34" charset="-128"/>
              </a:defRPr>
            </a:lvl3pPr>
            <a:lvl4pPr marL="1600200" indent="-228600" defTabSz="982663" eaLnBrk="0" hangingPunct="0">
              <a:defRPr sz="1400" i="1">
                <a:solidFill>
                  <a:schemeClr val="tx1"/>
                </a:solidFill>
                <a:latin typeface="Arial" panose="020B0604020202020204" pitchFamily="34" charset="0"/>
                <a:ea typeface="ＭＳ Ｐゴシック" panose="020B0600070205080204" pitchFamily="34" charset="-128"/>
              </a:defRPr>
            </a:lvl4pPr>
            <a:lvl5pPr marL="2057400" indent="-228600" defTabSz="982663" eaLnBrk="0" hangingPunct="0">
              <a:defRPr sz="1400" i="1">
                <a:solidFill>
                  <a:schemeClr val="tx1"/>
                </a:solidFill>
                <a:latin typeface="Arial" panose="020B0604020202020204" pitchFamily="34" charset="0"/>
                <a:ea typeface="ＭＳ Ｐゴシック" panose="020B0600070205080204" pitchFamily="34" charset="-128"/>
              </a:defRPr>
            </a:lvl5pPr>
            <a:lvl6pPr marL="25146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6pPr>
            <a:lvl7pPr marL="29718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7pPr>
            <a:lvl8pPr marL="34290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8pPr>
            <a:lvl9pPr marL="3886200" indent="-228600" defTabSz="982663" eaLnBrk="0" fontAlgn="base" hangingPunct="0">
              <a:spcBef>
                <a:spcPct val="0"/>
              </a:spcBef>
              <a:spcAft>
                <a:spcPct val="0"/>
              </a:spcAft>
              <a:defRPr sz="1400" i="1">
                <a:solidFill>
                  <a:schemeClr val="tx1"/>
                </a:solidFill>
                <a:latin typeface="Arial" panose="020B0604020202020204" pitchFamily="34" charset="0"/>
                <a:ea typeface="ＭＳ Ｐゴシック" panose="020B0600070205080204" pitchFamily="34" charset="-128"/>
              </a:defRPr>
            </a:lvl9pPr>
          </a:lstStyle>
          <a:p>
            <a:pPr algn="ctr"/>
            <a:fld id="{2A0197C6-F921-DC45-B621-5AA5ED372C26}" type="slidenum">
              <a:rPr lang="en-US" altLang="en-US" sz="1600">
                <a:solidFill>
                  <a:srgbClr val="000000"/>
                </a:solidFill>
                <a:cs typeface="Arial" panose="020B0604020202020204" pitchFamily="34" charset="0"/>
              </a:rPr>
              <a:pPr algn="ctr"/>
              <a:t>‹#›</a:t>
            </a:fld>
            <a:endParaRPr lang="en-US" altLang="en-US" sz="1600" dirty="0">
              <a:solidFill>
                <a:srgbClr val="000000"/>
              </a:solidFill>
              <a:cs typeface="Arial" panose="020B0604020202020204" pitchFamily="34" charset="0"/>
            </a:endParaRPr>
          </a:p>
        </p:txBody>
      </p:sp>
    </p:spTree>
    <p:extLst>
      <p:ext uri="{BB962C8B-B14F-4D97-AF65-F5344CB8AC3E}">
        <p14:creationId xmlns:p14="http://schemas.microsoft.com/office/powerpoint/2010/main" val="1299728765"/>
      </p:ext>
    </p:extLst>
  </p:cSld>
  <p:clrMap bg1="lt1" tx1="dk1" bg2="lt2" tx2="dk2" accent1="accent1" accent2="accent2" accent3="accent3" accent4="accent4" accent5="accent5" accent6="accent6" hlink="hlink" folHlink="folHlink"/>
  <p:sldLayoutIdLst>
    <p:sldLayoutId id="2147483656"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jpeg"/></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90.emf"/></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92.e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94.emf"/><Relationship Id="rId5" Type="http://schemas.openxmlformats.org/officeDocument/2006/relationships/oleObject" Target="../embeddings/oleObject21.bin"/><Relationship Id="rId4" Type="http://schemas.openxmlformats.org/officeDocument/2006/relationships/image" Target="../media/image93.emf"/></Relationships>
</file>

<file path=ppt/slides/_rels/slide112.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96.emf"/><Relationship Id="rId5" Type="http://schemas.openxmlformats.org/officeDocument/2006/relationships/oleObject" Target="../embeddings/oleObject23.bin"/><Relationship Id="rId4" Type="http://schemas.openxmlformats.org/officeDocument/2006/relationships/image" Target="../media/image95.wmf"/></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99.emf"/><Relationship Id="rId5" Type="http://schemas.openxmlformats.org/officeDocument/2006/relationships/oleObject" Target="../embeddings/oleObject26.bin"/><Relationship Id="rId4" Type="http://schemas.openxmlformats.org/officeDocument/2006/relationships/image" Target="../media/image98.emf"/></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03.e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04.em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840.pn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830.png"/></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830.png"/><Relationship Id="rId4" Type="http://schemas.openxmlformats.org/officeDocument/2006/relationships/customXml" Target="../ink/ink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16.em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117.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17.emf"/></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image" Target="../media/image119.emf"/><Relationship Id="rId5" Type="http://schemas.openxmlformats.org/officeDocument/2006/relationships/oleObject" Target="../embeddings/oleObject32.bin"/><Relationship Id="rId4" Type="http://schemas.openxmlformats.org/officeDocument/2006/relationships/image" Target="../media/image118.emf"/></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122.emf"/></Relationships>
</file>

<file path=ppt/slides/_rels/slide1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124.emf"/></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5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129.jpg"/></Relationships>
</file>

<file path=ppt/slides/_rels/slide15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131.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132.wmf"/></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16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16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152.xml"/><Relationship Id="rId1" Type="http://schemas.openxmlformats.org/officeDocument/2006/relationships/slideLayout" Target="../slideLayouts/slideLayout1.xml"/><Relationship Id="rId4" Type="http://schemas.openxmlformats.org/officeDocument/2006/relationships/image" Target="../media/image140.emf"/></Relationships>
</file>

<file path=ppt/slides/_rels/slide168.xml.rels><?xml version="1.0" encoding="UTF-8" standalone="yes"?>
<Relationships xmlns="http://schemas.openxmlformats.org/package/2006/relationships"><Relationship Id="rId3" Type="http://schemas.openxmlformats.org/officeDocument/2006/relationships/hyperlink" Target="http://amzn.to/dHun1o" TargetMode="External"/><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amzn.to/dHun1o" TargetMode="Externa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wmf"/><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4.emf"/></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oleObject" Target="../embeddings/oleObject5.bin"/><Relationship Id="rId18"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oleObject" Target="../embeddings/oleObject2.bin"/><Relationship Id="rId12" Type="http://schemas.openxmlformats.org/officeDocument/2006/relationships/image" Target="../media/image14.png"/><Relationship Id="rId17" Type="http://schemas.openxmlformats.org/officeDocument/2006/relationships/oleObject" Target="../embeddings/oleObject7.bin"/><Relationship Id="rId2" Type="http://schemas.openxmlformats.org/officeDocument/2006/relationships/notesSlide" Target="../notesSlides/notesSlide8.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3.png"/><Relationship Id="rId19" Type="http://schemas.openxmlformats.org/officeDocument/2006/relationships/oleObject" Target="../embeddings/oleObject8.bin"/><Relationship Id="rId4" Type="http://schemas.openxmlformats.org/officeDocument/2006/relationships/image" Target="../media/image10.jpeg"/><Relationship Id="rId9" Type="http://schemas.openxmlformats.org/officeDocument/2006/relationships/oleObject" Target="../embeddings/oleObject3.bin"/><Relationship Id="rId1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0.emf"/></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74.emf"/></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78.emf"/></Relationships>
</file>

<file path=ppt/slides/_rels/slide9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8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47480AB5-E960-A64B-ABE7-9FCCF588DDE1}"/>
              </a:ext>
            </a:extLst>
          </p:cNvPr>
          <p:cNvSpPr>
            <a:spLocks noGrp="1" noChangeArrowheads="1"/>
          </p:cNvSpPr>
          <p:nvPr>
            <p:ph type="ctrTitle" idx="4294967295"/>
          </p:nvPr>
        </p:nvSpPr>
        <p:spPr>
          <a:xfrm>
            <a:off x="850847" y="1040940"/>
            <a:ext cx="9546765" cy="4358116"/>
          </a:xfrm>
          <a:prstGeom prst="rect">
            <a:avLst/>
          </a:prstGeom>
          <a:noFill/>
          <a:ln/>
        </p:spPr>
        <p:txBody>
          <a:bodyPr wrap="square" anchor="t">
            <a:spAutoFit/>
          </a:bodyPr>
          <a:lstStyle/>
          <a:p>
            <a:r>
              <a:rPr lang="en-US" sz="3400" i="0" dirty="0">
                <a:latin typeface="Arial" panose="020B0604020202020204" pitchFamily="34" charset="0"/>
                <a:cs typeface="Arial" panose="020B0604020202020204" pitchFamily="34" charset="0"/>
              </a:rPr>
              <a:t>Business-Oriented Data Modelling Masterclass – </a:t>
            </a:r>
            <a:br>
              <a:rPr lang="en-US" sz="3400" i="0"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Balancing Engagement, Agility, and Complexity</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i="0" dirty="0">
                <a:latin typeface="Arial" panose="020B0604020202020204" pitchFamily="34" charset="0"/>
                <a:cs typeface="Arial" panose="020B0604020202020204" pitchFamily="34" charset="0"/>
              </a:rPr>
              <a:t>Presented</a:t>
            </a:r>
            <a:r>
              <a:rPr lang="en-US" sz="2800" dirty="0">
                <a:latin typeface="Arial" panose="020B0604020202020204" pitchFamily="34" charset="0"/>
                <a:cs typeface="Arial" panose="020B0604020202020204" pitchFamily="34" charset="0"/>
              </a:rPr>
              <a:t> </a:t>
            </a:r>
            <a:r>
              <a:rPr lang="en-US" sz="2800" i="0" dirty="0">
                <a:latin typeface="Arial" panose="020B0604020202020204" pitchFamily="34" charset="0"/>
                <a:cs typeface="Arial" panose="020B0604020202020204" pitchFamily="34" charset="0"/>
              </a:rPr>
              <a:t>by</a:t>
            </a:r>
            <a:br>
              <a:rPr lang="en-US" sz="2800" i="0" dirty="0">
                <a:latin typeface="Arial" panose="020B0604020202020204" pitchFamily="34" charset="0"/>
                <a:cs typeface="Arial" panose="020B0604020202020204" pitchFamily="34" charset="0"/>
              </a:rPr>
            </a:br>
            <a:r>
              <a:rPr lang="en-US" sz="2800" i="0" dirty="0">
                <a:latin typeface="Arial" panose="020B0604020202020204" pitchFamily="34" charset="0"/>
                <a:cs typeface="Arial" panose="020B0604020202020204" pitchFamily="34" charset="0"/>
              </a:rPr>
              <a:t>Adept Events and Clariteq Systems Consulting</a:t>
            </a:r>
            <a:br>
              <a:rPr lang="en-US" sz="2600" i="0" dirty="0">
                <a:latin typeface="Arial" panose="020B0604020202020204" pitchFamily="34" charset="0"/>
                <a:cs typeface="Arial" panose="020B0604020202020204" pitchFamily="34" charset="0"/>
              </a:rPr>
            </a:br>
            <a:br>
              <a:rPr lang="en-US" sz="2600" i="0" dirty="0">
                <a:latin typeface="Arial" panose="020B0604020202020204" pitchFamily="34" charset="0"/>
                <a:cs typeface="Arial" panose="020B0604020202020204" pitchFamily="34" charset="0"/>
              </a:rPr>
            </a:br>
            <a:r>
              <a:rPr lang="en-US" sz="2600" i="0" dirty="0">
                <a:latin typeface="Arial" panose="020B0604020202020204" pitchFamily="34" charset="0"/>
                <a:cs typeface="Arial" panose="020B0604020202020204" pitchFamily="34" charset="0"/>
              </a:rPr>
              <a:t>Alec Sharp</a:t>
            </a:r>
            <a:br>
              <a:rPr lang="en-US" sz="2600" i="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Consultant</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Clariteq Systems Consulting Ltd.</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West Vancouver, BC, Canada</a:t>
            </a:r>
            <a:br>
              <a:rPr lang="en-US" sz="2200" dirty="0">
                <a:latin typeface="Arial" panose="020B0604020202020204" pitchFamily="34" charset="0"/>
                <a:cs typeface="Arial" panose="020B0604020202020204" pitchFamily="34" charset="0"/>
              </a:rPr>
            </a:br>
            <a:r>
              <a:rPr lang="en-US" sz="2200" dirty="0" err="1">
                <a:latin typeface="Arial" panose="020B0604020202020204" pitchFamily="34" charset="0"/>
                <a:cs typeface="Arial" panose="020B0604020202020204" pitchFamily="34" charset="0"/>
              </a:rPr>
              <a:t>asharp@clariteq.com</a:t>
            </a:r>
            <a:br>
              <a:rPr lang="en-US" sz="2200" dirty="0">
                <a:latin typeface="Arial" panose="020B0604020202020204" pitchFamily="34" charset="0"/>
                <a:cs typeface="Arial" panose="020B0604020202020204" pitchFamily="34" charset="0"/>
              </a:rPr>
            </a:br>
            <a:r>
              <a:rPr lang="en-US" sz="2200" dirty="0" err="1">
                <a:latin typeface="Arial" panose="020B0604020202020204" pitchFamily="34" charset="0"/>
                <a:cs typeface="Arial" panose="020B0604020202020204" pitchFamily="34" charset="0"/>
              </a:rPr>
              <a:t>www.clariteq.com</a:t>
            </a:r>
            <a:r>
              <a:rPr lang="en-US" sz="2200" dirty="0">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0E63FE54-224F-6345-AD20-9C2DB3538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952" y="6002323"/>
            <a:ext cx="914400" cy="417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 name="Rectangle 14">
            <a:extLst>
              <a:ext uri="{FF2B5EF4-FFF2-40B4-BE49-F238E27FC236}">
                <a16:creationId xmlns:a16="http://schemas.microsoft.com/office/drawing/2014/main" id="{76FC18ED-E170-114E-8712-8C28C7BF3DFC}"/>
              </a:ext>
            </a:extLst>
          </p:cNvPr>
          <p:cNvSpPr>
            <a:spLocks noChangeArrowheads="1"/>
          </p:cNvSpPr>
          <p:nvPr/>
        </p:nvSpPr>
        <p:spPr bwMode="auto">
          <a:xfrm>
            <a:off x="10849293" y="6415562"/>
            <a:ext cx="1009117" cy="21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lnSpc>
                <a:spcPct val="100000"/>
              </a:lnSpc>
              <a:defRPr/>
            </a:pPr>
            <a:r>
              <a:rPr lang="en-US" sz="800" b="0" dirty="0" err="1">
                <a:solidFill>
                  <a:schemeClr val="tx2"/>
                </a:solidFill>
                <a:latin typeface="Arial" charset="0"/>
                <a:cs typeface="+mn-cs"/>
              </a:rPr>
              <a:t>www.clariteq.com</a:t>
            </a:r>
            <a:endParaRPr lang="en-US" sz="800" b="0" dirty="0">
              <a:solidFill>
                <a:schemeClr val="tx2"/>
              </a:solidFill>
              <a:latin typeface="Arial" charset="0"/>
              <a:cs typeface="+mn-cs"/>
            </a:endParaRPr>
          </a:p>
        </p:txBody>
      </p:sp>
      <p:pic>
        <p:nvPicPr>
          <p:cNvPr id="15" name="Picture 14" descr="@@Adept.jpg">
            <a:extLst>
              <a:ext uri="{FF2B5EF4-FFF2-40B4-BE49-F238E27FC236}">
                <a16:creationId xmlns:a16="http://schemas.microsoft.com/office/drawing/2014/main" id="{0A9DF0FD-5AA0-7145-895F-9CAC6278A7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67088" y="6004074"/>
            <a:ext cx="1655503" cy="540372"/>
          </a:xfrm>
          <a:prstGeom prst="rect">
            <a:avLst/>
          </a:prstGeom>
        </p:spPr>
      </p:pic>
      <p:sp>
        <p:nvSpPr>
          <p:cNvPr id="16" name="Rectangle 14">
            <a:extLst>
              <a:ext uri="{FF2B5EF4-FFF2-40B4-BE49-F238E27FC236}">
                <a16:creationId xmlns:a16="http://schemas.microsoft.com/office/drawing/2014/main" id="{3079F27C-8C77-904E-9B23-FE85069192B7}"/>
              </a:ext>
            </a:extLst>
          </p:cNvPr>
          <p:cNvSpPr>
            <a:spLocks noChangeArrowheads="1"/>
          </p:cNvSpPr>
          <p:nvPr/>
        </p:nvSpPr>
        <p:spPr bwMode="auto">
          <a:xfrm>
            <a:off x="9140200" y="6436403"/>
            <a:ext cx="1109278" cy="21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lnSpc>
                <a:spcPct val="100000"/>
              </a:lnSpc>
              <a:defRPr/>
            </a:pPr>
            <a:r>
              <a:rPr lang="en-US" sz="800" b="0" dirty="0" err="1">
                <a:solidFill>
                  <a:schemeClr val="tx2"/>
                </a:solidFill>
                <a:latin typeface="Arial" charset="0"/>
                <a:cs typeface="+mn-cs"/>
              </a:rPr>
              <a:t>www.adeptevents.nl</a:t>
            </a:r>
            <a:endParaRPr lang="en-US" sz="800" b="0" dirty="0">
              <a:solidFill>
                <a:schemeClr val="tx2"/>
              </a:solidFill>
              <a:latin typeface="Arial" charset="0"/>
              <a:cs typeface="+mn-cs"/>
            </a:endParaRPr>
          </a:p>
        </p:txBody>
      </p:sp>
      <p:sp>
        <p:nvSpPr>
          <p:cNvPr id="2" name="Rectangle 1">
            <a:extLst>
              <a:ext uri="{FF2B5EF4-FFF2-40B4-BE49-F238E27FC236}">
                <a16:creationId xmlns:a16="http://schemas.microsoft.com/office/drawing/2014/main" id="{6B6B5254-A85C-E54A-59F8-384AA1C86E66}"/>
              </a:ext>
            </a:extLst>
          </p:cNvPr>
          <p:cNvSpPr>
            <a:spLocks noChangeArrowheads="1"/>
          </p:cNvSpPr>
          <p:nvPr/>
        </p:nvSpPr>
        <p:spPr bwMode="auto">
          <a:xfrm>
            <a:off x="890275" y="6333786"/>
            <a:ext cx="3279451" cy="277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spcBef>
                <a:spcPct val="0"/>
              </a:spcBef>
              <a:defRPr/>
            </a:pPr>
            <a:r>
              <a:rPr lang="en-US" sz="1200" i="1" kern="0" dirty="0">
                <a:solidFill>
                  <a:srgbClr val="000000"/>
                </a:solidFill>
                <a:latin typeface="Arial" charset="0"/>
                <a:ea typeface="ＭＳ Ｐゴシック" charset="0"/>
              </a:rPr>
              <a:t>© Copyright Alec Sharp / Clariteq 2026 V5.0</a:t>
            </a:r>
          </a:p>
        </p:txBody>
      </p:sp>
    </p:spTree>
    <p:extLst>
      <p:ext uri="{BB962C8B-B14F-4D97-AF65-F5344CB8AC3E}">
        <p14:creationId xmlns:p14="http://schemas.microsoft.com/office/powerpoint/2010/main" val="295332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CF79-C626-C07E-1AA6-A84560313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BFCEF-8A62-E356-0F80-B35FC1E169AE}"/>
              </a:ext>
            </a:extLst>
          </p:cNvPr>
          <p:cNvSpPr>
            <a:spLocks noGrp="1"/>
          </p:cNvSpPr>
          <p:nvPr>
            <p:ph type="title"/>
          </p:nvPr>
        </p:nvSpPr>
        <p:spPr/>
        <p:txBody>
          <a:bodyPr/>
          <a:lstStyle/>
          <a:p>
            <a:r>
              <a:rPr lang="en-GB" dirty="0"/>
              <a:t>Building your initial Concept Model, step-by-step</a:t>
            </a:r>
          </a:p>
        </p:txBody>
      </p:sp>
      <p:grpSp>
        <p:nvGrpSpPr>
          <p:cNvPr id="3" name="Group 2">
            <a:extLst>
              <a:ext uri="{FF2B5EF4-FFF2-40B4-BE49-F238E27FC236}">
                <a16:creationId xmlns:a16="http://schemas.microsoft.com/office/drawing/2014/main" id="{2EA0F5F7-7A3F-48F5-AF3B-AD8CFC2B431D}"/>
              </a:ext>
            </a:extLst>
          </p:cNvPr>
          <p:cNvGrpSpPr/>
          <p:nvPr/>
        </p:nvGrpSpPr>
        <p:grpSpPr>
          <a:xfrm>
            <a:off x="271549" y="713857"/>
            <a:ext cx="11671068" cy="1910525"/>
            <a:chOff x="271549" y="772048"/>
            <a:chExt cx="11671068" cy="1910525"/>
          </a:xfrm>
        </p:grpSpPr>
        <p:sp>
          <p:nvSpPr>
            <p:cNvPr id="4" name="TextBox 3">
              <a:extLst>
                <a:ext uri="{FF2B5EF4-FFF2-40B4-BE49-F238E27FC236}">
                  <a16:creationId xmlns:a16="http://schemas.microsoft.com/office/drawing/2014/main" id="{A01927C1-D1A8-C8F3-6298-487534663798}"/>
                </a:ext>
              </a:extLst>
            </p:cNvPr>
            <p:cNvSpPr txBox="1"/>
            <p:nvPr/>
          </p:nvSpPr>
          <p:spPr>
            <a:xfrm>
              <a:off x="277089" y="1205245"/>
              <a:ext cx="2805546"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1. Collect terms</a:t>
              </a:r>
            </a:p>
            <a:p>
              <a:pPr marL="285750" indent="-285750">
                <a:buFont typeface="Arial" panose="020B0604020202020204" pitchFamily="34" charset="0"/>
                <a:buChar char="•"/>
              </a:pPr>
              <a:r>
                <a:rPr lang="en-CA" dirty="0">
                  <a:latin typeface="Arial" charset="0"/>
                </a:rPr>
                <a:t>1:1 interviews</a:t>
              </a:r>
            </a:p>
            <a:p>
              <a:pPr marL="285750" indent="-285750">
                <a:buFont typeface="Arial" panose="020B0604020202020204" pitchFamily="34" charset="0"/>
                <a:buChar char="•"/>
              </a:pPr>
              <a:r>
                <a:rPr lang="en-CA" dirty="0">
                  <a:latin typeface="Arial" charset="0"/>
                </a:rPr>
                <a:t>survey (e.g., email)</a:t>
              </a:r>
            </a:p>
            <a:p>
              <a:pPr marL="285750" indent="-285750">
                <a:buFont typeface="Arial" panose="020B0604020202020204" pitchFamily="34" charset="0"/>
                <a:buChar char="•"/>
              </a:pPr>
              <a:r>
                <a:rPr lang="en-CA" dirty="0">
                  <a:latin typeface="Arial" charset="0"/>
                </a:rPr>
                <a:t>group brainstorm</a:t>
              </a:r>
            </a:p>
            <a:p>
              <a:pPr marL="285750" indent="-285750">
                <a:buFont typeface="Arial" panose="020B0604020202020204" pitchFamily="34" charset="0"/>
                <a:buChar char="•"/>
              </a:pPr>
              <a:r>
                <a:rPr lang="en-CA" dirty="0">
                  <a:latin typeface="Arial" charset="0"/>
                </a:rPr>
                <a:t>analyse documents</a:t>
              </a:r>
              <a:endParaRPr lang="en-GB" dirty="0"/>
            </a:p>
          </p:txBody>
        </p:sp>
        <p:sp>
          <p:nvSpPr>
            <p:cNvPr id="6" name="TextBox 5">
              <a:extLst>
                <a:ext uri="{FF2B5EF4-FFF2-40B4-BE49-F238E27FC236}">
                  <a16:creationId xmlns:a16="http://schemas.microsoft.com/office/drawing/2014/main" id="{AAA56A7F-FD31-CE17-AE24-FEF368489148}"/>
                </a:ext>
              </a:extLst>
            </p:cNvPr>
            <p:cNvSpPr txBox="1"/>
            <p:nvPr/>
          </p:nvSpPr>
          <p:spPr>
            <a:xfrm>
              <a:off x="3193471" y="1205245"/>
              <a:ext cx="2805546"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2. Isolate "things"</a:t>
              </a:r>
              <a:br>
                <a:rPr lang="en-CA" dirty="0">
                  <a:latin typeface="Arial" charset="0"/>
                  <a:cs typeface="FS Joey" charset="0"/>
                </a:rPr>
              </a:br>
              <a:r>
                <a:rPr lang="en-CA" dirty="0">
                  <a:latin typeface="Arial" charset="0"/>
                  <a:cs typeface="FS Joey" charset="0"/>
                </a:rPr>
                <a:t>Ask </a:t>
              </a:r>
              <a:r>
                <a:rPr lang="en-CA" i="1" dirty="0">
                  <a:latin typeface="Arial" charset="0"/>
                  <a:cs typeface="FS Joey" charset="0"/>
                </a:rPr>
                <a:t>Is this… </a:t>
              </a:r>
            </a:p>
            <a:p>
              <a:pPr marL="285750" indent="-285750">
                <a:buFont typeface="Arial" panose="020B0604020202020204" pitchFamily="34" charset="0"/>
                <a:buChar char="•"/>
              </a:pPr>
              <a:r>
                <a:rPr lang="en-CA" dirty="0">
                  <a:latin typeface="Arial" charset="0"/>
                  <a:cs typeface="FS Joey" charset="0"/>
                </a:rPr>
                <a:t>a thing?</a:t>
              </a:r>
            </a:p>
            <a:p>
              <a:pPr marL="285750" indent="-285750">
                <a:buFont typeface="Arial" panose="020B0604020202020204" pitchFamily="34" charset="0"/>
                <a:buChar char="•"/>
              </a:pPr>
              <a:r>
                <a:rPr lang="en-CA" dirty="0">
                  <a:latin typeface="Arial" charset="0"/>
                  <a:cs typeface="FS Joey" charset="0"/>
                </a:rPr>
                <a:t>a fact about a thing?</a:t>
              </a:r>
            </a:p>
            <a:p>
              <a:pPr marL="285750" indent="-285750">
                <a:buFont typeface="Arial" panose="020B0604020202020204" pitchFamily="34" charset="0"/>
                <a:buChar char="•"/>
              </a:pPr>
              <a:r>
                <a:rPr lang="en-CA" dirty="0">
                  <a:latin typeface="Arial" charset="0"/>
                  <a:cs typeface="FS Joey" charset="0"/>
                </a:rPr>
                <a:t>or "other stuff?" </a:t>
              </a:r>
              <a:endParaRPr lang="en-GB" dirty="0"/>
            </a:p>
          </p:txBody>
        </p:sp>
        <p:sp>
          <p:nvSpPr>
            <p:cNvPr id="7" name="TextBox 6">
              <a:extLst>
                <a:ext uri="{FF2B5EF4-FFF2-40B4-BE49-F238E27FC236}">
                  <a16:creationId xmlns:a16="http://schemas.microsoft.com/office/drawing/2014/main" id="{819DB2AC-AB2D-85D8-092E-2061EFD6C2CC}"/>
                </a:ext>
              </a:extLst>
            </p:cNvPr>
            <p:cNvSpPr txBox="1"/>
            <p:nvPr/>
          </p:nvSpPr>
          <p:spPr>
            <a:xfrm>
              <a:off x="6109853" y="1205245"/>
              <a:ext cx="2916382"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3. Identify synonyms </a:t>
              </a:r>
            </a:p>
            <a:p>
              <a:pPr marL="285750" indent="-285750">
                <a:buFont typeface="Arial" panose="020B0604020202020204" pitchFamily="34" charset="0"/>
                <a:buChar char="•"/>
              </a:pPr>
              <a:r>
                <a:rPr lang="en-CA" dirty="0">
                  <a:latin typeface="Arial" charset="0"/>
                </a:rPr>
                <a:t>select a term to use</a:t>
              </a:r>
            </a:p>
            <a:p>
              <a:pPr marL="285750" indent="-285750">
                <a:buFont typeface="Arial" panose="020B0604020202020204" pitchFamily="34" charset="0"/>
                <a:buChar char="•"/>
              </a:pPr>
              <a:r>
                <a:rPr lang="en-CA" dirty="0">
                  <a:latin typeface="Arial" charset="0"/>
                </a:rPr>
                <a:t>as general as possible</a:t>
              </a:r>
            </a:p>
            <a:p>
              <a:pPr marL="285750" indent="-285750">
                <a:buFont typeface="Arial" panose="020B0604020202020204" pitchFamily="34" charset="0"/>
                <a:buChar char="•"/>
              </a:pPr>
              <a:r>
                <a:rPr lang="en-CA" dirty="0">
                  <a:latin typeface="Arial" charset="0"/>
                </a:rPr>
                <a:t>just for this initiative,</a:t>
              </a:r>
              <a:br>
                <a:rPr lang="en-CA" dirty="0">
                  <a:latin typeface="Arial" charset="0"/>
                </a:rPr>
              </a:br>
              <a:r>
                <a:rPr lang="en-CA" dirty="0">
                  <a:latin typeface="Arial" charset="0"/>
                </a:rPr>
                <a:t>not the entire enterprise</a:t>
              </a:r>
              <a:br>
                <a:rPr lang="en-CA" dirty="0">
                  <a:latin typeface="Arial" charset="0"/>
                </a:rPr>
              </a:br>
              <a:endParaRPr lang="en-GB" dirty="0"/>
            </a:p>
          </p:txBody>
        </p:sp>
        <p:sp>
          <p:nvSpPr>
            <p:cNvPr id="8" name="TextBox 7">
              <a:extLst>
                <a:ext uri="{FF2B5EF4-FFF2-40B4-BE49-F238E27FC236}">
                  <a16:creationId xmlns:a16="http://schemas.microsoft.com/office/drawing/2014/main" id="{7DEE5C50-F69D-C711-D57E-5D36F22F9CFF}"/>
                </a:ext>
              </a:extLst>
            </p:cNvPr>
            <p:cNvSpPr txBox="1"/>
            <p:nvPr/>
          </p:nvSpPr>
          <p:spPr>
            <a:xfrm>
              <a:off x="9137071" y="1205245"/>
              <a:ext cx="2805546" cy="1477328"/>
            </a:xfrm>
            <a:prstGeom prst="rect">
              <a:avLst/>
            </a:prstGeom>
            <a:solidFill>
              <a:srgbClr val="D5FC79"/>
            </a:solidFill>
            <a:ln>
              <a:solidFill>
                <a:schemeClr val="tx1"/>
              </a:solidFill>
            </a:ln>
          </p:spPr>
          <p:txBody>
            <a:bodyPr wrap="square">
              <a:noAutofit/>
            </a:bodyPr>
            <a:lstStyle/>
            <a:p>
              <a:r>
                <a:rPr lang="en-CA" b="1" i="1" dirty="0">
                  <a:latin typeface="Arial" charset="0"/>
                  <a:cs typeface="FS Joey" charset="0"/>
                </a:rPr>
                <a:t>4. Define each thing</a:t>
              </a:r>
            </a:p>
            <a:p>
              <a:pPr marL="285750" indent="-285750">
                <a:buFont typeface="Arial" panose="020B0604020202020204" pitchFamily="34" charset="0"/>
                <a:buChar char="•"/>
              </a:pPr>
              <a:r>
                <a:rPr lang="en-CA" sz="1500" dirty="0">
                  <a:latin typeface="Arial" charset="0"/>
                </a:rPr>
                <a:t>"good enough for now"</a:t>
              </a:r>
            </a:p>
            <a:p>
              <a:pPr marL="285750" indent="-285750">
                <a:buFont typeface="Arial" panose="020B0604020202020204" pitchFamily="34" charset="0"/>
                <a:buChar char="•"/>
              </a:pPr>
              <a:r>
                <a:rPr lang="en-CA" sz="1500" dirty="0">
                  <a:latin typeface="Arial" charset="0"/>
                </a:rPr>
                <a:t>first, identify "anomalies, sources of confusion, and </a:t>
              </a:r>
              <a:br>
                <a:rPr lang="en-CA" sz="1500" dirty="0">
                  <a:latin typeface="Arial" charset="0"/>
                </a:rPr>
              </a:br>
              <a:r>
                <a:rPr lang="en-CA" sz="1500" dirty="0">
                  <a:latin typeface="Arial" charset="0"/>
                </a:rPr>
                <a:t>valid differences of opinion"</a:t>
              </a:r>
            </a:p>
            <a:p>
              <a:pPr marL="285750" indent="-285750">
                <a:buFont typeface="Arial" panose="020B0604020202020204" pitchFamily="34" charset="0"/>
                <a:buChar char="•"/>
              </a:pPr>
              <a:r>
                <a:rPr lang="en-CA" sz="1500" dirty="0">
                  <a:latin typeface="Arial" charset="0"/>
                </a:rPr>
                <a:t>select which to include</a:t>
              </a:r>
              <a:endParaRPr lang="en-GB" sz="1500" dirty="0"/>
            </a:p>
          </p:txBody>
        </p:sp>
        <p:sp>
          <p:nvSpPr>
            <p:cNvPr id="21" name="TextBox 20">
              <a:extLst>
                <a:ext uri="{FF2B5EF4-FFF2-40B4-BE49-F238E27FC236}">
                  <a16:creationId xmlns:a16="http://schemas.microsoft.com/office/drawing/2014/main" id="{3FFDCB6B-830C-D0E0-FDAA-93A95945420C}"/>
                </a:ext>
              </a:extLst>
            </p:cNvPr>
            <p:cNvSpPr txBox="1"/>
            <p:nvPr/>
          </p:nvSpPr>
          <p:spPr>
            <a:xfrm>
              <a:off x="271549" y="772048"/>
              <a:ext cx="3984294" cy="400110"/>
            </a:xfrm>
            <a:prstGeom prst="rect">
              <a:avLst/>
            </a:prstGeom>
            <a:solidFill>
              <a:srgbClr val="D5FC79"/>
            </a:solidFill>
            <a:ln>
              <a:solidFill>
                <a:schemeClr val="dk1"/>
              </a:solidFill>
            </a:ln>
          </p:spPr>
          <p:txBody>
            <a:bodyPr wrap="square">
              <a:noAutofit/>
            </a:bodyPr>
            <a:lstStyle/>
            <a:p>
              <a:r>
                <a:rPr lang="en-CA" sz="2200" i="1" dirty="0">
                  <a:latin typeface="Arial" charset="0"/>
                  <a:cs typeface="FS Joey" charset="0"/>
                </a:rPr>
                <a:t>Identify and define "Things"</a:t>
              </a:r>
              <a:endParaRPr lang="en-GB" sz="2200" i="1" dirty="0"/>
            </a:p>
          </p:txBody>
        </p:sp>
      </p:grpSp>
      <p:grpSp>
        <p:nvGrpSpPr>
          <p:cNvPr id="10" name="Group 9">
            <a:extLst>
              <a:ext uri="{FF2B5EF4-FFF2-40B4-BE49-F238E27FC236}">
                <a16:creationId xmlns:a16="http://schemas.microsoft.com/office/drawing/2014/main" id="{53E80808-7329-7431-3176-C423EFB01598}"/>
              </a:ext>
            </a:extLst>
          </p:cNvPr>
          <p:cNvGrpSpPr/>
          <p:nvPr/>
        </p:nvGrpSpPr>
        <p:grpSpPr>
          <a:xfrm>
            <a:off x="274317" y="2774281"/>
            <a:ext cx="11654447" cy="1772784"/>
            <a:chOff x="274317" y="2716090"/>
            <a:chExt cx="11654447" cy="1772784"/>
          </a:xfrm>
        </p:grpSpPr>
        <p:sp>
          <p:nvSpPr>
            <p:cNvPr id="13" name="TextBox 12">
              <a:extLst>
                <a:ext uri="{FF2B5EF4-FFF2-40B4-BE49-F238E27FC236}">
                  <a16:creationId xmlns:a16="http://schemas.microsoft.com/office/drawing/2014/main" id="{8BA4F623-9C65-FA4F-EA3B-4E35AD7AE5B1}"/>
                </a:ext>
              </a:extLst>
            </p:cNvPr>
            <p:cNvSpPr txBox="1"/>
            <p:nvPr/>
          </p:nvSpPr>
          <p:spPr>
            <a:xfrm>
              <a:off x="277089" y="3143573"/>
              <a:ext cx="2805546" cy="1345300"/>
            </a:xfrm>
            <a:prstGeom prst="rect">
              <a:avLst/>
            </a:prstGeom>
            <a:solidFill>
              <a:srgbClr val="FFFF00"/>
            </a:solidFill>
            <a:ln>
              <a:solidFill>
                <a:schemeClr val="tx1"/>
              </a:solidFill>
            </a:ln>
          </p:spPr>
          <p:txBody>
            <a:bodyPr wrap="square">
              <a:noAutofit/>
            </a:bodyPr>
            <a:lstStyle/>
            <a:p>
              <a:r>
                <a:rPr lang="en-GB" b="1" i="1" dirty="0">
                  <a:latin typeface="Arial" charset="0"/>
                  <a:cs typeface="FS Joey" charset="0"/>
                </a:rPr>
                <a:t>5. Organise things </a:t>
              </a:r>
            </a:p>
            <a:p>
              <a:pPr marL="285750" indent="-285750">
                <a:buFont typeface="Arial" panose="020B0604020202020204" pitchFamily="34" charset="0"/>
                <a:buChar char="•"/>
              </a:pPr>
              <a:r>
                <a:rPr lang="en-GB" sz="1600" dirty="0">
                  <a:latin typeface="Arial" charset="0"/>
                </a:rPr>
                <a:t>independent things across the top</a:t>
              </a:r>
            </a:p>
            <a:p>
              <a:pPr marL="285750" indent="-285750">
                <a:buFont typeface="Arial" panose="020B0604020202020204" pitchFamily="34" charset="0"/>
                <a:buChar char="•"/>
              </a:pPr>
              <a:r>
                <a:rPr lang="en-GB" sz="1600" dirty="0">
                  <a:latin typeface="Arial" charset="0"/>
                </a:rPr>
                <a:t>then laid out top-down by dependency</a:t>
              </a:r>
              <a:br>
                <a:rPr lang="en-GB" dirty="0">
                  <a:latin typeface="Arial" charset="0"/>
                </a:rPr>
              </a:br>
              <a:endParaRPr lang="en-GB" dirty="0">
                <a:latin typeface="Arial" charset="0"/>
              </a:endParaRPr>
            </a:p>
          </p:txBody>
        </p:sp>
        <p:sp>
          <p:nvSpPr>
            <p:cNvPr id="14" name="TextBox 13">
              <a:extLst>
                <a:ext uri="{FF2B5EF4-FFF2-40B4-BE49-F238E27FC236}">
                  <a16:creationId xmlns:a16="http://schemas.microsoft.com/office/drawing/2014/main" id="{C9ECB237-C937-5632-2C08-E780BE197FC8}"/>
                </a:ext>
              </a:extLst>
            </p:cNvPr>
            <p:cNvSpPr txBox="1"/>
            <p:nvPr/>
          </p:nvSpPr>
          <p:spPr>
            <a:xfrm>
              <a:off x="3193471" y="3143573"/>
              <a:ext cx="2805546" cy="1345301"/>
            </a:xfrm>
            <a:prstGeom prst="rect">
              <a:avLst/>
            </a:prstGeom>
            <a:solidFill>
              <a:srgbClr val="FFFF00"/>
            </a:solidFill>
            <a:ln>
              <a:solidFill>
                <a:schemeClr val="tx1"/>
              </a:solidFill>
            </a:ln>
          </p:spPr>
          <p:txBody>
            <a:bodyPr wrap="square" rIns="36000">
              <a:noAutofit/>
            </a:bodyPr>
            <a:lstStyle/>
            <a:p>
              <a:r>
                <a:rPr lang="en-GB" b="1" i="1" dirty="0">
                  <a:latin typeface="Arial" charset="0"/>
                  <a:cs typeface="FS Joey" charset="0"/>
                </a:rPr>
                <a:t>6. Draw relationships </a:t>
              </a:r>
            </a:p>
            <a:p>
              <a:pPr marL="285750" indent="-285750">
                <a:buFont typeface="Arial" panose="020B0604020202020204" pitchFamily="34" charset="0"/>
                <a:buChar char="•"/>
              </a:pPr>
              <a:r>
                <a:rPr lang="en-GB" sz="1600" dirty="0">
                  <a:latin typeface="Arial" charset="0"/>
                  <a:cs typeface="FS Joey" charset="0"/>
                </a:rPr>
                <a:t>show dependency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parent-child drawn bottom-to-top</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otherwise, side-to-side </a:t>
              </a:r>
            </a:p>
          </p:txBody>
        </p:sp>
        <p:sp>
          <p:nvSpPr>
            <p:cNvPr id="15" name="TextBox 14">
              <a:extLst>
                <a:ext uri="{FF2B5EF4-FFF2-40B4-BE49-F238E27FC236}">
                  <a16:creationId xmlns:a16="http://schemas.microsoft.com/office/drawing/2014/main" id="{AC50ED8E-E16B-EEE5-3ECF-C5BD27B2996D}"/>
                </a:ext>
              </a:extLst>
            </p:cNvPr>
            <p:cNvSpPr txBox="1"/>
            <p:nvPr/>
          </p:nvSpPr>
          <p:spPr>
            <a:xfrm>
              <a:off x="6096000" y="3143573"/>
              <a:ext cx="2916382" cy="1345301"/>
            </a:xfrm>
            <a:prstGeom prst="rect">
              <a:avLst/>
            </a:prstGeom>
            <a:solidFill>
              <a:srgbClr val="FFFF00"/>
            </a:solidFill>
            <a:ln>
              <a:solidFill>
                <a:schemeClr val="tx1"/>
              </a:solidFill>
            </a:ln>
          </p:spPr>
          <p:txBody>
            <a:bodyPr wrap="square">
              <a:noAutofit/>
            </a:bodyPr>
            <a:lstStyle/>
            <a:p>
              <a:r>
                <a:rPr lang="en-GB" b="1" i="1" dirty="0">
                  <a:latin typeface="Arial" charset="0"/>
                  <a:cs typeface="FS Joey" charset="0"/>
                </a:rPr>
                <a:t>7. Name relationships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both directions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active verb-based!</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not mushy – </a:t>
              </a:r>
              <a:r>
                <a:rPr lang="en-GB" sz="1600" i="1" dirty="0">
                  <a:latin typeface="Arial" panose="020B0604020202020204" pitchFamily="34" charset="0"/>
                  <a:cs typeface="Arial" panose="020B0604020202020204" pitchFamily="34" charset="0"/>
                </a:rPr>
                <a:t>has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not meaningless – </a:t>
              </a:r>
              <a:r>
                <a:rPr lang="en-GB" sz="1400" i="1" dirty="0">
                  <a:latin typeface="Arial" panose="020B0604020202020204" pitchFamily="34" charset="0"/>
                  <a:cs typeface="Arial" panose="020B0604020202020204" pitchFamily="34" charset="0"/>
                </a:rPr>
                <a:t>related to</a:t>
              </a:r>
            </a:p>
          </p:txBody>
        </p:sp>
        <p:sp>
          <p:nvSpPr>
            <p:cNvPr id="16" name="TextBox 15">
              <a:extLst>
                <a:ext uri="{FF2B5EF4-FFF2-40B4-BE49-F238E27FC236}">
                  <a16:creationId xmlns:a16="http://schemas.microsoft.com/office/drawing/2014/main" id="{212A7698-FE6C-8E5C-7EF6-13DB4C810179}"/>
                </a:ext>
              </a:extLst>
            </p:cNvPr>
            <p:cNvSpPr txBox="1"/>
            <p:nvPr/>
          </p:nvSpPr>
          <p:spPr>
            <a:xfrm>
              <a:off x="9123218" y="3143573"/>
              <a:ext cx="2805546" cy="1345301"/>
            </a:xfrm>
            <a:prstGeom prst="rect">
              <a:avLst/>
            </a:prstGeom>
            <a:solidFill>
              <a:srgbClr val="FFFF00"/>
            </a:solidFill>
            <a:ln>
              <a:solidFill>
                <a:schemeClr val="tx1"/>
              </a:solidFill>
            </a:ln>
          </p:spPr>
          <p:txBody>
            <a:bodyPr wrap="square">
              <a:noAutofit/>
            </a:bodyPr>
            <a:lstStyle/>
            <a:p>
              <a:r>
                <a:rPr lang="en-GB" b="1" i="1" dirty="0">
                  <a:latin typeface="Arial" charset="0"/>
                  <a:cs typeface="FS Joey" charset="0"/>
                </a:rPr>
                <a:t>8.  Add cardinality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use words first</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1:1 is probably wrong</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1:M (one to many)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M:M (many to many)</a:t>
              </a:r>
            </a:p>
          </p:txBody>
        </p:sp>
        <p:sp>
          <p:nvSpPr>
            <p:cNvPr id="22" name="TextBox 21">
              <a:extLst>
                <a:ext uri="{FF2B5EF4-FFF2-40B4-BE49-F238E27FC236}">
                  <a16:creationId xmlns:a16="http://schemas.microsoft.com/office/drawing/2014/main" id="{FDCC5AB4-9CE8-BCD2-FB3D-CE90D9FC20A0}"/>
                </a:ext>
              </a:extLst>
            </p:cNvPr>
            <p:cNvSpPr txBox="1"/>
            <p:nvPr/>
          </p:nvSpPr>
          <p:spPr>
            <a:xfrm>
              <a:off x="274317" y="2716090"/>
              <a:ext cx="3953798" cy="400110"/>
            </a:xfrm>
            <a:prstGeom prst="rect">
              <a:avLst/>
            </a:prstGeom>
            <a:solidFill>
              <a:srgbClr val="FFFF00"/>
            </a:solidFill>
            <a:ln>
              <a:solidFill>
                <a:schemeClr val="dk1"/>
              </a:solidFill>
            </a:ln>
          </p:spPr>
          <p:txBody>
            <a:bodyPr wrap="square">
              <a:noAutofit/>
            </a:bodyPr>
            <a:lstStyle/>
            <a:p>
              <a:r>
                <a:rPr lang="en-CA" sz="2200" i="1" dirty="0">
                  <a:latin typeface="Arial" charset="0"/>
                  <a:cs typeface="FS Joey" charset="0"/>
                </a:rPr>
                <a:t>Develop initial Concept Model</a:t>
              </a:r>
              <a:endParaRPr lang="en-GB" sz="2200" i="1" dirty="0"/>
            </a:p>
          </p:txBody>
        </p:sp>
      </p:grpSp>
      <p:grpSp>
        <p:nvGrpSpPr>
          <p:cNvPr id="9" name="Group 8">
            <a:extLst>
              <a:ext uri="{FF2B5EF4-FFF2-40B4-BE49-F238E27FC236}">
                <a16:creationId xmlns:a16="http://schemas.microsoft.com/office/drawing/2014/main" id="{19536EF3-5D2E-1EBB-E4FC-0CEA3862D1A2}"/>
              </a:ext>
            </a:extLst>
          </p:cNvPr>
          <p:cNvGrpSpPr/>
          <p:nvPr/>
        </p:nvGrpSpPr>
        <p:grpSpPr>
          <a:xfrm>
            <a:off x="263236" y="4677058"/>
            <a:ext cx="11665528" cy="1911309"/>
            <a:chOff x="263236" y="4643806"/>
            <a:chExt cx="11665528" cy="1911309"/>
          </a:xfrm>
        </p:grpSpPr>
        <p:sp>
          <p:nvSpPr>
            <p:cNvPr id="17" name="TextBox 16">
              <a:extLst>
                <a:ext uri="{FF2B5EF4-FFF2-40B4-BE49-F238E27FC236}">
                  <a16:creationId xmlns:a16="http://schemas.microsoft.com/office/drawing/2014/main" id="{CFA3F22B-6D84-B3CA-58FE-656822E2D70A}"/>
                </a:ext>
              </a:extLst>
            </p:cNvPr>
            <p:cNvSpPr txBox="1"/>
            <p:nvPr/>
          </p:nvSpPr>
          <p:spPr>
            <a:xfrm>
              <a:off x="263236" y="5077787"/>
              <a:ext cx="2805546" cy="1477328"/>
            </a:xfrm>
            <a:prstGeom prst="rect">
              <a:avLst/>
            </a:prstGeom>
            <a:solidFill>
              <a:srgbClr val="EBC1FF"/>
            </a:solidFill>
            <a:ln>
              <a:solidFill>
                <a:schemeClr val="tx1"/>
              </a:solidFill>
            </a:ln>
          </p:spPr>
          <p:txBody>
            <a:bodyPr wrap="square">
              <a:noAutofit/>
            </a:bodyPr>
            <a:lstStyle/>
            <a:p>
              <a:r>
                <a:rPr lang="en-US" b="1" i="1" dirty="0">
                  <a:latin typeface="Arial" charset="0"/>
                  <a:cs typeface="FS Joey" charset="0"/>
                </a:rPr>
                <a:t>9. State assertions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forcefully, for each relationship</a:t>
              </a:r>
            </a:p>
            <a:p>
              <a:pPr marL="285750" indent="-285750">
                <a:buFont typeface="Arial" panose="020B0604020202020204" pitchFamily="34" charset="0"/>
                <a:buChar char="•"/>
              </a:pPr>
              <a:r>
                <a:rPr lang="en-CA" sz="1500" dirty="0">
                  <a:latin typeface="Arial" panose="020B0604020202020204" pitchFamily="34" charset="0"/>
                  <a:cs typeface="Arial" panose="020B0604020202020204" pitchFamily="34" charset="0"/>
                </a:rPr>
                <a:t>challenge the assertions!</a:t>
              </a:r>
            </a:p>
            <a:p>
              <a:pPr marL="285750" indent="-285750">
                <a:buFont typeface="Arial" panose="020B0604020202020204" pitchFamily="34" charset="0"/>
                <a:buChar char="•"/>
              </a:pPr>
              <a:r>
                <a:rPr lang="en-CA" sz="1500" dirty="0">
                  <a:latin typeface="Arial" panose="020B0604020202020204" pitchFamily="34" charset="0"/>
                  <a:cs typeface="Arial" panose="020B0604020202020204" pitchFamily="34" charset="0"/>
                </a:rPr>
                <a:t>restate the assertion &amp; </a:t>
              </a:r>
              <a:br>
                <a:rPr lang="en-CA" sz="1500" dirty="0">
                  <a:latin typeface="Arial" panose="020B0604020202020204" pitchFamily="34" charset="0"/>
                  <a:cs typeface="Arial" panose="020B0604020202020204" pitchFamily="34" charset="0"/>
                </a:rPr>
              </a:br>
              <a:r>
                <a:rPr lang="en-CA" sz="1500" dirty="0">
                  <a:latin typeface="Arial" panose="020B0604020202020204" pitchFamily="34" charset="0"/>
                  <a:cs typeface="Arial" panose="020B0604020202020204" pitchFamily="34" charset="0"/>
                </a:rPr>
                <a:t>why it changed, if it did</a:t>
              </a:r>
              <a:endParaRPr lang="en-GB" sz="15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0325557-DD39-38F8-C1C8-AE1581F890B2}"/>
                </a:ext>
              </a:extLst>
            </p:cNvPr>
            <p:cNvSpPr txBox="1"/>
            <p:nvPr/>
          </p:nvSpPr>
          <p:spPr>
            <a:xfrm>
              <a:off x="3179618" y="5077787"/>
              <a:ext cx="2805546" cy="1477328"/>
            </a:xfrm>
            <a:prstGeom prst="rect">
              <a:avLst/>
            </a:prstGeom>
            <a:solidFill>
              <a:srgbClr val="EBC1FF"/>
            </a:solidFill>
            <a:ln>
              <a:solidFill>
                <a:schemeClr val="tx1"/>
              </a:solidFill>
            </a:ln>
          </p:spPr>
          <p:txBody>
            <a:bodyPr wrap="square">
              <a:noAutofit/>
            </a:bodyPr>
            <a:lstStyle/>
            <a:p>
              <a:r>
                <a:rPr lang="en-CA" b="1" i="1" dirty="0">
                  <a:latin typeface="Arial" charset="0"/>
                  <a:cs typeface="FS Joey" charset="0"/>
                </a:rPr>
                <a:t>10. Redraw the model </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shows revised assertions</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e.g., 1:M becoming M:M</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e.g., dependent things becoming independent</a:t>
              </a:r>
            </a:p>
            <a:p>
              <a:endParaRPr lang="en-CA" sz="16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33AF9CC-D4DB-F932-D1A5-EE48A16C5982}"/>
                </a:ext>
              </a:extLst>
            </p:cNvPr>
            <p:cNvSpPr txBox="1"/>
            <p:nvPr/>
          </p:nvSpPr>
          <p:spPr>
            <a:xfrm>
              <a:off x="6096000" y="5077787"/>
              <a:ext cx="2916382" cy="1477328"/>
            </a:xfrm>
            <a:prstGeom prst="rect">
              <a:avLst/>
            </a:prstGeom>
            <a:solidFill>
              <a:srgbClr val="EBC1FF"/>
            </a:solidFill>
            <a:ln>
              <a:solidFill>
                <a:schemeClr val="tx1"/>
              </a:solidFill>
            </a:ln>
          </p:spPr>
          <p:txBody>
            <a:bodyPr wrap="square">
              <a:noAutofit/>
            </a:bodyPr>
            <a:lstStyle/>
            <a:p>
              <a:r>
                <a:rPr lang="en-CA" b="1" i="1" dirty="0">
                  <a:latin typeface="Arial" charset="0"/>
                  <a:cs typeface="FS Joey" charset="0"/>
                </a:rPr>
                <a:t>11. Collect attributes</a:t>
              </a:r>
            </a:p>
            <a:p>
              <a:pPr marL="285750" indent="-285750">
                <a:buFont typeface="Arial" panose="020B0604020202020204" pitchFamily="34" charset="0"/>
                <a:buChar char="•"/>
              </a:pPr>
              <a:r>
                <a:rPr lang="en-CA" dirty="0">
                  <a:latin typeface="Arial" charset="0"/>
                </a:rPr>
                <a:t>a few for each thing</a:t>
              </a:r>
            </a:p>
            <a:p>
              <a:pPr marL="285750" indent="-285750">
                <a:buFont typeface="Arial" panose="020B0604020202020204" pitchFamily="34" charset="0"/>
                <a:buChar char="•"/>
              </a:pPr>
              <a:r>
                <a:rPr lang="en-CA" dirty="0">
                  <a:latin typeface="Arial" charset="0"/>
                </a:rPr>
                <a:t>not </a:t>
              </a:r>
              <a:r>
                <a:rPr lang="en-CA" i="1" dirty="0">
                  <a:latin typeface="Arial" charset="0"/>
                </a:rPr>
                <a:t>all</a:t>
              </a:r>
              <a:r>
                <a:rPr lang="en-CA" dirty="0">
                  <a:latin typeface="Arial" charset="0"/>
                </a:rPr>
                <a:t> attributes</a:t>
              </a:r>
            </a:p>
            <a:p>
              <a:pPr marL="285750" indent="-285750">
                <a:buFont typeface="Arial" panose="020B0604020202020204" pitchFamily="34" charset="0"/>
                <a:buChar char="•"/>
              </a:pPr>
              <a:r>
                <a:rPr lang="en-CA" dirty="0">
                  <a:latin typeface="Arial" charset="0"/>
                </a:rPr>
                <a:t>don't worry about normalisation</a:t>
              </a:r>
              <a:endParaRPr lang="en-GB" dirty="0"/>
            </a:p>
          </p:txBody>
        </p:sp>
        <p:sp>
          <p:nvSpPr>
            <p:cNvPr id="20" name="TextBox 19">
              <a:extLst>
                <a:ext uri="{FF2B5EF4-FFF2-40B4-BE49-F238E27FC236}">
                  <a16:creationId xmlns:a16="http://schemas.microsoft.com/office/drawing/2014/main" id="{2C1C9FD3-E134-7C74-46F0-425DB1F357EB}"/>
                </a:ext>
              </a:extLst>
            </p:cNvPr>
            <p:cNvSpPr txBox="1"/>
            <p:nvPr/>
          </p:nvSpPr>
          <p:spPr>
            <a:xfrm>
              <a:off x="9123218" y="5077787"/>
              <a:ext cx="2805546" cy="1477328"/>
            </a:xfrm>
            <a:prstGeom prst="rect">
              <a:avLst/>
            </a:prstGeom>
            <a:solidFill>
              <a:srgbClr val="EBC1FF"/>
            </a:solidFill>
            <a:ln>
              <a:solidFill>
                <a:schemeClr val="tx1"/>
              </a:solidFill>
            </a:ln>
          </p:spPr>
          <p:txBody>
            <a:bodyPr wrap="square">
              <a:noAutofit/>
            </a:bodyPr>
            <a:lstStyle/>
            <a:p>
              <a:r>
                <a:rPr lang="en-CA" b="1" i="1" dirty="0">
                  <a:latin typeface="Arial" charset="0"/>
                  <a:cs typeface="FS Joey" charset="0"/>
                </a:rPr>
                <a:t>12. Move to identifying: </a:t>
              </a:r>
            </a:p>
            <a:p>
              <a:pPr marL="342900" indent="-342900">
                <a:buFont typeface="+mj-lt"/>
                <a:buAutoNum type="arabicPeriod"/>
              </a:pPr>
              <a:r>
                <a:rPr lang="en-CA" dirty="0">
                  <a:latin typeface="Arial" charset="0"/>
                  <a:cs typeface="FS Joey" charset="0"/>
                </a:rPr>
                <a:t>events / services </a:t>
              </a:r>
            </a:p>
            <a:p>
              <a:pPr marL="342900" indent="-342900">
                <a:buFont typeface="+mj-lt"/>
                <a:buAutoNum type="arabicPeriod"/>
              </a:pPr>
              <a:r>
                <a:rPr lang="en-CA" dirty="0">
                  <a:latin typeface="Arial" charset="0"/>
                  <a:cs typeface="FS Joey" charset="0"/>
                </a:rPr>
                <a:t>use cases / </a:t>
              </a:r>
              <a:br>
                <a:rPr lang="en-CA" dirty="0">
                  <a:latin typeface="Arial" charset="0"/>
                  <a:cs typeface="FS Joey" charset="0"/>
                </a:rPr>
              </a:br>
              <a:r>
                <a:rPr lang="en-CA" dirty="0">
                  <a:latin typeface="Arial" charset="0"/>
                  <a:cs typeface="FS Joey" charset="0"/>
                </a:rPr>
                <a:t>user stories</a:t>
              </a:r>
            </a:p>
          </p:txBody>
        </p:sp>
        <p:sp>
          <p:nvSpPr>
            <p:cNvPr id="23" name="TextBox 22">
              <a:extLst>
                <a:ext uri="{FF2B5EF4-FFF2-40B4-BE49-F238E27FC236}">
                  <a16:creationId xmlns:a16="http://schemas.microsoft.com/office/drawing/2014/main" id="{FD4061C2-77F0-7051-F8B8-31136B390067}"/>
                </a:ext>
              </a:extLst>
            </p:cNvPr>
            <p:cNvSpPr txBox="1"/>
            <p:nvPr/>
          </p:nvSpPr>
          <p:spPr>
            <a:xfrm>
              <a:off x="263236" y="4643806"/>
              <a:ext cx="3984294" cy="400110"/>
            </a:xfrm>
            <a:prstGeom prst="rect">
              <a:avLst/>
            </a:prstGeom>
            <a:solidFill>
              <a:srgbClr val="EBC0FF"/>
            </a:solidFill>
            <a:ln>
              <a:solidFill>
                <a:schemeClr val="dk1"/>
              </a:solidFill>
            </a:ln>
          </p:spPr>
          <p:txBody>
            <a:bodyPr wrap="square">
              <a:noAutofit/>
            </a:bodyPr>
            <a:lstStyle/>
            <a:p>
              <a:r>
                <a:rPr lang="en-CA" sz="2200" i="1" dirty="0">
                  <a:latin typeface="Arial" charset="0"/>
                  <a:cs typeface="FS Joey" charset="0"/>
                </a:rPr>
                <a:t>Refine Concept Model</a:t>
              </a:r>
              <a:endParaRPr lang="en-GB" sz="2200" i="1" dirty="0"/>
            </a:p>
          </p:txBody>
        </p:sp>
      </p:grpSp>
    </p:spTree>
    <p:extLst>
      <p:ext uri="{BB962C8B-B14F-4D97-AF65-F5344CB8AC3E}">
        <p14:creationId xmlns:p14="http://schemas.microsoft.com/office/powerpoint/2010/main" val="33194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9ADC-B8ED-1341-3D9F-8A0A319442C9}"/>
              </a:ext>
            </a:extLst>
          </p:cNvPr>
          <p:cNvSpPr>
            <a:spLocks noGrp="1"/>
          </p:cNvSpPr>
          <p:nvPr>
            <p:ph type="title"/>
          </p:nvPr>
        </p:nvSpPr>
        <p:spPr/>
        <p:txBody>
          <a:bodyPr/>
          <a:lstStyle/>
          <a:p>
            <a:r>
              <a:rPr lang="en-GB" dirty="0"/>
              <a:t>This slide left blank to maintain balance in the universe</a:t>
            </a:r>
          </a:p>
        </p:txBody>
      </p:sp>
    </p:spTree>
    <p:extLst>
      <p:ext uri="{BB962C8B-B14F-4D97-AF65-F5344CB8AC3E}">
        <p14:creationId xmlns:p14="http://schemas.microsoft.com/office/powerpoint/2010/main" val="4076548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9951-79D9-793A-6867-1CF62CD81978}"/>
            </a:ext>
          </a:extLst>
        </p:cNvPr>
        <p:cNvGrpSpPr/>
        <p:nvPr/>
      </p:nvGrpSpPr>
      <p:grpSpPr>
        <a:xfrm>
          <a:off x="0" y="0"/>
          <a:ext cx="0" cy="0"/>
          <a:chOff x="0" y="0"/>
          <a:chExt cx="0" cy="0"/>
        </a:xfrm>
      </p:grpSpPr>
      <p:sp>
        <p:nvSpPr>
          <p:cNvPr id="2341890" name="Rectangle 2">
            <a:extLst>
              <a:ext uri="{FF2B5EF4-FFF2-40B4-BE49-F238E27FC236}">
                <a16:creationId xmlns:a16="http://schemas.microsoft.com/office/drawing/2014/main" id="{4947A29E-E459-ADA3-82BC-7F365E228058}"/>
              </a:ext>
            </a:extLst>
          </p:cNvPr>
          <p:cNvSpPr>
            <a:spLocks noGrp="1" noChangeArrowheads="1"/>
          </p:cNvSpPr>
          <p:nvPr>
            <p:ph type="title"/>
          </p:nvPr>
        </p:nvSpPr>
        <p:spPr/>
        <p:txBody>
          <a:bodyPr/>
          <a:lstStyle/>
          <a:p>
            <a:pPr eaLnBrk="1" hangingPunct="1">
              <a:defRPr/>
            </a:pPr>
            <a:r>
              <a:rPr lang="en-US" dirty="0"/>
              <a:t>Interesting structures</a:t>
            </a:r>
            <a:endParaRPr lang="en-US" dirty="0">
              <a:cs typeface="+mj-cs"/>
            </a:endParaRPr>
          </a:p>
        </p:txBody>
      </p:sp>
      <p:graphicFrame>
        <p:nvGraphicFramePr>
          <p:cNvPr id="2" name="Group 12">
            <a:extLst>
              <a:ext uri="{FF2B5EF4-FFF2-40B4-BE49-F238E27FC236}">
                <a16:creationId xmlns:a16="http://schemas.microsoft.com/office/drawing/2014/main" id="{A28F428E-FFF8-EABE-FEA5-4776668A5761}"/>
              </a:ext>
            </a:extLst>
          </p:cNvPr>
          <p:cNvGraphicFramePr>
            <a:graphicFrameLocks noGrp="1"/>
          </p:cNvGraphicFramePr>
          <p:nvPr>
            <p:extLst>
              <p:ext uri="{D42A27DB-BD31-4B8C-83A1-F6EECF244321}">
                <p14:modId xmlns:p14="http://schemas.microsoft.com/office/powerpoint/2010/main" val="2940065843"/>
              </p:ext>
            </p:extLst>
          </p:nvPr>
        </p:nvGraphicFramePr>
        <p:xfrm>
          <a:off x="7281917" y="1332920"/>
          <a:ext cx="3005137" cy="4114540"/>
        </p:xfrm>
        <a:graphic>
          <a:graphicData uri="http://schemas.openxmlformats.org/drawingml/2006/table">
            <a:tbl>
              <a:tblPr/>
              <a:tblGrid>
                <a:gridCol w="581025">
                  <a:extLst>
                    <a:ext uri="{9D8B030D-6E8A-4147-A177-3AD203B41FA5}">
                      <a16:colId xmlns:a16="http://schemas.microsoft.com/office/drawing/2014/main" val="20000"/>
                    </a:ext>
                  </a:extLst>
                </a:gridCol>
                <a:gridCol w="2424112">
                  <a:extLst>
                    <a:ext uri="{9D8B030D-6E8A-4147-A177-3AD203B41FA5}">
                      <a16:colId xmlns:a16="http://schemas.microsoft.com/office/drawing/2014/main" val="20001"/>
                    </a:ext>
                  </a:extLst>
                </a:gridCol>
              </a:tblGrid>
              <a:tr h="457009">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400" b="1" i="0" u="none" strike="noStrike" cap="none" normalizeH="0" baseline="0" dirty="0" err="1">
                          <a:ln>
                            <a:noFill/>
                          </a:ln>
                          <a:solidFill>
                            <a:schemeClr val="bg1"/>
                          </a:solidFill>
                          <a:effectLst/>
                          <a:latin typeface="Wingdings 2" pitchFamily="18" charset="2"/>
                        </a:rPr>
                        <a:t>ê</a:t>
                      </a:r>
                      <a:endParaRPr kumimoji="0" lang="en-US" sz="2400" b="1" i="0" u="none" strike="noStrike" cap="none" normalizeH="0" baseline="0" dirty="0">
                        <a:ln>
                          <a:noFill/>
                        </a:ln>
                        <a:solidFill>
                          <a:schemeClr val="bg1"/>
                        </a:solidFill>
                        <a:effectLst/>
                        <a:latin typeface="Wingdings 2" pitchFamily="18" charset="2"/>
                      </a:endParaRPr>
                    </a:p>
                  </a:txBody>
                  <a:tcPr marT="45655" marB="4565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800" b="0" i="1" u="none" strike="noStrike" cap="none" normalizeH="0" baseline="0">
                          <a:ln>
                            <a:noFill/>
                          </a:ln>
                          <a:solidFill>
                            <a:schemeClr val="bg1"/>
                          </a:solidFill>
                          <a:effectLst/>
                          <a:latin typeface="Arial" pitchFamily="34" charset="0"/>
                        </a:rPr>
                        <a:t>Topics</a:t>
                      </a:r>
                    </a:p>
                  </a:txBody>
                  <a:tcPr marT="45655" marB="4565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6600"/>
                    </a:solidFill>
                  </a:tcPr>
                </a:tc>
                <a:extLst>
                  <a:ext uri="{0D108BD9-81ED-4DB2-BD59-A6C34878D82A}">
                    <a16:rowId xmlns:a16="http://schemas.microsoft.com/office/drawing/2014/main" val="10000"/>
                  </a:ext>
                </a:extLst>
              </a:tr>
              <a:tr h="2724341">
                <a:tc gridSpan="2">
                  <a:txBody>
                    <a:bodyPr/>
                    <a:lstStyle/>
                    <a:p>
                      <a:pPr marL="171450" marR="0" lvl="0" indent="-171450" algn="l" defTabSz="914400" rtl="0" eaLnBrk="1" fontAlgn="base" latinLnBrk="0" hangingPunct="1">
                        <a:lnSpc>
                          <a:spcPct val="100000"/>
                        </a:lnSpc>
                        <a:spcBef>
                          <a:spcPct val="20000"/>
                        </a:spcBef>
                        <a:spcAft>
                          <a:spcPct val="0"/>
                        </a:spcAft>
                        <a:buClr>
                          <a:srgbClr val="FF0000"/>
                        </a:buClr>
                        <a:buSzTx/>
                        <a:buFontTx/>
                        <a:buChar char="•"/>
                        <a:tabLst/>
                      </a:pPr>
                      <a:r>
                        <a:rPr kumimoji="0" lang="en-US" sz="1800" b="0" i="0" u="none" strike="noStrike" cap="none" normalizeH="0" baseline="0" dirty="0">
                          <a:ln>
                            <a:noFill/>
                          </a:ln>
                          <a:solidFill>
                            <a:schemeClr val="tx1"/>
                          </a:solidFill>
                          <a:effectLst/>
                          <a:latin typeface="Arial" pitchFamily="34" charset="0"/>
                        </a:rPr>
                        <a:t>Types vs. Instances</a:t>
                      </a:r>
                    </a:p>
                    <a:p>
                      <a:pPr marL="171450" marR="0" lvl="0" indent="-171450" algn="l" defTabSz="914400" rtl="0" eaLnBrk="1" fontAlgn="base" latinLnBrk="0" hangingPunct="1">
                        <a:lnSpc>
                          <a:spcPct val="100000"/>
                        </a:lnSpc>
                        <a:spcBef>
                          <a:spcPct val="20000"/>
                        </a:spcBef>
                        <a:spcAft>
                          <a:spcPct val="0"/>
                        </a:spcAft>
                        <a:buClr>
                          <a:srgbClr val="FF0000"/>
                        </a:buClr>
                        <a:buSzTx/>
                        <a:buFontTx/>
                        <a:buChar char="•"/>
                        <a:tabLst/>
                      </a:pPr>
                      <a:r>
                        <a:rPr kumimoji="0" lang="en-US" sz="1800" b="0" i="0" u="none" strike="noStrike" cap="none" normalizeH="0" baseline="0" dirty="0">
                          <a:ln>
                            <a:noFill/>
                          </a:ln>
                          <a:solidFill>
                            <a:schemeClr val="tx1"/>
                          </a:solidFill>
                          <a:effectLst/>
                          <a:latin typeface="Arial" pitchFamily="34" charset="0"/>
                        </a:rPr>
                        <a:t>Attribute vectors</a:t>
                      </a:r>
                    </a:p>
                    <a:p>
                      <a:pPr marL="171450" marR="0" lvl="0" indent="-171450" algn="l" defTabSz="914400" rtl="0" eaLnBrk="1" fontAlgn="base" latinLnBrk="0" hangingPunct="1">
                        <a:lnSpc>
                          <a:spcPct val="100000"/>
                        </a:lnSpc>
                        <a:spcBef>
                          <a:spcPct val="20000"/>
                        </a:spcBef>
                        <a:spcAft>
                          <a:spcPct val="0"/>
                        </a:spcAft>
                        <a:buClr>
                          <a:srgbClr val="FF0000"/>
                        </a:buClr>
                        <a:buSzTx/>
                        <a:buFontTx/>
                        <a:buChar char="•"/>
                        <a:tabLst/>
                      </a:pPr>
                      <a:r>
                        <a:rPr kumimoji="0" lang="en-US" sz="1800" b="0" i="0" u="none" strike="noStrike" cap="none" normalizeH="0" baseline="0" dirty="0">
                          <a:ln>
                            <a:noFill/>
                          </a:ln>
                          <a:solidFill>
                            <a:schemeClr val="tx1"/>
                          </a:solidFill>
                          <a:effectLst/>
                          <a:latin typeface="Arial" pitchFamily="34" charset="0"/>
                        </a:rPr>
                        <a:t>Recursion and generalisation, in general</a:t>
                      </a:r>
                    </a:p>
                    <a:p>
                      <a:pPr marL="171450" marR="0" lvl="0" indent="-171450" algn="l" defTabSz="914400" rtl="0" eaLnBrk="1" fontAlgn="base" latinLnBrk="0" hangingPunct="1">
                        <a:lnSpc>
                          <a:spcPct val="100000"/>
                        </a:lnSpc>
                        <a:spcBef>
                          <a:spcPct val="20000"/>
                        </a:spcBef>
                        <a:spcAft>
                          <a:spcPct val="0"/>
                        </a:spcAft>
                        <a:buClr>
                          <a:srgbClr val="FF0000"/>
                        </a:buClr>
                        <a:buSzTx/>
                        <a:buFontTx/>
                        <a:buChar char="•"/>
                        <a:tabLst/>
                      </a:pPr>
                      <a:r>
                        <a:rPr kumimoji="0" lang="en-US" sz="1800" b="0" i="0" u="none" strike="noStrike" cap="none" normalizeH="0" baseline="0" dirty="0">
                          <a:ln>
                            <a:noFill/>
                          </a:ln>
                          <a:solidFill>
                            <a:schemeClr val="tx1"/>
                          </a:solidFill>
                          <a:effectLst/>
                          <a:latin typeface="Arial" pitchFamily="34" charset="0"/>
                        </a:rPr>
                        <a:t>Recognising lists, trees, and networks, and modelling them with recursive relationships</a:t>
                      </a:r>
                    </a:p>
                    <a:p>
                      <a:pPr marL="171450" marR="0" lvl="0" indent="-171450" algn="l" defTabSz="914400" rtl="0" eaLnBrk="1" fontAlgn="base" latinLnBrk="0" hangingPunct="1">
                        <a:lnSpc>
                          <a:spcPct val="100000"/>
                        </a:lnSpc>
                        <a:spcBef>
                          <a:spcPct val="20000"/>
                        </a:spcBef>
                        <a:spcAft>
                          <a:spcPct val="0"/>
                        </a:spcAft>
                        <a:buClr>
                          <a:srgbClr val="FF0000"/>
                        </a:buClr>
                        <a:buSzTx/>
                        <a:buFontTx/>
                        <a:buChar char="•"/>
                        <a:tabLst/>
                      </a:pPr>
                      <a:r>
                        <a:rPr kumimoji="0" lang="en-US" sz="1800" b="0" i="0" u="none" strike="noStrike" cap="none" normalizeH="0" baseline="0" dirty="0">
                          <a:ln>
                            <a:noFill/>
                          </a:ln>
                          <a:solidFill>
                            <a:schemeClr val="tx1"/>
                          </a:solidFill>
                          <a:effectLst/>
                          <a:latin typeface="Arial" pitchFamily="34" charset="0"/>
                        </a:rPr>
                        <a:t>Generalisation (subtyping) - when to use it, and when not to</a:t>
                      </a:r>
                    </a:p>
                    <a:p>
                      <a:pPr marL="171450" marR="0" lvl="0" indent="-171450" algn="l" defTabSz="914400" rtl="0" eaLnBrk="1" fontAlgn="base" latinLnBrk="0" hangingPunct="1">
                        <a:lnSpc>
                          <a:spcPct val="100000"/>
                        </a:lnSpc>
                        <a:spcBef>
                          <a:spcPct val="20000"/>
                        </a:spcBef>
                        <a:spcAft>
                          <a:spcPct val="0"/>
                        </a:spcAft>
                        <a:buClr>
                          <a:srgbClr val="FF0000"/>
                        </a:buClr>
                        <a:buSzTx/>
                        <a:buFontTx/>
                        <a:buChar char="•"/>
                        <a:tabLst/>
                      </a:pPr>
                      <a:r>
                        <a:rPr kumimoji="0" lang="en-US" sz="1800" b="0" i="0" u="none" strike="noStrike" cap="none" normalizeH="0" baseline="0" dirty="0">
                          <a:ln>
                            <a:noFill/>
                          </a:ln>
                          <a:solidFill>
                            <a:schemeClr val="tx1"/>
                          </a:solidFill>
                          <a:effectLst/>
                          <a:latin typeface="Arial" pitchFamily="34" charset="0"/>
                        </a:rPr>
                        <a:t>Modelling difficult rules</a:t>
                      </a:r>
                    </a:p>
                  </a:txBody>
                  <a:tcPr marT="45655" marB="4565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
        <p:nvSpPr>
          <p:cNvPr id="4" name="AutoShape 22">
            <a:extLst>
              <a:ext uri="{FF2B5EF4-FFF2-40B4-BE49-F238E27FC236}">
                <a16:creationId xmlns:a16="http://schemas.microsoft.com/office/drawing/2014/main" id="{D4A04778-30E3-74A0-352E-C753FDA1FC1E}"/>
              </a:ext>
            </a:extLst>
          </p:cNvPr>
          <p:cNvSpPr>
            <a:spLocks noChangeArrowheads="1"/>
          </p:cNvSpPr>
          <p:nvPr/>
        </p:nvSpPr>
        <p:spPr bwMode="auto">
          <a:xfrm>
            <a:off x="885238" y="2884676"/>
            <a:ext cx="4419600" cy="304800"/>
          </a:xfrm>
          <a:prstGeom prst="roundRect">
            <a:avLst>
              <a:gd name="adj" fmla="val 16667"/>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6" name="Line 23">
            <a:extLst>
              <a:ext uri="{FF2B5EF4-FFF2-40B4-BE49-F238E27FC236}">
                <a16:creationId xmlns:a16="http://schemas.microsoft.com/office/drawing/2014/main" id="{71A64047-BC08-C755-E95B-48A9304EBD22}"/>
              </a:ext>
            </a:extLst>
          </p:cNvPr>
          <p:cNvSpPr>
            <a:spLocks noChangeShapeType="1"/>
          </p:cNvSpPr>
          <p:nvPr/>
        </p:nvSpPr>
        <p:spPr bwMode="auto">
          <a:xfrm flipV="1">
            <a:off x="5299925" y="1519428"/>
            <a:ext cx="1981991" cy="15488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aphicFrame>
        <p:nvGraphicFramePr>
          <p:cNvPr id="3" name="Group 46">
            <a:extLst>
              <a:ext uri="{FF2B5EF4-FFF2-40B4-BE49-F238E27FC236}">
                <a16:creationId xmlns:a16="http://schemas.microsoft.com/office/drawing/2014/main" id="{E7E14D3D-BF6D-F1AD-AA31-E7612BA947FD}"/>
              </a:ext>
            </a:extLst>
          </p:cNvPr>
          <p:cNvGraphicFramePr>
            <a:graphicFrameLocks noGrp="1"/>
          </p:cNvGraphicFramePr>
          <p:nvPr>
            <p:extLst>
              <p:ext uri="{D42A27DB-BD31-4B8C-83A1-F6EECF244321}">
                <p14:modId xmlns:p14="http://schemas.microsoft.com/office/powerpoint/2010/main" val="570212692"/>
              </p:ext>
            </p:extLst>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Issues, Principles,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42825669"/>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052658" y="925924"/>
            <a:ext cx="4128847" cy="471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Your local library and your local bookstore share some obvious similarities:</a:t>
            </a:r>
          </a:p>
          <a:p>
            <a:pPr marL="349250" lvl="1" indent="-120650" eaLnBrk="0" fontAlgn="base" hangingPunct="0">
              <a:spcBef>
                <a:spcPct val="50000"/>
              </a:spcBef>
              <a:spcAft>
                <a:spcPct val="0"/>
              </a:spcAft>
              <a:buClr>
                <a:srgbClr val="FF0000"/>
              </a:buClr>
              <a:buFontTx/>
              <a:buChar char="•"/>
              <a:defRPr/>
            </a:pPr>
            <a:r>
              <a:rPr lang="en-US" sz="1600" dirty="0">
                <a:solidFill>
                  <a:srgbClr val="000000"/>
                </a:solidFill>
                <a:latin typeface="Arial" charset="0"/>
                <a:ea typeface="ＭＳ Ｐゴシック" charset="0"/>
              </a:rPr>
              <a:t>Libraries loan books to cardholders (what the library calls a customer) and bookstores sell books to customers.  Customers get to keep their purchases, but cardholders have to return whatever was loaned to them within a stated time period.  </a:t>
            </a:r>
          </a:p>
          <a:p>
            <a:pPr marL="349250" lvl="1" indent="-120650" eaLnBrk="0" fontAlgn="base" hangingPunct="0">
              <a:spcBef>
                <a:spcPct val="50000"/>
              </a:spcBef>
              <a:spcAft>
                <a:spcPct val="0"/>
              </a:spcAft>
              <a:buClr>
                <a:srgbClr val="FF0000"/>
              </a:buClr>
              <a:buFontTx/>
              <a:buChar char="•"/>
              <a:defRPr/>
            </a:pPr>
            <a:r>
              <a:rPr lang="en-US" sz="1600" dirty="0">
                <a:solidFill>
                  <a:srgbClr val="000000"/>
                </a:solidFill>
                <a:latin typeface="Arial" charset="0"/>
                <a:ea typeface="ＭＳ Ｐゴシック" charset="0"/>
              </a:rPr>
              <a:t>Bookstores and libraries both keep track of all transactions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purchase</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or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loan</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but: </a:t>
            </a:r>
          </a:p>
          <a:p>
            <a:pPr marL="804863" lvl="2" indent="-180975"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the library always records the cardholder for the transaction</a:t>
            </a:r>
          </a:p>
          <a:p>
            <a:pPr marL="804863" lvl="2" indent="-180975"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the bookstore only records the customer for the transaction if they belong to their </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frequent buyer</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 program. </a:t>
            </a:r>
          </a:p>
        </p:txBody>
      </p:sp>
      <p:sp>
        <p:nvSpPr>
          <p:cNvPr id="25603" name="Line 3"/>
          <p:cNvSpPr>
            <a:spLocks noChangeShapeType="1"/>
          </p:cNvSpPr>
          <p:nvPr/>
        </p:nvSpPr>
        <p:spPr bwMode="auto">
          <a:xfrm>
            <a:off x="5624657" y="944563"/>
            <a:ext cx="0" cy="5562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5604" name="Rectangle 4"/>
          <p:cNvSpPr>
            <a:spLocks noChangeArrowheads="1"/>
          </p:cNvSpPr>
          <p:nvPr/>
        </p:nvSpPr>
        <p:spPr bwMode="auto">
          <a:xfrm>
            <a:off x="5959272" y="4678900"/>
            <a:ext cx="4823599" cy="16958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l">
              <a:lnSpc>
                <a:spcPct val="90000"/>
              </a:lnSpc>
              <a:spcBef>
                <a:spcPct val="50000"/>
              </a:spcBef>
              <a:buClrTx/>
              <a:buSzPct val="100000"/>
              <a:buNone/>
              <a:defRPr/>
            </a:pPr>
            <a:endParaRPr lang="en-US" dirty="0">
              <a:solidFill>
                <a:srgbClr val="000000"/>
              </a:solidFill>
            </a:endParaRPr>
          </a:p>
          <a:p>
            <a:pPr lvl="0" algn="l">
              <a:lnSpc>
                <a:spcPct val="90000"/>
              </a:lnSpc>
              <a:spcBef>
                <a:spcPct val="50000"/>
              </a:spcBef>
              <a:buClrTx/>
              <a:buSzPct val="100000"/>
              <a:buNone/>
              <a:defRPr/>
            </a:pPr>
            <a:r>
              <a:rPr lang="en-US" sz="1600" dirty="0">
                <a:solidFill>
                  <a:srgbClr val="000000"/>
                </a:solidFill>
              </a:rPr>
              <a:t>What are the most important differences between the two models?</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Build a simple data model for the library, and one for the bookstore. Make a guess at a few important attributes for each of the entities in your model.</a:t>
            </a:r>
            <a:endParaRPr lang="en-US" dirty="0">
              <a:solidFill>
                <a:srgbClr val="000000"/>
              </a:solidFill>
              <a:latin typeface="Arial" charset="0"/>
              <a:ea typeface="ＭＳ Ｐゴシック" charset="0"/>
            </a:endParaRPr>
          </a:p>
        </p:txBody>
      </p:sp>
      <p:sp>
        <p:nvSpPr>
          <p:cNvPr id="25605" name="Rectangle 5"/>
          <p:cNvSpPr>
            <a:spLocks noChangeArrowheads="1"/>
          </p:cNvSpPr>
          <p:nvPr/>
        </p:nvSpPr>
        <p:spPr bwMode="auto">
          <a:xfrm>
            <a:off x="5643708" y="944563"/>
            <a:ext cx="5139174" cy="38933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804863" lvl="1" indent="-177800" eaLnBrk="0" fontAlgn="base" hangingPunct="0">
              <a:spcBef>
                <a:spcPct val="50000"/>
              </a:spcBef>
              <a:spcAft>
                <a:spcPct val="0"/>
              </a:spcAft>
              <a:buClr>
                <a:srgbClr val="FF0000"/>
              </a:buClr>
              <a:defRPr/>
            </a:pPr>
            <a:r>
              <a:rPr lang="en-US" sz="1600" dirty="0">
                <a:solidFill>
                  <a:srgbClr val="000000"/>
                </a:solidFill>
                <a:latin typeface="Arial" charset="0"/>
                <a:ea typeface="ＭＳ Ｐゴシック" charset="0"/>
              </a:rPr>
              <a:t>Some miscellaneous points:</a:t>
            </a:r>
          </a:p>
          <a:p>
            <a:pPr marL="804863" lvl="2" indent="-177800"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Purchases and loans can both cover multiple items.</a:t>
            </a:r>
          </a:p>
          <a:p>
            <a:pPr marL="804863" lvl="2" indent="-177800"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Both of them use the term </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book</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 somewhat loosely; they also deal with different Format Types - audiotapes, videotapes, CDs, CD-ROMs, and so on.</a:t>
            </a:r>
          </a:p>
          <a:p>
            <a:pPr marL="804863" lvl="2" indent="-177800"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They both call a "book" a "Title," and when a Title is available on a specific Format Type (Softcover, Hardcover, CD, DVD, Audiobook, e-Book, etc.)  they call that a "Release."</a:t>
            </a:r>
          </a:p>
          <a:p>
            <a:pPr marL="804863" lvl="2" indent="-177800"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Both organisations care about the </a:t>
            </a:r>
            <a:r>
              <a:rPr lang="ja-JP" altLang="en-US" sz="140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Book</a:t>
            </a:r>
            <a:r>
              <a:rPr lang="fr-FR" altLang="ja-JP"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s</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 title and author</a:t>
            </a:r>
          </a:p>
          <a:p>
            <a:pPr marL="804863" lvl="2" indent="-177800" eaLnBrk="0" fontAlgn="base" hangingPunct="0">
              <a:spcBef>
                <a:spcPct val="50000"/>
              </a:spcBef>
              <a:spcAft>
                <a:spcPct val="0"/>
              </a:spcAft>
              <a:buClr>
                <a:srgbClr val="FF0000"/>
              </a:buClr>
              <a:buFontTx/>
              <a:buChar char="•"/>
              <a:defRPr/>
            </a:pPr>
            <a:r>
              <a:rPr lang="en-US" sz="1400" dirty="0">
                <a:solidFill>
                  <a:srgbClr val="000000"/>
                </a:solidFill>
                <a:latin typeface="Arial" charset="0"/>
                <a:ea typeface="ＭＳ Ｐゴシック" charset="0"/>
              </a:rPr>
              <a:t>Both organisations deal solely with </a:t>
            </a:r>
            <a:r>
              <a:rPr lang="ja-JP" altLang="en-US" sz="140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Books</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 (whatever you decide to call it) – they do not carry other types of products, or at least Books are all we care about.   </a:t>
            </a:r>
          </a:p>
        </p:txBody>
      </p:sp>
      <p:sp>
        <p:nvSpPr>
          <p:cNvPr id="25606" name="Rectangle 6"/>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Exercise: libraries and bookstores</a:t>
            </a:r>
            <a:endParaRPr lang="en-US" dirty="0">
              <a:latin typeface="Arial" charset="0"/>
            </a:endParaRPr>
          </a:p>
        </p:txBody>
      </p:sp>
    </p:spTree>
    <p:extLst>
      <p:ext uri="{BB962C8B-B14F-4D97-AF65-F5344CB8AC3E}">
        <p14:creationId xmlns:p14="http://schemas.microsoft.com/office/powerpoint/2010/main" val="2339753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8687-6050-D10D-2B02-3BC49FB40F3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603E39C-9A87-7C37-A29A-3EE9A00D40A9}"/>
              </a:ext>
            </a:extLst>
          </p:cNvPr>
          <p:cNvSpPr txBox="1"/>
          <p:nvPr/>
        </p:nvSpPr>
        <p:spPr>
          <a:xfrm>
            <a:off x="391750" y="4118347"/>
            <a:ext cx="39526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 has many </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instances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Copies) of that Title</a:t>
            </a:r>
            <a:endPar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1B3895D3-17DA-4A97-6F74-96FD1EDF4F2E}"/>
              </a:ext>
            </a:extLst>
          </p:cNvPr>
          <p:cNvGrpSpPr/>
          <p:nvPr/>
        </p:nvGrpSpPr>
        <p:grpSpPr>
          <a:xfrm>
            <a:off x="391750" y="1313394"/>
            <a:ext cx="5374360" cy="2093404"/>
            <a:chOff x="391750" y="1313394"/>
            <a:chExt cx="5374360" cy="2093404"/>
          </a:xfrm>
        </p:grpSpPr>
        <p:pic>
          <p:nvPicPr>
            <p:cNvPr id="18" name="Picture 17">
              <a:extLst>
                <a:ext uri="{FF2B5EF4-FFF2-40B4-BE49-F238E27FC236}">
                  <a16:creationId xmlns:a16="http://schemas.microsoft.com/office/drawing/2014/main" id="{56C08D05-CC88-68F4-6B05-0E638E277DE9}"/>
                </a:ext>
              </a:extLst>
            </p:cNvPr>
            <p:cNvPicPr>
              <a:picLocks noChangeAspect="1"/>
            </p:cNvPicPr>
            <p:nvPr/>
          </p:nvPicPr>
          <p:blipFill>
            <a:blip r:embed="rId3"/>
            <a:stretch>
              <a:fillRect/>
            </a:stretch>
          </p:blipFill>
          <p:spPr>
            <a:xfrm>
              <a:off x="391750" y="1313394"/>
              <a:ext cx="5374360" cy="2093404"/>
            </a:xfrm>
            <a:prstGeom prst="rect">
              <a:avLst/>
            </a:prstGeom>
          </p:spPr>
        </p:pic>
        <p:sp>
          <p:nvSpPr>
            <p:cNvPr id="20" name="TextBox 19">
              <a:extLst>
                <a:ext uri="{FF2B5EF4-FFF2-40B4-BE49-F238E27FC236}">
                  <a16:creationId xmlns:a16="http://schemas.microsoft.com/office/drawing/2014/main" id="{42469D5A-BFED-6AAB-852D-07FEDFF5BACD}"/>
                </a:ext>
              </a:extLst>
            </p:cNvPr>
            <p:cNvSpPr txBox="1"/>
            <p:nvPr/>
          </p:nvSpPr>
          <p:spPr>
            <a:xfrm>
              <a:off x="2400164" y="1424611"/>
              <a:ext cx="20901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Title – the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0EA2572A-F75B-932E-1482-934601F488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1750" y="1061292"/>
            <a:ext cx="4016829" cy="4016829"/>
          </a:xfrm>
          <a:prstGeom prst="rect">
            <a:avLst/>
          </a:prstGeom>
        </p:spPr>
      </p:pic>
      <p:pic>
        <p:nvPicPr>
          <p:cNvPr id="16" name="Picture 15">
            <a:extLst>
              <a:ext uri="{FF2B5EF4-FFF2-40B4-BE49-F238E27FC236}">
                <a16:creationId xmlns:a16="http://schemas.microsoft.com/office/drawing/2014/main" id="{986BAD58-605E-446D-CDB5-2B0FF17E9447}"/>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a:ext>
            </a:extLst>
          </a:blip>
          <a:srcRect/>
          <a:stretch>
            <a:fillRect/>
          </a:stretch>
        </p:blipFill>
        <p:spPr>
          <a:xfrm>
            <a:off x="3900579" y="1245967"/>
            <a:ext cx="2062678" cy="2665934"/>
          </a:xfrm>
          <a:prstGeom prst="rect">
            <a:avLst/>
          </a:prstGeom>
          <a:ln w="19050">
            <a:solidFill>
              <a:schemeClr val="tx1"/>
            </a:solidFill>
          </a:ln>
        </p:spPr>
      </p:pic>
      <p:sp>
        <p:nvSpPr>
          <p:cNvPr id="3" name="Title 2">
            <a:extLst>
              <a:ext uri="{FF2B5EF4-FFF2-40B4-BE49-F238E27FC236}">
                <a16:creationId xmlns:a16="http://schemas.microsoft.com/office/drawing/2014/main" id="{DD214954-A874-CF21-D27D-D21AC619DCB9}"/>
              </a:ext>
            </a:extLst>
          </p:cNvPr>
          <p:cNvSpPr>
            <a:spLocks noGrp="1"/>
          </p:cNvSpPr>
          <p:nvPr>
            <p:ph type="title"/>
          </p:nvPr>
        </p:nvSpPr>
        <p:spPr>
          <a:xfrm>
            <a:off x="885238" y="6880"/>
            <a:ext cx="11156092" cy="652464"/>
          </a:xfrm>
        </p:spPr>
        <p:txBody>
          <a:bodyPr/>
          <a:lstStyle/>
          <a:p>
            <a:r>
              <a:rPr lang="en-CA" dirty="0"/>
              <a:t>The big difference - the "</a:t>
            </a:r>
            <a:r>
              <a:rPr lang="en-FI"/>
              <a:t>Type</a:t>
            </a:r>
            <a:r>
              <a:rPr lang="en-CA" dirty="0"/>
              <a:t>s</a:t>
            </a:r>
            <a:r>
              <a:rPr lang="en-FI"/>
              <a:t> vs Instance</a:t>
            </a:r>
            <a:r>
              <a:rPr lang="en-CA" dirty="0"/>
              <a:t>s" issue</a:t>
            </a:r>
            <a:endParaRPr lang="en-FI" dirty="0"/>
          </a:p>
        </p:txBody>
      </p:sp>
      <p:grpSp>
        <p:nvGrpSpPr>
          <p:cNvPr id="17" name="Group 16">
            <a:extLst>
              <a:ext uri="{FF2B5EF4-FFF2-40B4-BE49-F238E27FC236}">
                <a16:creationId xmlns:a16="http://schemas.microsoft.com/office/drawing/2014/main" id="{38938C42-87C6-958F-D71E-005283E344DD}"/>
              </a:ext>
            </a:extLst>
          </p:cNvPr>
          <p:cNvGrpSpPr/>
          <p:nvPr/>
        </p:nvGrpSpPr>
        <p:grpSpPr>
          <a:xfrm>
            <a:off x="6052325" y="599627"/>
            <a:ext cx="5989005" cy="6137195"/>
            <a:chOff x="6076817" y="720805"/>
            <a:chExt cx="5989005" cy="6137195"/>
          </a:xfrm>
        </p:grpSpPr>
        <p:pic>
          <p:nvPicPr>
            <p:cNvPr id="1028" name="Picture 4" descr="Prince Harry's 'Spare' Memoir Breaks Sales Records - The New York Times">
              <a:extLst>
                <a:ext uri="{FF2B5EF4-FFF2-40B4-BE49-F238E27FC236}">
                  <a16:creationId xmlns:a16="http://schemas.microsoft.com/office/drawing/2014/main" id="{8EB576F6-ECB2-5CCC-6A93-EFFB058EDA00}"/>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a:fillRect/>
            </a:stretch>
          </p:blipFill>
          <p:spPr bwMode="auto">
            <a:xfrm>
              <a:off x="6292369" y="1226990"/>
              <a:ext cx="5557901" cy="4016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721044-9D08-A9C3-6707-113A5F619CD0}"/>
                </a:ext>
              </a:extLst>
            </p:cNvPr>
            <p:cNvSpPr txBox="1"/>
            <p:nvPr/>
          </p:nvSpPr>
          <p:spPr>
            <a:xfrm>
              <a:off x="6990226" y="720805"/>
              <a:ext cx="42571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Bookstore – only tracks </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types</a:t>
              </a:r>
            </a:p>
          </p:txBody>
        </p:sp>
        <p:sp>
          <p:nvSpPr>
            <p:cNvPr id="6" name="TextBox 5">
              <a:extLst>
                <a:ext uri="{FF2B5EF4-FFF2-40B4-BE49-F238E27FC236}">
                  <a16:creationId xmlns:a16="http://schemas.microsoft.com/office/drawing/2014/main" id="{A76BB60B-58E9-F751-C258-0C7F058F59CF}"/>
                </a:ext>
              </a:extLst>
            </p:cNvPr>
            <p:cNvSpPr txBox="1"/>
            <p:nvPr/>
          </p:nvSpPr>
          <p:spPr>
            <a:xfrm>
              <a:off x="6076817" y="5288340"/>
              <a:ext cx="598900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instance of "Spare" does not have its own unique serial number – we can't tell one from another. All we know is how many we have. ("Quantity On Hand.")</a:t>
              </a:r>
            </a:p>
          </p:txBody>
        </p:sp>
      </p:grpSp>
      <p:sp>
        <p:nvSpPr>
          <p:cNvPr id="4" name="TextBox 3">
            <a:extLst>
              <a:ext uri="{FF2B5EF4-FFF2-40B4-BE49-F238E27FC236}">
                <a16:creationId xmlns:a16="http://schemas.microsoft.com/office/drawing/2014/main" id="{DED54F7E-65E8-22C7-095D-96DEFA827A1F}"/>
              </a:ext>
            </a:extLst>
          </p:cNvPr>
          <p:cNvSpPr txBox="1"/>
          <p:nvPr/>
        </p:nvSpPr>
        <p:spPr>
          <a:xfrm>
            <a:off x="394825" y="599627"/>
            <a:ext cx="50993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 – tracks </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types</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instances</a:t>
            </a:r>
          </a:p>
        </p:txBody>
      </p:sp>
      <p:sp>
        <p:nvSpPr>
          <p:cNvPr id="5" name="TextBox 4">
            <a:extLst>
              <a:ext uri="{FF2B5EF4-FFF2-40B4-BE49-F238E27FC236}">
                <a16:creationId xmlns:a16="http://schemas.microsoft.com/office/drawing/2014/main" id="{234769E9-0015-E2EE-7A5E-0E734EC771CF}"/>
              </a:ext>
            </a:extLst>
          </p:cNvPr>
          <p:cNvSpPr txBox="1"/>
          <p:nvPr/>
        </p:nvSpPr>
        <p:spPr>
          <a:xfrm>
            <a:off x="246610" y="5210705"/>
            <a:ext cx="50801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Copy (instance) of the same Title (type) has its own unique serial number – so we know which Cardholder has each.</a:t>
            </a:r>
          </a:p>
        </p:txBody>
      </p:sp>
    </p:spTree>
    <p:extLst>
      <p:ext uri="{BB962C8B-B14F-4D97-AF65-F5344CB8AC3E}">
        <p14:creationId xmlns:p14="http://schemas.microsoft.com/office/powerpoint/2010/main" val="30972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xit" presetSubtype="0" fill="hold" nodeType="withEffect">
                                  <p:stCondLst>
                                    <p:cond delay="0"/>
                                  </p:stCondLst>
                                  <p:childTnLst>
                                    <p:animEffect transition="out" filter="dissolv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CCC00-687F-BD9F-B2BE-B4EB4A08BE57}"/>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8002C8B8-BE91-55FC-CB63-E4C019C006E3}"/>
              </a:ext>
            </a:extLst>
          </p:cNvPr>
          <p:cNvSpPr>
            <a:spLocks noGrp="1" noChangeArrowheads="1"/>
          </p:cNvSpPr>
          <p:nvPr>
            <p:ph type="title"/>
          </p:nvPr>
        </p:nvSpPr>
        <p:spPr>
          <a:no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Solution: differences and notes</a:t>
            </a:r>
          </a:p>
        </p:txBody>
      </p:sp>
      <p:sp>
        <p:nvSpPr>
          <p:cNvPr id="3" name="Rectangle 5">
            <a:extLst>
              <a:ext uri="{FF2B5EF4-FFF2-40B4-BE49-F238E27FC236}">
                <a16:creationId xmlns:a16="http://schemas.microsoft.com/office/drawing/2014/main" id="{9EF11E2B-97A8-04A3-A8C9-100EDFCC5998}"/>
              </a:ext>
            </a:extLst>
          </p:cNvPr>
          <p:cNvSpPr>
            <a:spLocks noChangeArrowheads="1"/>
          </p:cNvSpPr>
          <p:nvPr/>
        </p:nvSpPr>
        <p:spPr bwMode="auto">
          <a:xfrm>
            <a:off x="215603" y="652465"/>
            <a:ext cx="10252230" cy="5693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7938" lvl="1" eaLnBrk="0" fontAlgn="base" hangingPunct="0">
              <a:spcBef>
                <a:spcPct val="50000"/>
              </a:spcBef>
              <a:spcAft>
                <a:spcPct val="0"/>
              </a:spcAft>
              <a:buClr>
                <a:srgbClr val="FF0000"/>
              </a:buClr>
              <a:defRPr/>
            </a:pPr>
            <a:r>
              <a:rPr lang="en-US" sz="2000" dirty="0">
                <a:solidFill>
                  <a:srgbClr val="000000"/>
                </a:solidFill>
                <a:latin typeface="Arial" charset="0"/>
                <a:ea typeface="ＭＳ Ｐゴシック" charset="0"/>
              </a:rPr>
              <a:t>Differences – library vs. bookstore</a:t>
            </a:r>
          </a:p>
          <a:p>
            <a:pPr marL="273050" lvl="2" indent="-265113" eaLnBrk="0" fontAlgn="base" hangingPunct="0">
              <a:spcAft>
                <a:spcPts val="300"/>
              </a:spcAft>
              <a:buClr>
                <a:schemeClr val="tx1"/>
              </a:buClr>
              <a:buFontTx/>
              <a:buChar char="•"/>
              <a:defRPr/>
            </a:pPr>
            <a:r>
              <a:rPr lang="en-CA" dirty="0">
                <a:solidFill>
                  <a:srgbClr val="000000"/>
                </a:solidFill>
                <a:latin typeface="Arial" charset="0"/>
                <a:ea typeface="ＭＳ Ｐゴシック" charset="0"/>
              </a:rPr>
              <a:t>loan vs. purchase: loan – we want it back; purchase – one-time</a:t>
            </a:r>
          </a:p>
          <a:p>
            <a:pPr marL="273050" lvl="2" indent="-265113" eaLnBrk="0" fontAlgn="base" hangingPunct="0">
              <a:spcAft>
                <a:spcPts val="300"/>
              </a:spcAft>
              <a:buClr>
                <a:schemeClr val="tx1"/>
              </a:buClr>
              <a:buFontTx/>
              <a:buChar char="•"/>
              <a:defRPr/>
            </a:pPr>
            <a:r>
              <a:rPr lang="en-CA" dirty="0">
                <a:solidFill>
                  <a:srgbClr val="000000"/>
                </a:solidFill>
                <a:latin typeface="Arial" charset="0"/>
                <a:ea typeface="ＭＳ Ｐゴシック" charset="0"/>
              </a:rPr>
              <a:t>one book is loaned many times in a library, but sold once in a bookstore</a:t>
            </a:r>
          </a:p>
          <a:p>
            <a:pPr marL="273050" lvl="2" indent="-265113" eaLnBrk="0" fontAlgn="base" hangingPunct="0">
              <a:spcAft>
                <a:spcPts val="300"/>
              </a:spcAft>
              <a:buClr>
                <a:schemeClr val="tx1"/>
              </a:buClr>
              <a:buFontTx/>
              <a:buChar char="•"/>
              <a:defRPr/>
            </a:pPr>
            <a:r>
              <a:rPr lang="en-CA" dirty="0">
                <a:solidFill>
                  <a:srgbClr val="000000"/>
                </a:solidFill>
                <a:latin typeface="Arial" charset="0"/>
                <a:ea typeface="ＭＳ Ｐゴシック" charset="0"/>
              </a:rPr>
              <a:t>library: cardholder (mandatory); bookstore: customer (optional)</a:t>
            </a:r>
          </a:p>
          <a:p>
            <a:pPr marL="273050" lvl="2" indent="-265113" eaLnBrk="0" fontAlgn="base" hangingPunct="0">
              <a:spcAft>
                <a:spcPts val="300"/>
              </a:spcAft>
              <a:buClr>
                <a:schemeClr val="tx1"/>
              </a:buClr>
              <a:buFontTx/>
              <a:buChar char="•"/>
              <a:defRPr/>
            </a:pPr>
            <a:r>
              <a:rPr lang="en-CA" dirty="0">
                <a:solidFill>
                  <a:srgbClr val="000000"/>
                </a:solidFill>
                <a:latin typeface="Arial" charset="0"/>
                <a:ea typeface="ＭＳ Ｐゴシック" charset="0"/>
              </a:rPr>
              <a:t>library – loan has a return date; bookstore – we hope there is NO return</a:t>
            </a:r>
          </a:p>
          <a:p>
            <a:pPr marL="273050" lvl="2" indent="-265113" eaLnBrk="0" fontAlgn="base" hangingPunct="0">
              <a:spcAft>
                <a:spcPts val="300"/>
              </a:spcAft>
              <a:buClr>
                <a:schemeClr val="tx1"/>
              </a:buClr>
              <a:buFontTx/>
              <a:buChar char="•"/>
              <a:defRPr/>
            </a:pPr>
            <a:r>
              <a:rPr lang="en-CA" dirty="0">
                <a:solidFill>
                  <a:srgbClr val="000000"/>
                </a:solidFill>
                <a:latin typeface="Arial" charset="0"/>
                <a:ea typeface="ＭＳ Ｐゴシック" charset="0"/>
              </a:rPr>
              <a:t>bookstore – has a price (but the library may sell books)</a:t>
            </a:r>
          </a:p>
          <a:p>
            <a:pPr marL="273050" lvl="2" indent="-265113" eaLnBrk="0" fontAlgn="base" hangingPunct="0">
              <a:spcAft>
                <a:spcPts val="300"/>
              </a:spcAft>
              <a:buClr>
                <a:schemeClr val="tx1"/>
              </a:buClr>
              <a:buFontTx/>
              <a:buChar char="•"/>
              <a:defRPr/>
            </a:pPr>
            <a:r>
              <a:rPr lang="en-CA" i="1" dirty="0">
                <a:solidFill>
                  <a:srgbClr val="000000"/>
                </a:solidFill>
                <a:latin typeface="Arial" charset="0"/>
                <a:ea typeface="ＭＳ Ｐゴシック" charset="0"/>
              </a:rPr>
              <a:t>types vs. instances – </a:t>
            </a:r>
            <a:br>
              <a:rPr lang="en-CA" i="1" dirty="0">
                <a:solidFill>
                  <a:srgbClr val="000000"/>
                </a:solidFill>
                <a:latin typeface="Arial" charset="0"/>
                <a:ea typeface="ＭＳ Ｐゴシック" charset="0"/>
              </a:rPr>
            </a:br>
            <a:r>
              <a:rPr lang="en-CA" i="1" dirty="0">
                <a:solidFill>
                  <a:srgbClr val="000000"/>
                </a:solidFill>
                <a:latin typeface="Arial" charset="0"/>
                <a:ea typeface="ＭＳ Ｐゴシック" charset="0"/>
              </a:rPr>
              <a:t>bookstore: type (Title); library: each instance (Copy)</a:t>
            </a:r>
          </a:p>
          <a:p>
            <a:pPr marL="7938" lvl="1" eaLnBrk="0" fontAlgn="base" hangingPunct="0">
              <a:spcBef>
                <a:spcPct val="50000"/>
              </a:spcBef>
              <a:spcAft>
                <a:spcPct val="0"/>
              </a:spcAft>
              <a:buClr>
                <a:srgbClr val="FF0000"/>
              </a:buClr>
              <a:defRPr/>
            </a:pPr>
            <a:r>
              <a:rPr lang="en-CA" sz="2000" dirty="0">
                <a:solidFill>
                  <a:srgbClr val="000000"/>
                </a:solidFill>
                <a:latin typeface="Arial" charset="0"/>
                <a:ea typeface="ＭＳ Ｐゴシック" charset="0"/>
              </a:rPr>
              <a:t>Diane McKellar, civic government – </a:t>
            </a:r>
            <a:br>
              <a:rPr lang="en-CA" sz="2000" dirty="0">
                <a:solidFill>
                  <a:srgbClr val="000000"/>
                </a:solidFill>
                <a:latin typeface="Arial" charset="0"/>
                <a:ea typeface="ＭＳ Ｐゴシック" charset="0"/>
              </a:rPr>
            </a:br>
            <a:r>
              <a:rPr lang="en-CA" sz="2000" dirty="0">
                <a:solidFill>
                  <a:srgbClr val="000000"/>
                </a:solidFill>
                <a:latin typeface="Arial" charset="0"/>
                <a:ea typeface="ＭＳ Ｐゴシック" charset="0"/>
              </a:rPr>
              <a:t>"Get it wrong and live in pain forever!"</a:t>
            </a:r>
          </a:p>
          <a:p>
            <a:pPr marL="7938" lvl="1" eaLnBrk="0" fontAlgn="base" hangingPunct="0">
              <a:spcBef>
                <a:spcPct val="50000"/>
              </a:spcBef>
              <a:spcAft>
                <a:spcPct val="0"/>
              </a:spcAft>
              <a:buClr>
                <a:srgbClr val="FF0000"/>
              </a:buClr>
              <a:defRPr/>
            </a:pPr>
            <a:r>
              <a:rPr lang="en-CA" dirty="0">
                <a:solidFill>
                  <a:srgbClr val="000000"/>
                </a:solidFill>
                <a:latin typeface="Arial" charset="0"/>
                <a:ea typeface="ＭＳ Ｐゴシック" charset="0"/>
              </a:rPr>
              <a:t>An Inventory Management system was selected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that only tracked TYPES of Items.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During implementation it was discovered they also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needed to track INSTANCES of certain Items –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a:t>
            </a:r>
            <a:r>
              <a:rPr lang="en-CA" dirty="0" err="1">
                <a:solidFill>
                  <a:srgbClr val="000000"/>
                </a:solidFill>
                <a:latin typeface="Arial" charset="0"/>
                <a:ea typeface="ＭＳ Ｐゴシック" charset="0"/>
              </a:rPr>
              <a:t>Rotables</a:t>
            </a:r>
            <a:r>
              <a:rPr lang="en-CA" dirty="0">
                <a:solidFill>
                  <a:srgbClr val="000000"/>
                </a:solidFill>
                <a:latin typeface="Arial" charset="0"/>
                <a:ea typeface="ＭＳ Ｐゴシック" charset="0"/>
              </a:rPr>
              <a:t>." These were Items that could be rebuilt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and "rotated" in and out of service.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The solution was a complex and expensive </a:t>
            </a:r>
            <a:br>
              <a:rPr lang="en-CA" dirty="0">
                <a:solidFill>
                  <a:srgbClr val="000000"/>
                </a:solidFill>
                <a:latin typeface="Arial" charset="0"/>
                <a:ea typeface="ＭＳ Ｐゴシック" charset="0"/>
              </a:rPr>
            </a:br>
            <a:r>
              <a:rPr lang="en-CA" dirty="0">
                <a:solidFill>
                  <a:srgbClr val="000000"/>
                </a:solidFill>
                <a:latin typeface="Arial" charset="0"/>
                <a:ea typeface="ＭＳ Ｐゴシック" charset="0"/>
              </a:rPr>
              <a:t>"shadow system" built in Excel. </a:t>
            </a:r>
            <a:endParaRPr lang="en-US" dirty="0">
              <a:solidFill>
                <a:srgbClr val="000000"/>
              </a:solidFill>
              <a:latin typeface="Arial" charset="0"/>
              <a:ea typeface="ＭＳ Ｐゴシック" charset="0"/>
            </a:endParaRPr>
          </a:p>
        </p:txBody>
      </p:sp>
      <p:pic>
        <p:nvPicPr>
          <p:cNvPr id="5" name="Picture 4">
            <a:extLst>
              <a:ext uri="{FF2B5EF4-FFF2-40B4-BE49-F238E27FC236}">
                <a16:creationId xmlns:a16="http://schemas.microsoft.com/office/drawing/2014/main" id="{E2B0388C-5D5F-31A3-7572-64B726DD4D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6082" y="7315200"/>
            <a:ext cx="7772400" cy="5275436"/>
          </a:xfrm>
          <a:prstGeom prst="rect">
            <a:avLst/>
          </a:prstGeom>
        </p:spPr>
      </p:pic>
      <p:pic>
        <p:nvPicPr>
          <p:cNvPr id="2" name="Picture 1">
            <a:extLst>
              <a:ext uri="{FF2B5EF4-FFF2-40B4-BE49-F238E27FC236}">
                <a16:creationId xmlns:a16="http://schemas.microsoft.com/office/drawing/2014/main" id="{47736503-74C5-85F1-7533-5DFFD45D50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67401" y="2629993"/>
            <a:ext cx="6108996" cy="4146418"/>
          </a:xfrm>
          <a:prstGeom prst="rect">
            <a:avLst/>
          </a:prstGeom>
        </p:spPr>
      </p:pic>
    </p:spTree>
    <p:extLst>
      <p:ext uri="{BB962C8B-B14F-4D97-AF65-F5344CB8AC3E}">
        <p14:creationId xmlns:p14="http://schemas.microsoft.com/office/powerpoint/2010/main" val="376956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1858966" y="944563"/>
          <a:ext cx="8443912" cy="5110162"/>
        </p:xfrm>
        <a:graphic>
          <a:graphicData uri="http://schemas.openxmlformats.org/presentationml/2006/ole">
            <mc:AlternateContent xmlns:mc="http://schemas.openxmlformats.org/markup-compatibility/2006">
              <mc:Choice xmlns:v="urn:schemas-microsoft-com:vml" Requires="v">
                <p:oleObj name="Visio" r:id="rId3" imgW="9137311" imgH="5475417" progId="Visio.Drawing.11">
                  <p:embed/>
                </p:oleObj>
              </mc:Choice>
              <mc:Fallback>
                <p:oleObj name="Visio" r:id="rId3" imgW="9137311" imgH="5475417" progId="Visio.Drawing.11">
                  <p:embed/>
                  <p:pic>
                    <p:nvPicPr>
                      <p:cNvPr id="276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966" y="944563"/>
                        <a:ext cx="8443912" cy="511016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651" name="Rectangle 3"/>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Solution: libraries and bookstores</a:t>
            </a:r>
          </a:p>
        </p:txBody>
      </p:sp>
      <p:sp>
        <p:nvSpPr>
          <p:cNvPr id="2" name="TextBox 1">
            <a:extLst>
              <a:ext uri="{FF2B5EF4-FFF2-40B4-BE49-F238E27FC236}">
                <a16:creationId xmlns:a16="http://schemas.microsoft.com/office/drawing/2014/main" id="{D739789C-A625-0548-9885-BFA51BF2E7E4}"/>
              </a:ext>
            </a:extLst>
          </p:cNvPr>
          <p:cNvSpPr txBox="1"/>
          <p:nvPr/>
        </p:nvSpPr>
        <p:spPr>
          <a:xfrm>
            <a:off x="5062188" y="5176683"/>
            <a:ext cx="1401096" cy="646331"/>
          </a:xfrm>
          <a:prstGeom prst="rect">
            <a:avLst/>
          </a:prstGeom>
          <a:noFill/>
        </p:spPr>
        <p:txBody>
          <a:bodyPr wrap="square" rtlCol="0">
            <a:spAutoFit/>
          </a:bodyPr>
          <a:lstStyle/>
          <a:p>
            <a:r>
              <a:rPr lang="en-US" dirty="0"/>
              <a:t>basket analysis</a:t>
            </a:r>
          </a:p>
        </p:txBody>
      </p:sp>
    </p:spTree>
    <p:extLst>
      <p:ext uri="{BB962C8B-B14F-4D97-AF65-F5344CB8AC3E}">
        <p14:creationId xmlns:p14="http://schemas.microsoft.com/office/powerpoint/2010/main" val="15621888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50" name="Object 6"/>
          <p:cNvGraphicFramePr>
            <a:graphicFrameLocks/>
          </p:cNvGraphicFramePr>
          <p:nvPr>
            <p:extLst>
              <p:ext uri="{D42A27DB-BD31-4B8C-83A1-F6EECF244321}">
                <p14:modId xmlns:p14="http://schemas.microsoft.com/office/powerpoint/2010/main" val="4144554139"/>
              </p:ext>
            </p:extLst>
          </p:nvPr>
        </p:nvGraphicFramePr>
        <p:xfrm>
          <a:off x="1375586" y="2990804"/>
          <a:ext cx="3587262" cy="2206625"/>
        </p:xfrm>
        <a:graphic>
          <a:graphicData uri="http://schemas.openxmlformats.org/presentationml/2006/ole">
            <mc:AlternateContent xmlns:mc="http://schemas.openxmlformats.org/markup-compatibility/2006">
              <mc:Choice xmlns:v="urn:schemas-microsoft-com:vml" Requires="v">
                <p:oleObj name="Document" r:id="rId3" imgW="3619500" imgH="2235200" progId="Word.Document.8">
                  <p:embed/>
                </p:oleObj>
              </mc:Choice>
              <mc:Fallback>
                <p:oleObj name="Document" r:id="rId3" imgW="3619500" imgH="2235200" progId="Word.Document.8">
                  <p:embed/>
                  <p:pic>
                    <p:nvPicPr>
                      <p:cNvPr id="31750" name="Object 6"/>
                      <p:cNvPicPr>
                        <a:picLocks noChangeArrowheads="1"/>
                      </p:cNvPicPr>
                      <p:nvPr/>
                    </p:nvPicPr>
                    <p:blipFill>
                      <a:blip r:embed="rId4"/>
                      <a:srcRect/>
                      <a:stretch>
                        <a:fillRect/>
                      </a:stretch>
                    </p:blipFill>
                    <p:spPr bwMode="auto">
                      <a:xfrm>
                        <a:off x="1375586" y="2990804"/>
                        <a:ext cx="3587262" cy="220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51" name="Line 7"/>
          <p:cNvSpPr>
            <a:spLocks noChangeShapeType="1"/>
          </p:cNvSpPr>
          <p:nvPr/>
        </p:nvSpPr>
        <p:spPr bwMode="auto">
          <a:xfrm flipH="1">
            <a:off x="4508579" y="4392480"/>
            <a:ext cx="2514600"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1752" name="Text Box 8"/>
          <p:cNvSpPr txBox="1">
            <a:spLocks noChangeArrowheads="1"/>
          </p:cNvSpPr>
          <p:nvPr/>
        </p:nvSpPr>
        <p:spPr bwMode="auto">
          <a:xfrm>
            <a:off x="4857878" y="4006718"/>
            <a:ext cx="231735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1800" i="1">
                <a:solidFill>
                  <a:srgbClr val="000000"/>
                </a:solidFill>
              </a:rPr>
              <a:t>Each row is a vector</a:t>
            </a:r>
          </a:p>
        </p:txBody>
      </p:sp>
      <p:sp>
        <p:nvSpPr>
          <p:cNvPr id="31753" name="Rectangle 9"/>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t>Handling </a:t>
            </a:r>
            <a:r>
              <a:rPr lang="ja-JP" altLang="en-US"/>
              <a:t>“</a:t>
            </a:r>
            <a:r>
              <a:rPr lang="en-US" dirty="0"/>
              <a:t>vectors</a:t>
            </a:r>
            <a:r>
              <a:rPr lang="ja-JP" altLang="en-US"/>
              <a:t>”</a:t>
            </a:r>
            <a:r>
              <a:rPr lang="en-US" dirty="0"/>
              <a:t> of attributes</a:t>
            </a:r>
          </a:p>
        </p:txBody>
      </p:sp>
      <p:sp>
        <p:nvSpPr>
          <p:cNvPr id="10" name="TextBox 9">
            <a:extLst>
              <a:ext uri="{FF2B5EF4-FFF2-40B4-BE49-F238E27FC236}">
                <a16:creationId xmlns:a16="http://schemas.microsoft.com/office/drawing/2014/main" id="{039EDC76-2C8E-734D-B0C4-251AB5340264}"/>
              </a:ext>
            </a:extLst>
          </p:cNvPr>
          <p:cNvSpPr txBox="1"/>
          <p:nvPr/>
        </p:nvSpPr>
        <p:spPr>
          <a:xfrm>
            <a:off x="7536296" y="1453976"/>
            <a:ext cx="4179387"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Examples of vectors:</a:t>
            </a:r>
          </a:p>
          <a:p>
            <a:pPr marL="179388" indent="-179388">
              <a:buFont typeface="Arial" panose="020B0604020202020204" pitchFamily="34" charset="0"/>
              <a:buChar char="•"/>
            </a:pPr>
            <a:r>
              <a:rPr lang="en-US" sz="2400" dirty="0">
                <a:latin typeface="Arial" panose="020B0604020202020204" pitchFamily="34" charset="0"/>
                <a:cs typeface="Arial" panose="020B0604020202020204" pitchFamily="34" charset="0"/>
              </a:rPr>
              <a:t>7 days of the week</a:t>
            </a:r>
          </a:p>
          <a:p>
            <a:pPr marL="179388" indent="-179388">
              <a:buFont typeface="Arial" panose="020B0604020202020204" pitchFamily="34" charset="0"/>
              <a:buChar char="•"/>
            </a:pPr>
            <a:r>
              <a:rPr lang="en-US" sz="2400" dirty="0">
                <a:latin typeface="Arial" panose="020B0604020202020204" pitchFamily="34" charset="0"/>
                <a:cs typeface="Arial" panose="020B0604020202020204" pitchFamily="34" charset="0"/>
              </a:rPr>
              <a:t>4 quarters in a year</a:t>
            </a:r>
          </a:p>
          <a:p>
            <a:pPr marL="179388" indent="-179388">
              <a:buFont typeface="Arial" panose="020B0604020202020204" pitchFamily="34" charset="0"/>
              <a:buChar char="•"/>
            </a:pPr>
            <a:r>
              <a:rPr lang="en-US" sz="2400" dirty="0">
                <a:latin typeface="Arial" panose="020B0604020202020204" pitchFamily="34" charset="0"/>
                <a:cs typeface="Arial" panose="020B0604020202020204" pitchFamily="34" charset="0"/>
              </a:rPr>
              <a:t>12 months in a year</a:t>
            </a:r>
          </a:p>
          <a:p>
            <a:pPr marL="179388" indent="-179388">
              <a:buFont typeface="Arial" panose="020B0604020202020204" pitchFamily="34" charset="0"/>
              <a:buChar char="•"/>
            </a:pPr>
            <a:r>
              <a:rPr lang="en-US" sz="2400" dirty="0">
                <a:latin typeface="Arial" panose="020B0604020202020204" pitchFamily="34" charset="0"/>
                <a:cs typeface="Arial" panose="020B0604020202020204" pitchFamily="34" charset="0"/>
              </a:rPr>
              <a:t>52 weeks in a year</a:t>
            </a:r>
          </a:p>
          <a:p>
            <a:pPr marL="179388" indent="-179388">
              <a:buFont typeface="Arial" panose="020B0604020202020204" pitchFamily="34" charset="0"/>
              <a:buChar char="•"/>
            </a:pPr>
            <a:r>
              <a:rPr lang="en-US" sz="2400" dirty="0">
                <a:latin typeface="Arial" panose="020B0604020202020204" pitchFamily="34" charset="0"/>
                <a:cs typeface="Arial" panose="020B0604020202020204" pitchFamily="34" charset="0"/>
              </a:rPr>
              <a:t>3 prices for a product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(store price, list price, discount price)</a:t>
            </a:r>
          </a:p>
        </p:txBody>
      </p:sp>
      <p:sp>
        <p:nvSpPr>
          <p:cNvPr id="3" name="TextBox 2">
            <a:extLst>
              <a:ext uri="{FF2B5EF4-FFF2-40B4-BE49-F238E27FC236}">
                <a16:creationId xmlns:a16="http://schemas.microsoft.com/office/drawing/2014/main" id="{AE13CAB3-C891-74AB-8CAC-0435A7E83A18}"/>
              </a:ext>
            </a:extLst>
          </p:cNvPr>
          <p:cNvSpPr txBox="1"/>
          <p:nvPr/>
        </p:nvSpPr>
        <p:spPr>
          <a:xfrm>
            <a:off x="1336830" y="1453976"/>
            <a:ext cx="5253975"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Vector:</a:t>
            </a:r>
          </a:p>
          <a:p>
            <a:r>
              <a:rPr lang="en-US" sz="2400" dirty="0">
                <a:latin typeface="Arial" panose="020B0604020202020204" pitchFamily="34" charset="0"/>
                <a:cs typeface="Arial" panose="020B0604020202020204" pitchFamily="34" charset="0"/>
              </a:rPr>
              <a:t>A fixed number of repeating attributes</a:t>
            </a:r>
          </a:p>
        </p:txBody>
      </p:sp>
    </p:spTree>
    <p:extLst>
      <p:ext uri="{BB962C8B-B14F-4D97-AF65-F5344CB8AC3E}">
        <p14:creationId xmlns:p14="http://schemas.microsoft.com/office/powerpoint/2010/main" val="8400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a:latin typeface="Arial" charset="0"/>
              </a:rPr>
              <a:t>Modelling vectors</a:t>
            </a:r>
          </a:p>
        </p:txBody>
      </p:sp>
      <p:sp>
        <p:nvSpPr>
          <p:cNvPr id="29699" name="Text Box 3"/>
          <p:cNvSpPr txBox="1">
            <a:spLocks noChangeArrowheads="1"/>
          </p:cNvSpPr>
          <p:nvPr/>
        </p:nvSpPr>
        <p:spPr bwMode="auto">
          <a:xfrm>
            <a:off x="1922517" y="823921"/>
            <a:ext cx="5303837" cy="2143125"/>
          </a:xfrm>
          <a:prstGeom prst="rect">
            <a:avLst/>
          </a:prstGeom>
          <a:noFill/>
          <a:ln w="28575">
            <a:solidFill>
              <a:schemeClr val="folHlink"/>
            </a:solidFill>
            <a:miter lim="800000"/>
            <a:headEnd/>
            <a:tailEnd/>
          </a:ln>
          <a:effectLst/>
          <a:extLst>
            <a:ext uri="{909E8E84-426E-40dd-AFC4-6F175D3DCCD1}">
              <a14:hiddenFill xmlns="" xmlns:a14="http://schemas.microsoft.com/office/drawing/2010/main">
                <a:solidFill>
                  <a:srgbClr val="0000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1pPr>
            <a:lvl2pPr marL="742950" indent="-285750" eaLnBrk="0" hangingPunct="0">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2pPr>
            <a:lvl3pPr marL="1143000" indent="-228600" eaLnBrk="0" hangingPunct="0">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3pPr>
            <a:lvl4pPr marL="1600200" indent="-228600" eaLnBrk="0" hangingPunct="0">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4pPr>
            <a:lvl5pPr marL="2057400" indent="-228600" eaLnBrk="0" hangingPunct="0">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tabLst>
                <a:tab pos="914400" algn="l"/>
                <a:tab pos="1487488" algn="l"/>
                <a:tab pos="2290763" algn="l"/>
                <a:tab pos="2854325" algn="l"/>
                <a:tab pos="3768725" algn="l"/>
                <a:tab pos="3943350" algn="l"/>
                <a:tab pos="4119563" algn="l"/>
                <a:tab pos="4286250" algn="l"/>
                <a:tab pos="4460875" algn="l"/>
                <a:tab pos="4627563" algn="l"/>
                <a:tab pos="4802188" algn="l"/>
                <a:tab pos="4968875" algn="l"/>
              </a:tabLst>
              <a:defRPr sz="3200">
                <a:solidFill>
                  <a:schemeClr val="tx1"/>
                </a:solidFill>
                <a:latin typeface="Arial" charset="0"/>
                <a:ea typeface="ＭＳ Ｐゴシック" charset="0"/>
              </a:defRPr>
            </a:lvl9pPr>
          </a:lstStyle>
          <a:p>
            <a:pPr eaLnBrk="1" fontAlgn="base" hangingPunct="1">
              <a:spcBef>
                <a:spcPct val="20000"/>
              </a:spcBef>
              <a:spcAft>
                <a:spcPct val="0"/>
              </a:spcAft>
              <a:buClr>
                <a:srgbClr val="000000"/>
              </a:buClr>
              <a:defRPr/>
            </a:pPr>
            <a:r>
              <a:rPr lang="en-US" sz="1600" i="1" dirty="0">
                <a:solidFill>
                  <a:srgbClr val="000000"/>
                </a:solidFill>
              </a:rPr>
              <a:t>Flight	Dep	Time	</a:t>
            </a:r>
            <a:r>
              <a:rPr lang="en-US" sz="1600" i="1" dirty="0" err="1">
                <a:solidFill>
                  <a:srgbClr val="000000"/>
                </a:solidFill>
              </a:rPr>
              <a:t>Arr</a:t>
            </a:r>
            <a:r>
              <a:rPr lang="en-US" sz="1600" i="1" dirty="0">
                <a:solidFill>
                  <a:srgbClr val="000000"/>
                </a:solidFill>
              </a:rPr>
              <a:t>	Time	Frequency</a:t>
            </a:r>
            <a:br>
              <a:rPr lang="en-US" sz="1600" i="1" dirty="0">
                <a:solidFill>
                  <a:srgbClr val="000000"/>
                </a:solidFill>
              </a:rPr>
            </a:br>
            <a:r>
              <a:rPr lang="en-US" sz="1600" i="1" dirty="0">
                <a:solidFill>
                  <a:srgbClr val="000000"/>
                </a:solidFill>
              </a:rPr>
              <a:t>number	from	(24 </a:t>
            </a:r>
            <a:r>
              <a:rPr lang="en-US" sz="1600" i="1" dirty="0" err="1">
                <a:solidFill>
                  <a:srgbClr val="000000"/>
                </a:solidFill>
              </a:rPr>
              <a:t>hr</a:t>
            </a:r>
            <a:r>
              <a:rPr lang="en-US" sz="1600" i="1" dirty="0">
                <a:solidFill>
                  <a:srgbClr val="000000"/>
                </a:solidFill>
              </a:rPr>
              <a:t>)	to	(24 </a:t>
            </a:r>
            <a:r>
              <a:rPr lang="en-US" sz="1600" i="1" dirty="0" err="1">
                <a:solidFill>
                  <a:srgbClr val="000000"/>
                </a:solidFill>
              </a:rPr>
              <a:t>hr</a:t>
            </a:r>
            <a:r>
              <a:rPr lang="en-US" sz="1600" i="1" dirty="0">
                <a:solidFill>
                  <a:srgbClr val="000000"/>
                </a:solidFill>
              </a:rPr>
              <a:t>)	</a:t>
            </a:r>
          </a:p>
          <a:p>
            <a:pPr eaLnBrk="1" fontAlgn="base" hangingPunct="1">
              <a:spcBef>
                <a:spcPct val="20000"/>
              </a:spcBef>
              <a:spcAft>
                <a:spcPct val="0"/>
              </a:spcAft>
              <a:buClr>
                <a:srgbClr val="000000"/>
              </a:buClr>
              <a:defRPr/>
            </a:pPr>
            <a:r>
              <a:rPr lang="en-US" sz="1400" dirty="0">
                <a:solidFill>
                  <a:srgbClr val="000000"/>
                </a:solidFill>
              </a:rPr>
              <a:t>SQ017	YVR	1225	SIN	2335+1	1	-	-	4	-	6	-</a:t>
            </a:r>
          </a:p>
          <a:p>
            <a:pPr eaLnBrk="1" fontAlgn="base" hangingPunct="1">
              <a:spcBef>
                <a:spcPct val="20000"/>
              </a:spcBef>
              <a:spcAft>
                <a:spcPct val="0"/>
              </a:spcAft>
              <a:buClr>
                <a:srgbClr val="000000"/>
              </a:buClr>
              <a:defRPr/>
            </a:pPr>
            <a:r>
              <a:rPr lang="en-US" sz="1400" dirty="0">
                <a:solidFill>
                  <a:srgbClr val="000000"/>
                </a:solidFill>
              </a:rPr>
              <a:t>SQ500	SIN	0715	BLR	0900	1	-	-	-	5	6	-	</a:t>
            </a:r>
          </a:p>
          <a:p>
            <a:pPr eaLnBrk="1" fontAlgn="base" hangingPunct="1">
              <a:spcBef>
                <a:spcPct val="20000"/>
              </a:spcBef>
              <a:spcAft>
                <a:spcPct val="0"/>
              </a:spcAft>
              <a:buClr>
                <a:srgbClr val="000000"/>
              </a:buClr>
              <a:defRPr/>
            </a:pPr>
            <a:r>
              <a:rPr lang="en-US" sz="1400" dirty="0">
                <a:solidFill>
                  <a:srgbClr val="000000"/>
                </a:solidFill>
              </a:rPr>
              <a:t>SQ502	SIN	2000	BLR	2155	1	2	3	4	5	6	7</a:t>
            </a:r>
          </a:p>
          <a:p>
            <a:pPr eaLnBrk="1" fontAlgn="base" hangingPunct="1">
              <a:spcBef>
                <a:spcPct val="20000"/>
              </a:spcBef>
              <a:spcAft>
                <a:spcPct val="0"/>
              </a:spcAft>
              <a:buClr>
                <a:srgbClr val="000000"/>
              </a:buClr>
              <a:defRPr/>
            </a:pPr>
            <a:r>
              <a:rPr lang="en-US" sz="1400" dirty="0">
                <a:solidFill>
                  <a:srgbClr val="000000"/>
                </a:solidFill>
              </a:rPr>
              <a:t>SQ501	BLR	1015	SIN	1720	1	-	-	-	5	6	-	</a:t>
            </a:r>
          </a:p>
          <a:p>
            <a:pPr eaLnBrk="1" fontAlgn="base" hangingPunct="1">
              <a:spcBef>
                <a:spcPct val="20000"/>
              </a:spcBef>
              <a:spcAft>
                <a:spcPct val="0"/>
              </a:spcAft>
              <a:buClr>
                <a:srgbClr val="000000"/>
              </a:buClr>
              <a:defRPr/>
            </a:pPr>
            <a:r>
              <a:rPr lang="en-US" sz="1400" dirty="0">
                <a:solidFill>
                  <a:srgbClr val="000000"/>
                </a:solidFill>
              </a:rPr>
              <a:t>SQ503	BLR	2310	SIN	0605+1	1	2	3	4	5	6	7	</a:t>
            </a:r>
          </a:p>
          <a:p>
            <a:pPr eaLnBrk="1" fontAlgn="base" hangingPunct="1">
              <a:spcBef>
                <a:spcPct val="20000"/>
              </a:spcBef>
              <a:spcAft>
                <a:spcPct val="0"/>
              </a:spcAft>
              <a:buClr>
                <a:srgbClr val="000000"/>
              </a:buClr>
              <a:defRPr/>
            </a:pPr>
            <a:r>
              <a:rPr lang="en-US" sz="1400" dirty="0">
                <a:solidFill>
                  <a:srgbClr val="000000"/>
                </a:solidFill>
              </a:rPr>
              <a:t>SQ018	SIN	0950	YVR	1105	1	-	-	4	-	6	-</a:t>
            </a:r>
          </a:p>
        </p:txBody>
      </p:sp>
      <p:sp>
        <p:nvSpPr>
          <p:cNvPr id="29700" name="Rectangle 4"/>
          <p:cNvSpPr>
            <a:spLocks noChangeArrowheads="1"/>
          </p:cNvSpPr>
          <p:nvPr/>
        </p:nvSpPr>
        <p:spPr bwMode="auto">
          <a:xfrm>
            <a:off x="1841502" y="3014716"/>
            <a:ext cx="6275271" cy="3753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Above are some of the flights you need to know about in order to travel from Vancouver (YVR) to Bangalore (BLR) via Singapore (SIN) on Singapore Airlines (SQ.)</a:t>
            </a:r>
          </a:p>
          <a:p>
            <a:pPr eaLnBrk="0" fontAlgn="base" hangingPunct="0">
              <a:lnSpc>
                <a:spcPct val="90000"/>
              </a:lnSpc>
              <a:spcBef>
                <a:spcPct val="50000"/>
              </a:spcBef>
              <a:spcAft>
                <a:spcPct val="0"/>
              </a:spcAft>
              <a:buSzPct val="100000"/>
              <a:defRPr/>
            </a:pP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Frequency</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indicates which days of the week the flight operates by using a string of 7 characters, with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position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1</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representing Monday,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2</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Tuesday, through to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position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7</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indicating Sunday.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If the number is present, the flight operates on that day.</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If a dash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is present, the flight does not operate on that day. </a:t>
            </a:r>
          </a:p>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SQ017 operates Monday, Thursday, and Saturday,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and </a:t>
            </a:r>
            <a:r>
              <a:rPr lang="en-US" i="1" dirty="0">
                <a:solidFill>
                  <a:srgbClr val="000000"/>
                </a:solidFill>
                <a:latin typeface="Arial" charset="0"/>
                <a:ea typeface="ＭＳ Ｐゴシック" charset="0"/>
              </a:rPr>
              <a:t>not</a:t>
            </a:r>
            <a:r>
              <a:rPr lang="en-US" dirty="0">
                <a:solidFill>
                  <a:srgbClr val="000000"/>
                </a:solidFill>
                <a:latin typeface="Arial" charset="0"/>
                <a:ea typeface="ＭＳ Ｐゴシック" charset="0"/>
              </a:rPr>
              <a:t> on Tuesday, Wednesday, Friday or Sunday.</a:t>
            </a:r>
          </a:p>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SQ502 operates every day of the week.</a:t>
            </a:r>
          </a:p>
        </p:txBody>
      </p:sp>
      <p:sp>
        <p:nvSpPr>
          <p:cNvPr id="29701" name="Rectangle 5"/>
          <p:cNvSpPr>
            <a:spLocks noChangeArrowheads="1"/>
          </p:cNvSpPr>
          <p:nvPr/>
        </p:nvSpPr>
        <p:spPr bwMode="auto">
          <a:xfrm>
            <a:off x="8234370" y="3014697"/>
            <a:ext cx="2249487" cy="2728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Build some alternative data models to record this subset of the flight schedule. </a:t>
            </a:r>
          </a:p>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Make note of some of the decisions you</a:t>
            </a:r>
            <a:r>
              <a:rPr lang="fr-FR" dirty="0">
                <a:solidFill>
                  <a:srgbClr val="000000"/>
                </a:solidFill>
                <a:latin typeface="Arial" charset="0"/>
                <a:ea typeface="ＭＳ Ｐゴシック" charset="0"/>
              </a:rPr>
              <a:t> ha</a:t>
            </a:r>
            <a:r>
              <a:rPr lang="en-US" dirty="0" err="1">
                <a:solidFill>
                  <a:srgbClr val="000000"/>
                </a:solidFill>
                <a:latin typeface="Arial" charset="0"/>
                <a:ea typeface="ＭＳ Ｐゴシック" charset="0"/>
              </a:rPr>
              <a:t>ve</a:t>
            </a:r>
            <a:r>
              <a:rPr lang="en-US" dirty="0">
                <a:solidFill>
                  <a:srgbClr val="000000"/>
                </a:solidFill>
                <a:latin typeface="Arial" charset="0"/>
                <a:ea typeface="ＭＳ Ｐゴシック" charset="0"/>
              </a:rPr>
              <a:t> had to make in preparation for class discussion.</a:t>
            </a:r>
          </a:p>
        </p:txBody>
      </p:sp>
      <p:sp>
        <p:nvSpPr>
          <p:cNvPr id="29702" name="Line 6"/>
          <p:cNvSpPr>
            <a:spLocks noChangeShapeType="1"/>
          </p:cNvSpPr>
          <p:nvPr/>
        </p:nvSpPr>
        <p:spPr bwMode="auto">
          <a:xfrm>
            <a:off x="1916113" y="1390650"/>
            <a:ext cx="5302250" cy="0"/>
          </a:xfrm>
          <a:prstGeom prst="line">
            <a:avLst/>
          </a:prstGeom>
          <a:noFill/>
          <a:ln w="12700">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Tree>
    <p:extLst>
      <p:ext uri="{BB962C8B-B14F-4D97-AF65-F5344CB8AC3E}">
        <p14:creationId xmlns:p14="http://schemas.microsoft.com/office/powerpoint/2010/main" val="10931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700">
                                            <p:txEl>
                                              <p:pRg st="1" end="1"/>
                                            </p:txEl>
                                          </p:spTgt>
                                        </p:tgtEl>
                                        <p:attrNameLst>
                                          <p:attrName>style.visibility</p:attrName>
                                        </p:attrNameLst>
                                      </p:cBhvr>
                                      <p:to>
                                        <p:strVal val="visible"/>
                                      </p:to>
                                    </p:set>
                                    <p:animEffect transition="in" filter="dissolve">
                                      <p:cBhvr>
                                        <p:cTn id="7" dur="500"/>
                                        <p:tgtEl>
                                          <p:spTgt spid="297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700">
                                            <p:txEl>
                                              <p:pRg st="2" end="2"/>
                                            </p:txEl>
                                          </p:spTgt>
                                        </p:tgtEl>
                                        <p:attrNameLst>
                                          <p:attrName>style.visibility</p:attrName>
                                        </p:attrNameLst>
                                      </p:cBhvr>
                                      <p:to>
                                        <p:strVal val="visible"/>
                                      </p:to>
                                    </p:set>
                                    <p:animEffect transition="in" filter="dissolve">
                                      <p:cBhvr>
                                        <p:cTn id="12" dur="500"/>
                                        <p:tgtEl>
                                          <p:spTgt spid="297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700">
                                            <p:txEl>
                                              <p:pRg st="3" end="3"/>
                                            </p:txEl>
                                          </p:spTgt>
                                        </p:tgtEl>
                                        <p:attrNameLst>
                                          <p:attrName>style.visibility</p:attrName>
                                        </p:attrNameLst>
                                      </p:cBhvr>
                                      <p:to>
                                        <p:strVal val="visible"/>
                                      </p:to>
                                    </p:set>
                                    <p:animEffect transition="in" filter="dissolve">
                                      <p:cBhvr>
                                        <p:cTn id="17" dur="500"/>
                                        <p:tgtEl>
                                          <p:spTgt spid="2970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9701">
                                            <p:txEl>
                                              <p:pRg st="0" end="0"/>
                                            </p:txEl>
                                          </p:spTgt>
                                        </p:tgtEl>
                                        <p:attrNameLst>
                                          <p:attrName>style.visibility</p:attrName>
                                        </p:attrNameLst>
                                      </p:cBhvr>
                                      <p:to>
                                        <p:strVal val="visible"/>
                                      </p:to>
                                    </p:set>
                                    <p:animEffect transition="in" filter="dissolve">
                                      <p:cBhvr>
                                        <p:cTn id="22" dur="500"/>
                                        <p:tgtEl>
                                          <p:spTgt spid="29701">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9701">
                                            <p:txEl>
                                              <p:pRg st="1" end="1"/>
                                            </p:txEl>
                                          </p:spTgt>
                                        </p:tgtEl>
                                        <p:attrNameLst>
                                          <p:attrName>style.visibility</p:attrName>
                                        </p:attrNameLst>
                                      </p:cBhvr>
                                      <p:to>
                                        <p:strVal val="visible"/>
                                      </p:to>
                                    </p:set>
                                    <p:animEffect transition="in" filter="dissolve">
                                      <p:cBhvr>
                                        <p:cTn id="25" dur="500"/>
                                        <p:tgtEl>
                                          <p:spTgt spid="297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latin typeface="Arial" charset="0"/>
              </a:rPr>
              <a:t>Modelling vectors – solution</a:t>
            </a:r>
          </a:p>
        </p:txBody>
      </p:sp>
      <p:pic>
        <p:nvPicPr>
          <p:cNvPr id="128002" name="Picture 2">
            <a:extLst>
              <a:ext uri="{FF2B5EF4-FFF2-40B4-BE49-F238E27FC236}">
                <a16:creationId xmlns:a16="http://schemas.microsoft.com/office/drawing/2014/main" id="{81698226-E657-6346-8876-CA15C391E86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5126" t="6276" r="5064" b="4942"/>
          <a:stretch/>
        </p:blipFill>
        <p:spPr bwMode="auto">
          <a:xfrm>
            <a:off x="92603" y="836271"/>
            <a:ext cx="10949652" cy="5011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C4DB80-C5A1-FB4B-B3AC-3BACB6C5FDA4}"/>
              </a:ext>
            </a:extLst>
          </p:cNvPr>
          <p:cNvSpPr/>
          <p:nvPr/>
        </p:nvSpPr>
        <p:spPr>
          <a:xfrm>
            <a:off x="788788" y="4370781"/>
            <a:ext cx="2878237" cy="1477328"/>
          </a:xfrm>
          <a:prstGeom prst="rect">
            <a:avLst/>
          </a:prstGeom>
          <a:solidFill>
            <a:srgbClr val="FFFF99"/>
          </a:solidFill>
        </p:spPr>
        <p:txBody>
          <a:bodyPr wrap="square">
            <a:spAutoFit/>
          </a:bodyPr>
          <a:lstStyle/>
          <a:p>
            <a:r>
              <a:rPr lang="en-CA" dirty="0">
                <a:solidFill>
                  <a:srgbClr val="333333"/>
                </a:solidFill>
                <a:latin typeface="Arial" panose="020B0604020202020204" pitchFamily="34" charset="0"/>
                <a:cs typeface="Arial" panose="020B0604020202020204" pitchFamily="34" charset="0"/>
              </a:rPr>
              <a:t>Row-wise solution</a:t>
            </a:r>
          </a:p>
          <a:p>
            <a:pPr>
              <a:tabLst>
                <a:tab pos="307975" algn="l"/>
              </a:tabLst>
            </a:pPr>
            <a:r>
              <a:rPr lang="en-CA" sz="2400" dirty="0">
                <a:solidFill>
                  <a:srgbClr val="333333"/>
                </a:solidFill>
                <a:latin typeface="Arial" panose="020B0604020202020204" pitchFamily="34" charset="0"/>
                <a:cs typeface="Arial" panose="020B0604020202020204" pitchFamily="34" charset="0"/>
              </a:rPr>
              <a:t>+ 	</a:t>
            </a:r>
            <a:r>
              <a:rPr lang="en-CA" dirty="0">
                <a:solidFill>
                  <a:srgbClr val="333333"/>
                </a:solidFill>
                <a:latin typeface="Arial" panose="020B0604020202020204" pitchFamily="34" charset="0"/>
                <a:cs typeface="Arial" panose="020B0604020202020204" pitchFamily="34" charset="0"/>
              </a:rPr>
              <a:t>easy to display data </a:t>
            </a:r>
          </a:p>
          <a:p>
            <a:pPr>
              <a:tabLst>
                <a:tab pos="307975" algn="l"/>
              </a:tabLst>
            </a:pPr>
            <a:r>
              <a:rPr lang="en-CA" sz="2400" dirty="0">
                <a:solidFill>
                  <a:srgbClr val="333333"/>
                </a:solidFill>
                <a:latin typeface="Arial" panose="020B0604020202020204" pitchFamily="34" charset="0"/>
                <a:cs typeface="Arial" panose="020B0604020202020204" pitchFamily="34" charset="0"/>
              </a:rPr>
              <a:t>- 	</a:t>
            </a:r>
            <a:r>
              <a:rPr lang="en-CA" dirty="0">
                <a:solidFill>
                  <a:srgbClr val="333333"/>
                </a:solidFill>
                <a:latin typeface="Arial" panose="020B0604020202020204" pitchFamily="34" charset="0"/>
                <a:cs typeface="Arial" panose="020B0604020202020204" pitchFamily="34" charset="0"/>
              </a:rPr>
              <a:t>inflexible </a:t>
            </a:r>
          </a:p>
          <a:p>
            <a:pPr>
              <a:tabLst>
                <a:tab pos="307975" algn="l"/>
              </a:tabLst>
            </a:pPr>
            <a:r>
              <a:rPr lang="en-CA" sz="2400" dirty="0">
                <a:solidFill>
                  <a:srgbClr val="333333"/>
                </a:solidFill>
                <a:latin typeface="Arial" panose="020B0604020202020204" pitchFamily="34" charset="0"/>
                <a:cs typeface="Arial" panose="020B0604020202020204" pitchFamily="34" charset="0"/>
              </a:rPr>
              <a:t>- 	</a:t>
            </a:r>
            <a:r>
              <a:rPr lang="en-CA" dirty="0">
                <a:solidFill>
                  <a:srgbClr val="333333"/>
                </a:solidFill>
                <a:latin typeface="Arial" panose="020B0604020202020204" pitchFamily="34" charset="0"/>
                <a:cs typeface="Arial" panose="020B0604020202020204" pitchFamily="34" charset="0"/>
              </a:rPr>
              <a:t>queries more difficult</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CC4AF26-98CA-F84F-A81B-FFF826A3562A}"/>
              </a:ext>
            </a:extLst>
          </p:cNvPr>
          <p:cNvSpPr/>
          <p:nvPr/>
        </p:nvSpPr>
        <p:spPr>
          <a:xfrm>
            <a:off x="8568904" y="4866641"/>
            <a:ext cx="2878237" cy="1661993"/>
          </a:xfrm>
          <a:prstGeom prst="rect">
            <a:avLst/>
          </a:prstGeom>
          <a:solidFill>
            <a:srgbClr val="FFFF99"/>
          </a:solidFill>
        </p:spPr>
        <p:txBody>
          <a:bodyPr wrap="square">
            <a:spAutoFit/>
          </a:bodyPr>
          <a:lstStyle/>
          <a:p>
            <a:r>
              <a:rPr lang="en-CA" dirty="0">
                <a:solidFill>
                  <a:srgbClr val="333333"/>
                </a:solidFill>
                <a:latin typeface="Arial" panose="020B0604020202020204" pitchFamily="34" charset="0"/>
                <a:cs typeface="Arial" panose="020B0604020202020204" pitchFamily="34" charset="0"/>
              </a:rPr>
              <a:t>Column-wise solution</a:t>
            </a:r>
          </a:p>
          <a:p>
            <a:pPr>
              <a:tabLst>
                <a:tab pos="307975" algn="l"/>
              </a:tabLst>
            </a:pPr>
            <a:r>
              <a:rPr lang="en-CA" sz="2400" dirty="0">
                <a:solidFill>
                  <a:srgbClr val="333333"/>
                </a:solidFill>
                <a:latin typeface="Arial" panose="020B0604020202020204" pitchFamily="34" charset="0"/>
                <a:cs typeface="Arial" panose="020B0604020202020204" pitchFamily="34" charset="0"/>
              </a:rPr>
              <a:t>+ 	</a:t>
            </a:r>
            <a:r>
              <a:rPr lang="en-CA" dirty="0">
                <a:solidFill>
                  <a:srgbClr val="333333"/>
                </a:solidFill>
                <a:latin typeface="Arial" panose="020B0604020202020204" pitchFamily="34" charset="0"/>
                <a:cs typeface="Arial" panose="020B0604020202020204" pitchFamily="34" charset="0"/>
              </a:rPr>
              <a:t>flexible </a:t>
            </a:r>
            <a:br>
              <a:rPr lang="en-CA" dirty="0">
                <a:solidFill>
                  <a:srgbClr val="333333"/>
                </a:solidFill>
                <a:latin typeface="Arial" panose="020B0604020202020204" pitchFamily="34" charset="0"/>
                <a:cs typeface="Arial" panose="020B0604020202020204" pitchFamily="34" charset="0"/>
              </a:rPr>
            </a:br>
            <a:r>
              <a:rPr lang="en-CA" dirty="0">
                <a:solidFill>
                  <a:srgbClr val="333333"/>
                </a:solidFill>
                <a:latin typeface="Arial" panose="020B0604020202020204" pitchFamily="34" charset="0"/>
                <a:cs typeface="Arial" panose="020B0604020202020204" pitchFamily="34" charset="0"/>
              </a:rPr>
              <a:t>	(change size of vector)</a:t>
            </a:r>
          </a:p>
          <a:p>
            <a:pPr lvl="0">
              <a:tabLst>
                <a:tab pos="307975" algn="l"/>
              </a:tabLst>
            </a:pPr>
            <a:r>
              <a:rPr lang="en-CA" sz="2400" dirty="0">
                <a:solidFill>
                  <a:srgbClr val="333333"/>
                </a:solidFill>
                <a:latin typeface="Arial" panose="020B0604020202020204" pitchFamily="34" charset="0"/>
                <a:cs typeface="Arial" panose="020B0604020202020204" pitchFamily="34" charset="0"/>
              </a:rPr>
              <a:t>+ 	</a:t>
            </a:r>
            <a:r>
              <a:rPr lang="en-CA" dirty="0">
                <a:solidFill>
                  <a:srgbClr val="333333"/>
                </a:solidFill>
                <a:latin typeface="Arial" panose="020B0604020202020204" pitchFamily="34" charset="0"/>
                <a:cs typeface="Arial" panose="020B0604020202020204" pitchFamily="34" charset="0"/>
              </a:rPr>
              <a:t>Many queries are </a:t>
            </a:r>
            <a:br>
              <a:rPr lang="en-CA" dirty="0">
                <a:solidFill>
                  <a:srgbClr val="333333"/>
                </a:solidFill>
                <a:latin typeface="Arial" panose="020B0604020202020204" pitchFamily="34" charset="0"/>
                <a:cs typeface="Arial" panose="020B0604020202020204" pitchFamily="34" charset="0"/>
              </a:rPr>
            </a:br>
            <a:r>
              <a:rPr lang="en-CA" dirty="0">
                <a:solidFill>
                  <a:srgbClr val="333333"/>
                </a:solidFill>
                <a:latin typeface="Arial" panose="020B0604020202020204" pitchFamily="34" charset="0"/>
                <a:cs typeface="Arial" panose="020B0604020202020204" pitchFamily="34" charset="0"/>
              </a:rPr>
              <a:t>	much easier</a:t>
            </a:r>
          </a:p>
        </p:txBody>
      </p:sp>
      <p:sp>
        <p:nvSpPr>
          <p:cNvPr id="6" name="Rectangle 5">
            <a:extLst>
              <a:ext uri="{FF2B5EF4-FFF2-40B4-BE49-F238E27FC236}">
                <a16:creationId xmlns:a16="http://schemas.microsoft.com/office/drawing/2014/main" id="{E53B61EB-6325-0242-B074-DB682BA58DEC}"/>
              </a:ext>
            </a:extLst>
          </p:cNvPr>
          <p:cNvSpPr/>
          <p:nvPr/>
        </p:nvSpPr>
        <p:spPr>
          <a:xfrm>
            <a:off x="4206385" y="6118636"/>
            <a:ext cx="3331687" cy="646331"/>
          </a:xfrm>
          <a:prstGeom prst="rect">
            <a:avLst/>
          </a:prstGeom>
          <a:solidFill>
            <a:srgbClr val="D5FC79"/>
          </a:solidFill>
        </p:spPr>
        <p:txBody>
          <a:bodyPr wrap="square">
            <a:spAutoFit/>
          </a:bodyPr>
          <a:lstStyle/>
          <a:p>
            <a:pPr algn="ctr"/>
            <a:r>
              <a:rPr lang="en-CA" dirty="0">
                <a:solidFill>
                  <a:srgbClr val="333333"/>
                </a:solidFill>
                <a:latin typeface="Arial" panose="020B0604020202020204" pitchFamily="34" charset="0"/>
                <a:cs typeface="Arial" panose="020B0604020202020204" pitchFamily="34" charset="0"/>
              </a:rPr>
              <a:t>Many "interesting" physical </a:t>
            </a:r>
            <a:br>
              <a:rPr lang="en-CA" dirty="0">
                <a:solidFill>
                  <a:srgbClr val="333333"/>
                </a:solidFill>
                <a:latin typeface="Arial" panose="020B0604020202020204" pitchFamily="34" charset="0"/>
                <a:cs typeface="Arial" panose="020B0604020202020204" pitchFamily="34" charset="0"/>
              </a:rPr>
            </a:br>
            <a:r>
              <a:rPr lang="en-CA" dirty="0">
                <a:solidFill>
                  <a:srgbClr val="333333"/>
                </a:solidFill>
                <a:latin typeface="Arial" panose="020B0604020202020204" pitchFamily="34" charset="0"/>
                <a:cs typeface="Arial" panose="020B0604020202020204" pitchFamily="34" charset="0"/>
              </a:rPr>
              <a:t>implementations are possible.</a:t>
            </a:r>
          </a:p>
        </p:txBody>
      </p:sp>
      <p:sp>
        <p:nvSpPr>
          <p:cNvPr id="3" name="Rectangle 2">
            <a:extLst>
              <a:ext uri="{FF2B5EF4-FFF2-40B4-BE49-F238E27FC236}">
                <a16:creationId xmlns:a16="http://schemas.microsoft.com/office/drawing/2014/main" id="{1AA176ED-713C-6042-B05C-741FF7BAED82}"/>
              </a:ext>
            </a:extLst>
          </p:cNvPr>
          <p:cNvSpPr/>
          <p:nvPr/>
        </p:nvSpPr>
        <p:spPr>
          <a:xfrm rot="20209229">
            <a:off x="8523943" y="1410571"/>
            <a:ext cx="3331687" cy="646331"/>
          </a:xfrm>
          <a:prstGeom prst="rect">
            <a:avLst/>
          </a:prstGeom>
          <a:solidFill>
            <a:srgbClr val="D5FC79"/>
          </a:solidFill>
        </p:spPr>
        <p:txBody>
          <a:bodyPr wrap="square">
            <a:spAutoFit/>
          </a:bodyPr>
          <a:lstStyle/>
          <a:p>
            <a:pPr algn="ctr"/>
            <a:r>
              <a:rPr lang="en-CA" dirty="0">
                <a:solidFill>
                  <a:srgbClr val="333333"/>
                </a:solidFill>
                <a:latin typeface="Arial" panose="020B0604020202020204" pitchFamily="34" charset="0"/>
                <a:cs typeface="Arial" panose="020B0604020202020204" pitchFamily="34" charset="0"/>
              </a:rPr>
              <a:t>This is an example of the "cast out and classify" pattern</a:t>
            </a:r>
          </a:p>
        </p:txBody>
      </p:sp>
    </p:spTree>
    <p:extLst>
      <p:ext uri="{BB962C8B-B14F-4D97-AF65-F5344CB8AC3E}">
        <p14:creationId xmlns:p14="http://schemas.microsoft.com/office/powerpoint/2010/main" val="36359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077279" y="993177"/>
            <a:ext cx="3581400" cy="389337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25425" indent="-225425">
              <a:lnSpc>
                <a:spcPct val="85000"/>
              </a:lnSpc>
              <a:spcBef>
                <a:spcPct val="50000"/>
              </a:spcBef>
              <a:buClr>
                <a:srgbClr val="FF0000"/>
              </a:buClr>
              <a:buFont typeface="Wingdings" charset="0"/>
              <a:buChar char="ü"/>
            </a:pPr>
            <a:r>
              <a:rPr lang="en-US" sz="2000" dirty="0">
                <a:solidFill>
                  <a:srgbClr val="000000"/>
                </a:solidFill>
              </a:rPr>
              <a:t>When one entity occurrence can be related to another occurrence of the same entity type</a:t>
            </a:r>
          </a:p>
          <a:p>
            <a:pPr marL="225425" indent="-225425">
              <a:lnSpc>
                <a:spcPct val="85000"/>
              </a:lnSpc>
              <a:spcBef>
                <a:spcPct val="50000"/>
              </a:spcBef>
              <a:buClr>
                <a:srgbClr val="FF0000"/>
              </a:buClr>
              <a:buFont typeface="Wingdings" charset="0"/>
              <a:buChar char="ü"/>
            </a:pPr>
            <a:r>
              <a:rPr lang="en-US" sz="2000" dirty="0">
                <a:solidFill>
                  <a:srgbClr val="000000"/>
                </a:solidFill>
              </a:rPr>
              <a:t>Also know as a </a:t>
            </a:r>
            <a:br>
              <a:rPr lang="en-US" sz="2000" dirty="0">
                <a:solidFill>
                  <a:srgbClr val="000000"/>
                </a:solidFill>
              </a:rPr>
            </a:br>
            <a:r>
              <a:rPr lang="en-US" sz="2000" dirty="0">
                <a:solidFill>
                  <a:srgbClr val="000000"/>
                </a:solidFill>
              </a:rPr>
              <a:t>"self-referencing" relationship</a:t>
            </a:r>
          </a:p>
          <a:p>
            <a:pPr marL="225425" indent="-225425" eaLnBrk="0" fontAlgn="base" hangingPunct="0">
              <a:lnSpc>
                <a:spcPct val="85000"/>
              </a:lnSpc>
              <a:spcBef>
                <a:spcPct val="5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Three variations:</a:t>
            </a:r>
          </a:p>
          <a:p>
            <a:pPr marL="800100" lvl="1" indent="-342900" eaLnBrk="0" fontAlgn="base" hangingPunct="0">
              <a:lnSpc>
                <a:spcPct val="85000"/>
              </a:lnSpc>
              <a:spcBef>
                <a:spcPct val="50000"/>
              </a:spcBef>
              <a:spcAft>
                <a:spcPct val="0"/>
              </a:spcAft>
              <a:buFontTx/>
              <a:buChar char="•"/>
              <a:defRPr/>
            </a:pPr>
            <a:r>
              <a:rPr lang="en-US" sz="2000" dirty="0">
                <a:solidFill>
                  <a:srgbClr val="000000"/>
                </a:solidFill>
                <a:latin typeface="Arial" charset="0"/>
                <a:ea typeface="ＭＳ Ｐゴシック" charset="0"/>
              </a:rPr>
              <a:t>1:1</a:t>
            </a:r>
          </a:p>
          <a:p>
            <a:pPr marL="800100" lvl="1" indent="-342900" eaLnBrk="0" fontAlgn="base" hangingPunct="0">
              <a:lnSpc>
                <a:spcPct val="85000"/>
              </a:lnSpc>
              <a:spcBef>
                <a:spcPct val="50000"/>
              </a:spcBef>
              <a:spcAft>
                <a:spcPct val="0"/>
              </a:spcAft>
              <a:buFontTx/>
              <a:buChar char="•"/>
              <a:defRPr/>
            </a:pPr>
            <a:r>
              <a:rPr lang="en-US" sz="2000" dirty="0">
                <a:solidFill>
                  <a:srgbClr val="000000"/>
                </a:solidFill>
                <a:latin typeface="Arial" charset="0"/>
                <a:ea typeface="ＭＳ Ｐゴシック" charset="0"/>
              </a:rPr>
              <a:t>1:M</a:t>
            </a:r>
          </a:p>
          <a:p>
            <a:pPr marL="800100" lvl="1" indent="-342900" eaLnBrk="0" fontAlgn="base" hangingPunct="0">
              <a:lnSpc>
                <a:spcPct val="85000"/>
              </a:lnSpc>
              <a:spcBef>
                <a:spcPct val="50000"/>
              </a:spcBef>
              <a:spcAft>
                <a:spcPct val="0"/>
              </a:spcAft>
              <a:buFontTx/>
              <a:buChar char="•"/>
              <a:defRPr/>
            </a:pPr>
            <a:r>
              <a:rPr lang="en-US" sz="2000" dirty="0">
                <a:solidFill>
                  <a:srgbClr val="000000"/>
                </a:solidFill>
                <a:latin typeface="Arial" charset="0"/>
                <a:ea typeface="ＭＳ Ｐゴシック" charset="0"/>
              </a:rPr>
              <a:t>M:M</a:t>
            </a:r>
          </a:p>
          <a:p>
            <a:pPr marL="225425" indent="-225425" eaLnBrk="0" fontAlgn="base" hangingPunct="0">
              <a:lnSpc>
                <a:spcPct val="85000"/>
              </a:lnSpc>
              <a:spcBef>
                <a:spcPct val="5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Often involves </a:t>
            </a:r>
            <a:r>
              <a:rPr lang="en-US" sz="2000" i="1" dirty="0" err="1">
                <a:solidFill>
                  <a:srgbClr val="000000"/>
                </a:solidFill>
                <a:latin typeface="Arial" charset="0"/>
                <a:ea typeface="ＭＳ Ｐゴシック" charset="0"/>
              </a:rPr>
              <a:t>generalising</a:t>
            </a:r>
            <a:endParaRPr lang="en-US" sz="2000" i="1" dirty="0">
              <a:solidFill>
                <a:srgbClr val="000000"/>
              </a:solidFill>
              <a:latin typeface="Arial" charset="0"/>
              <a:ea typeface="ＭＳ Ｐゴシック" charset="0"/>
            </a:endParaRPr>
          </a:p>
        </p:txBody>
      </p:sp>
      <p:grpSp>
        <p:nvGrpSpPr>
          <p:cNvPr id="33795" name="Group 2"/>
          <p:cNvGrpSpPr>
            <a:grpSpLocks/>
          </p:cNvGrpSpPr>
          <p:nvPr/>
        </p:nvGrpSpPr>
        <p:grpSpPr bwMode="auto">
          <a:xfrm>
            <a:off x="5963480" y="815381"/>
            <a:ext cx="1408113" cy="4130675"/>
            <a:chOff x="4572000" y="1498600"/>
            <a:chExt cx="1408113" cy="4130040"/>
          </a:xfrm>
        </p:grpSpPr>
        <p:sp>
          <p:nvSpPr>
            <p:cNvPr id="33807" name="Rectangle 5"/>
            <p:cNvSpPr>
              <a:spLocks noChangeArrowheads="1"/>
            </p:cNvSpPr>
            <p:nvPr/>
          </p:nvSpPr>
          <p:spPr bwMode="auto">
            <a:xfrm>
              <a:off x="4572000" y="1498600"/>
              <a:ext cx="1408113" cy="4130040"/>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3808" name="Line 6"/>
            <p:cNvSpPr>
              <a:spLocks noChangeShapeType="1"/>
            </p:cNvSpPr>
            <p:nvPr/>
          </p:nvSpPr>
          <p:spPr bwMode="auto">
            <a:xfrm>
              <a:off x="5281613" y="2306638"/>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3809" name="AutoShape 8"/>
            <p:cNvSpPr>
              <a:spLocks noChangeArrowheads="1"/>
            </p:cNvSpPr>
            <p:nvPr/>
          </p:nvSpPr>
          <p:spPr bwMode="auto">
            <a:xfrm>
              <a:off x="4778375" y="1668463"/>
              <a:ext cx="1001713"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fontAlgn="base">
                <a:spcBef>
                  <a:spcPct val="0"/>
                </a:spcBef>
                <a:spcAft>
                  <a:spcPct val="0"/>
                </a:spcAft>
                <a:buClr>
                  <a:srgbClr val="000000"/>
                </a:buClr>
                <a:defRPr/>
              </a:pPr>
              <a:r>
                <a:rPr lang="en-US" sz="1400" i="1">
                  <a:solidFill>
                    <a:srgbClr val="000000"/>
                  </a:solidFill>
                  <a:latin typeface="Arial" charset="0"/>
                  <a:ea typeface="ＭＳ Ｐゴシック" charset="0"/>
                </a:rPr>
                <a:t>Division</a:t>
              </a:r>
            </a:p>
          </p:txBody>
        </p:sp>
        <p:sp>
          <p:nvSpPr>
            <p:cNvPr id="33810" name="AutoShape 11"/>
            <p:cNvSpPr>
              <a:spLocks noChangeArrowheads="1"/>
            </p:cNvSpPr>
            <p:nvPr/>
          </p:nvSpPr>
          <p:spPr bwMode="auto">
            <a:xfrm>
              <a:off x="4724400" y="2755899"/>
              <a:ext cx="1101725"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fontAlgn="base">
                <a:spcBef>
                  <a:spcPct val="0"/>
                </a:spcBef>
                <a:spcAft>
                  <a:spcPct val="0"/>
                </a:spcAft>
                <a:buClr>
                  <a:srgbClr val="000000"/>
                </a:buClr>
                <a:defRPr/>
              </a:pPr>
              <a:r>
                <a:rPr lang="en-CA" sz="1400" i="1">
                  <a:solidFill>
                    <a:srgbClr val="000000"/>
                  </a:solidFill>
                  <a:latin typeface="Arial" charset="0"/>
                  <a:ea typeface="ＭＳ Ｐゴシック" charset="0"/>
                </a:rPr>
                <a:t>Department</a:t>
              </a:r>
            </a:p>
          </p:txBody>
        </p:sp>
        <p:sp>
          <p:nvSpPr>
            <p:cNvPr id="33811" name="Line 14"/>
            <p:cNvSpPr>
              <a:spLocks noChangeShapeType="1"/>
            </p:cNvSpPr>
            <p:nvPr/>
          </p:nvSpPr>
          <p:spPr bwMode="auto">
            <a:xfrm>
              <a:off x="5326063" y="4014788"/>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3812" name="AutoShape 15"/>
            <p:cNvSpPr>
              <a:spLocks noChangeArrowheads="1"/>
            </p:cNvSpPr>
            <p:nvPr/>
          </p:nvSpPr>
          <p:spPr bwMode="auto">
            <a:xfrm>
              <a:off x="4784725" y="3829050"/>
              <a:ext cx="1001713"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fontAlgn="base">
                <a:spcBef>
                  <a:spcPct val="0"/>
                </a:spcBef>
                <a:spcAft>
                  <a:spcPct val="0"/>
                </a:spcAft>
                <a:buClr>
                  <a:srgbClr val="000000"/>
                </a:buClr>
                <a:defRPr/>
              </a:pPr>
              <a:r>
                <a:rPr lang="en-US" sz="1400" i="1">
                  <a:solidFill>
                    <a:srgbClr val="000000"/>
                  </a:solidFill>
                  <a:latin typeface="Arial" charset="0"/>
                  <a:ea typeface="ＭＳ Ｐゴシック" charset="0"/>
                </a:rPr>
                <a:t>Section</a:t>
              </a:r>
              <a:endParaRPr lang="en-CA" sz="1400" i="1">
                <a:solidFill>
                  <a:srgbClr val="000000"/>
                </a:solidFill>
                <a:latin typeface="Arial" charset="0"/>
                <a:ea typeface="ＭＳ Ｐゴシック" charset="0"/>
              </a:endParaRPr>
            </a:p>
          </p:txBody>
        </p:sp>
        <p:sp>
          <p:nvSpPr>
            <p:cNvPr id="33813" name="Text Box 16"/>
            <p:cNvSpPr txBox="1">
              <a:spLocks noChangeArrowheads="1"/>
            </p:cNvSpPr>
            <p:nvPr/>
          </p:nvSpPr>
          <p:spPr bwMode="auto">
            <a:xfrm>
              <a:off x="4910932" y="4775596"/>
              <a:ext cx="725486"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600" i="1">
                  <a:solidFill>
                    <a:srgbClr val="000000"/>
                  </a:solidFill>
                </a:rPr>
                <a:t>etc.</a:t>
              </a:r>
            </a:p>
          </p:txBody>
        </p:sp>
        <p:sp>
          <p:nvSpPr>
            <p:cNvPr id="33814" name="AutoShape 17"/>
            <p:cNvSpPr>
              <a:spLocks noChangeArrowheads="1"/>
            </p:cNvSpPr>
            <p:nvPr/>
          </p:nvSpPr>
          <p:spPr bwMode="auto">
            <a:xfrm>
              <a:off x="5193348" y="2609850"/>
              <a:ext cx="180975" cy="142875"/>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 xmlns:a14="http://schemas.microsoft.com/office/drawing/2010/main">
                  <a:solidFill>
                    <a:srgbClr val="00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3815" name="Line 18"/>
            <p:cNvSpPr>
              <a:spLocks noChangeShapeType="1"/>
            </p:cNvSpPr>
            <p:nvPr/>
          </p:nvSpPr>
          <p:spPr bwMode="auto">
            <a:xfrm>
              <a:off x="5287963" y="3386138"/>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3816" name="AutoShape 19"/>
            <p:cNvSpPr>
              <a:spLocks noChangeArrowheads="1"/>
            </p:cNvSpPr>
            <p:nvPr/>
          </p:nvSpPr>
          <p:spPr bwMode="auto">
            <a:xfrm>
              <a:off x="5195253" y="3686175"/>
              <a:ext cx="180975" cy="142875"/>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 xmlns:a14="http://schemas.microsoft.com/office/drawing/2010/main">
                  <a:solidFill>
                    <a:srgbClr val="00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3817" name="Line 20"/>
            <p:cNvSpPr>
              <a:spLocks noChangeShapeType="1"/>
            </p:cNvSpPr>
            <p:nvPr/>
          </p:nvSpPr>
          <p:spPr bwMode="auto">
            <a:xfrm rot="-5400000">
              <a:off x="5275263" y="2298700"/>
              <a:ext cx="0" cy="2254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3818" name="Line 21"/>
            <p:cNvSpPr>
              <a:spLocks noChangeShapeType="1"/>
            </p:cNvSpPr>
            <p:nvPr/>
          </p:nvSpPr>
          <p:spPr bwMode="auto">
            <a:xfrm rot="-5400000">
              <a:off x="5295900" y="3379788"/>
              <a:ext cx="0" cy="2254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33796" name="AutoShape 22"/>
          <p:cNvSpPr>
            <a:spLocks noChangeArrowheads="1"/>
          </p:cNvSpPr>
          <p:nvPr/>
        </p:nvSpPr>
        <p:spPr bwMode="auto">
          <a:xfrm rot="5400000" flipV="1">
            <a:off x="7624005" y="1910859"/>
            <a:ext cx="457200" cy="949325"/>
          </a:xfrm>
          <a:prstGeom prst="downArrow">
            <a:avLst>
              <a:gd name="adj1" fmla="val 50000"/>
              <a:gd name="adj2" fmla="val 51910"/>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nvGrpSpPr>
          <p:cNvPr id="33797" name="Group 4"/>
          <p:cNvGrpSpPr>
            <a:grpSpLocks/>
          </p:cNvGrpSpPr>
          <p:nvPr/>
        </p:nvGrpSpPr>
        <p:grpSpPr bwMode="auto">
          <a:xfrm>
            <a:off x="8351081" y="1577484"/>
            <a:ext cx="1668463" cy="1685925"/>
            <a:chOff x="6959600" y="2260600"/>
            <a:chExt cx="1668463" cy="1685925"/>
          </a:xfrm>
        </p:grpSpPr>
        <p:sp>
          <p:nvSpPr>
            <p:cNvPr id="33801" name="Rectangle 23"/>
            <p:cNvSpPr>
              <a:spLocks noChangeArrowheads="1"/>
            </p:cNvSpPr>
            <p:nvPr/>
          </p:nvSpPr>
          <p:spPr bwMode="auto">
            <a:xfrm>
              <a:off x="6959600" y="2260600"/>
              <a:ext cx="1668463" cy="1685925"/>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nvGrpSpPr>
            <p:cNvPr id="33802" name="Group 3"/>
            <p:cNvGrpSpPr>
              <a:grpSpLocks/>
            </p:cNvGrpSpPr>
            <p:nvPr/>
          </p:nvGrpSpPr>
          <p:grpSpPr bwMode="auto">
            <a:xfrm>
              <a:off x="7096125" y="2762250"/>
              <a:ext cx="1355725" cy="625475"/>
              <a:chOff x="7096125" y="2762250"/>
              <a:chExt cx="1355725" cy="625475"/>
            </a:xfrm>
          </p:grpSpPr>
          <p:sp>
            <p:nvSpPr>
              <p:cNvPr id="33803" name="AutoShape 25"/>
              <p:cNvSpPr>
                <a:spLocks noChangeArrowheads="1"/>
              </p:cNvSpPr>
              <p:nvPr/>
            </p:nvSpPr>
            <p:spPr bwMode="auto">
              <a:xfrm>
                <a:off x="7096125" y="2762250"/>
                <a:ext cx="1101725"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400" i="1" dirty="0">
                    <a:solidFill>
                      <a:srgbClr val="000000"/>
                    </a:solidFill>
                    <a:latin typeface="Arial" charset="0"/>
                    <a:ea typeface="ＭＳ Ｐゴシック" charset="0"/>
                  </a:rPr>
                  <a:t>Organisation</a:t>
                </a:r>
                <a:br>
                  <a:rPr lang="en-US" sz="1400" i="1"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Unit</a:t>
                </a:r>
              </a:p>
            </p:txBody>
          </p:sp>
          <p:sp>
            <p:nvSpPr>
              <p:cNvPr id="33804" name="Freeform 27"/>
              <p:cNvSpPr>
                <a:spLocks/>
              </p:cNvSpPr>
              <p:nvPr/>
            </p:nvSpPr>
            <p:spPr bwMode="auto">
              <a:xfrm>
                <a:off x="8191500" y="2894013"/>
                <a:ext cx="260350" cy="377825"/>
              </a:xfrm>
              <a:custGeom>
                <a:avLst/>
                <a:gdLst>
                  <a:gd name="T0" fmla="*/ 0 w 164"/>
                  <a:gd name="T1" fmla="*/ 0 h 238"/>
                  <a:gd name="T2" fmla="*/ 413305625 w 164"/>
                  <a:gd name="T3" fmla="*/ 0 h 238"/>
                  <a:gd name="T4" fmla="*/ 413305625 w 164"/>
                  <a:gd name="T5" fmla="*/ 599797188 h 238"/>
                  <a:gd name="T6" fmla="*/ 0 w 164"/>
                  <a:gd name="T7" fmla="*/ 599797188 h 2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 h="238">
                    <a:moveTo>
                      <a:pt x="0" y="0"/>
                    </a:moveTo>
                    <a:lnTo>
                      <a:pt x="164" y="0"/>
                    </a:lnTo>
                    <a:lnTo>
                      <a:pt x="164" y="238"/>
                    </a:lnTo>
                    <a:lnTo>
                      <a:pt x="0" y="238"/>
                    </a:lnTo>
                  </a:path>
                </a:pathLst>
              </a:custGeom>
              <a:noFill/>
              <a:ln w="9525" cap="flat"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3805" name="AutoShape 28"/>
              <p:cNvSpPr>
                <a:spLocks noChangeArrowheads="1"/>
              </p:cNvSpPr>
              <p:nvPr/>
            </p:nvSpPr>
            <p:spPr bwMode="auto">
              <a:xfrm rot="5400000">
                <a:off x="8175625" y="3209925"/>
                <a:ext cx="180975" cy="142875"/>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 xmlns:a14="http://schemas.microsoft.com/office/drawing/2010/main">
                    <a:solidFill>
                      <a:srgbClr val="00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3806" name="Line 29"/>
              <p:cNvSpPr>
                <a:spLocks noChangeShapeType="1"/>
              </p:cNvSpPr>
              <p:nvPr/>
            </p:nvSpPr>
            <p:spPr bwMode="auto">
              <a:xfrm>
                <a:off x="8301038" y="2784475"/>
                <a:ext cx="0" cy="2254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sp>
        <p:nvSpPr>
          <p:cNvPr id="33798" name="Rectangle 30"/>
          <p:cNvSpPr>
            <a:spLocks noChangeArrowheads="1"/>
          </p:cNvSpPr>
          <p:nvPr/>
        </p:nvSpPr>
        <p:spPr bwMode="auto">
          <a:xfrm>
            <a:off x="7388987" y="2645773"/>
            <a:ext cx="966931"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en-US" sz="1200" i="1" dirty="0" err="1">
                <a:solidFill>
                  <a:srgbClr val="000000"/>
                </a:solidFill>
                <a:latin typeface="Arial" charset="0"/>
                <a:ea typeface="ＭＳ Ｐゴシック" charset="0"/>
              </a:rPr>
              <a:t>generalises</a:t>
            </a:r>
            <a:endParaRPr lang="en-US" sz="1200" i="1" dirty="0">
              <a:solidFill>
                <a:srgbClr val="000000"/>
              </a:solidFill>
              <a:latin typeface="Arial" charset="0"/>
              <a:ea typeface="ＭＳ Ｐゴシック" charset="0"/>
            </a:endParaRPr>
          </a:p>
        </p:txBody>
      </p:sp>
      <p:sp>
        <p:nvSpPr>
          <p:cNvPr id="33799" name="Rectangle 31"/>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Recursion</a:t>
            </a:r>
          </a:p>
        </p:txBody>
      </p:sp>
      <p:sp>
        <p:nvSpPr>
          <p:cNvPr id="2" name="TextBox 1">
            <a:extLst>
              <a:ext uri="{FF2B5EF4-FFF2-40B4-BE49-F238E27FC236}">
                <a16:creationId xmlns:a16="http://schemas.microsoft.com/office/drawing/2014/main" id="{772AA07F-F083-6D2B-8516-156E9227B014}"/>
              </a:ext>
            </a:extLst>
          </p:cNvPr>
          <p:cNvSpPr txBox="1">
            <a:spLocks noChangeArrowheads="1"/>
          </p:cNvSpPr>
          <p:nvPr/>
        </p:nvSpPr>
        <p:spPr bwMode="auto">
          <a:xfrm>
            <a:off x="1307518" y="5408088"/>
            <a:ext cx="9616723" cy="1200329"/>
          </a:xfrm>
          <a:prstGeom prst="rect">
            <a:avLst/>
          </a:prstGeom>
          <a:solidFill>
            <a:srgbClr val="FFFD7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With your colleagues, discuss situations in which you could use recursive</a:t>
            </a:r>
            <a:r>
              <a:rPr kumimoji="0" lang="en-US" sz="2400" b="0" i="0" u="none" strike="noStrike" kern="1200" cap="none" spc="0" normalizeH="0" noProof="0" dirty="0">
                <a:ln>
                  <a:noFill/>
                </a:ln>
                <a:solidFill>
                  <a:srgbClr val="000000"/>
                </a:solidFill>
                <a:effectLst/>
                <a:uLnTx/>
                <a:uFillTx/>
                <a:latin typeface="Arial" charset="0"/>
                <a:ea typeface="ＭＳ Ｐゴシック" charset="0"/>
              </a:rPr>
              <a:t> 1:1 recursive relationships – they are not common. </a:t>
            </a:r>
            <a:br>
              <a:rPr kumimoji="0" lang="en-US" sz="2400" b="0" i="0" u="none" strike="noStrike" kern="1200" cap="none" spc="0" normalizeH="0" noProof="0" dirty="0">
                <a:ln>
                  <a:noFill/>
                </a:ln>
                <a:solidFill>
                  <a:srgbClr val="000000"/>
                </a:solidFill>
                <a:effectLst/>
                <a:uLnTx/>
                <a:uFillTx/>
                <a:latin typeface="Arial" charset="0"/>
                <a:ea typeface="ＭＳ Ｐゴシック" charset="0"/>
              </a:rPr>
            </a:br>
            <a:r>
              <a:rPr kumimoji="0" lang="en-US" sz="2400" b="0" i="0" u="none" strike="noStrike" kern="1200" cap="none" spc="0" normalizeH="0" noProof="0" dirty="0">
                <a:ln>
                  <a:noFill/>
                </a:ln>
                <a:solidFill>
                  <a:srgbClr val="000000"/>
                </a:solidFill>
                <a:effectLst/>
                <a:uLnTx/>
                <a:uFillTx/>
                <a:latin typeface="Arial" charset="0"/>
                <a:ea typeface="ＭＳ Ｐゴシック" charset="0"/>
              </a:rPr>
              <a:t>1:M</a:t>
            </a:r>
            <a:r>
              <a:rPr lang="en-US" sz="2400" i="0" dirty="0">
                <a:solidFill>
                  <a:srgbClr val="000000"/>
                </a:solidFill>
              </a:rPr>
              <a:t> and</a:t>
            </a:r>
            <a:r>
              <a:rPr kumimoji="0" lang="en-US" sz="2400" b="0" i="0" u="none" strike="noStrike" kern="1200" cap="none" spc="0" normalizeH="0" noProof="0" dirty="0">
                <a:ln>
                  <a:noFill/>
                </a:ln>
                <a:solidFill>
                  <a:srgbClr val="000000"/>
                </a:solidFill>
                <a:effectLst/>
                <a:uLnTx/>
                <a:uFillTx/>
                <a:latin typeface="Arial" charset="0"/>
                <a:ea typeface="ＭＳ Ｐゴシック" charset="0"/>
              </a:rPr>
              <a:t> M:M relationships</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recursive relationships</a:t>
            </a:r>
            <a:r>
              <a:rPr kumimoji="0" lang="en-US" sz="2400" b="0" i="0" u="none" strike="noStrike" kern="1200" cap="none" spc="0" normalizeH="0" noProof="0" dirty="0">
                <a:ln>
                  <a:noFill/>
                </a:ln>
                <a:solidFill>
                  <a:srgbClr val="000000"/>
                </a:solidFill>
                <a:effectLst/>
                <a:uLnTx/>
                <a:uFillTx/>
                <a:latin typeface="Arial" charset="0"/>
                <a:ea typeface="ＭＳ Ｐゴシック" charset="0"/>
              </a:rPr>
              <a:t> are </a:t>
            </a:r>
            <a:r>
              <a:rPr kumimoji="0" lang="en-US" sz="2400" b="0" u="none" strike="noStrike" kern="1200" cap="none" spc="0" normalizeH="0" noProof="0" dirty="0">
                <a:ln>
                  <a:noFill/>
                </a:ln>
                <a:solidFill>
                  <a:srgbClr val="000000"/>
                </a:solidFill>
                <a:effectLst/>
                <a:uLnTx/>
                <a:uFillTx/>
                <a:latin typeface="Arial" charset="0"/>
                <a:ea typeface="ＭＳ Ｐゴシック" charset="0"/>
              </a:rPr>
              <a:t>very</a:t>
            </a:r>
            <a:r>
              <a:rPr kumimoji="0" lang="en-US" sz="2400" b="0" i="0" u="none" strike="noStrike" kern="1200" cap="none" spc="0" normalizeH="0" noProof="0" dirty="0">
                <a:ln>
                  <a:noFill/>
                </a:ln>
                <a:solidFill>
                  <a:srgbClr val="000000"/>
                </a:solidFill>
                <a:effectLst/>
                <a:uLnTx/>
                <a:uFillTx/>
                <a:latin typeface="Arial" charset="0"/>
                <a:ea typeface="ＭＳ Ｐゴシック" charset="0"/>
              </a:rPr>
              <a:t> common.</a:t>
            </a:r>
          </a:p>
        </p:txBody>
      </p:sp>
    </p:spTree>
    <p:extLst>
      <p:ext uri="{BB962C8B-B14F-4D97-AF65-F5344CB8AC3E}">
        <p14:creationId xmlns:p14="http://schemas.microsoft.com/office/powerpoint/2010/main" val="37758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C44B-D22D-C142-AFC0-BFCEE4787E81}"/>
              </a:ext>
            </a:extLst>
          </p:cNvPr>
          <p:cNvSpPr>
            <a:spLocks noGrp="1"/>
          </p:cNvSpPr>
          <p:nvPr>
            <p:ph type="title"/>
          </p:nvPr>
        </p:nvSpPr>
        <p:spPr/>
        <p:txBody>
          <a:bodyPr/>
          <a:lstStyle/>
          <a:p>
            <a:r>
              <a:rPr lang="en-CA" dirty="0">
                <a:latin typeface="Arial" charset="0"/>
                <a:cs typeface="FS Joey" charset="0"/>
              </a:rPr>
              <a:t>"Terminology Analysis" – usually a great place to start</a:t>
            </a:r>
            <a:endParaRPr lang="en-US" dirty="0"/>
          </a:p>
        </p:txBody>
      </p:sp>
      <p:pic>
        <p:nvPicPr>
          <p:cNvPr id="4" name="Picture 3">
            <a:extLst>
              <a:ext uri="{FF2B5EF4-FFF2-40B4-BE49-F238E27FC236}">
                <a16:creationId xmlns:a16="http://schemas.microsoft.com/office/drawing/2014/main" id="{B69CE2D6-51BE-CB45-9388-2E08F2BEE4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276" y="1756706"/>
            <a:ext cx="6416655" cy="4940655"/>
          </a:xfrm>
          <a:prstGeom prst="rect">
            <a:avLst/>
          </a:prstGeom>
        </p:spPr>
      </p:pic>
      <p:sp>
        <p:nvSpPr>
          <p:cNvPr id="5" name="TextBox 4">
            <a:extLst>
              <a:ext uri="{FF2B5EF4-FFF2-40B4-BE49-F238E27FC236}">
                <a16:creationId xmlns:a16="http://schemas.microsoft.com/office/drawing/2014/main" id="{AF705FCA-3673-3548-B665-E530901D3CEF}"/>
              </a:ext>
            </a:extLst>
          </p:cNvPr>
          <p:cNvSpPr txBox="1">
            <a:spLocks noChangeArrowheads="1"/>
          </p:cNvSpPr>
          <p:nvPr/>
        </p:nvSpPr>
        <p:spPr bwMode="auto">
          <a:xfrm>
            <a:off x="7029115" y="2443392"/>
            <a:ext cx="4691829" cy="3785652"/>
          </a:xfrm>
          <a:prstGeom prst="rect">
            <a:avLst/>
          </a:prstGeom>
          <a:solidFill>
            <a:srgbClr val="FFFD7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To isolate the "things" </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(Business Objects) we went through the 200 terms, each on a Post-it, and asked "Is this 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400" i="0" dirty="0">
                <a:solidFill>
                  <a:srgbClr val="000000"/>
                </a:solidFill>
              </a:rPr>
              <a:t>…thing?"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 fact about</a:t>
            </a:r>
            <a:r>
              <a:rPr kumimoji="0" lang="en-US" sz="2400" b="0" i="0" u="none" strike="noStrike" kern="1200" cap="none" spc="0" normalizeH="0" noProof="0" dirty="0">
                <a:ln>
                  <a:noFill/>
                </a:ln>
                <a:solidFill>
                  <a:srgbClr val="000000"/>
                </a:solidFill>
                <a:effectLst/>
                <a:uLnTx/>
                <a:uFillTx/>
                <a:latin typeface="Arial" charset="0"/>
                <a:ea typeface="ＭＳ Ｐゴシック" charset="0"/>
              </a:rPr>
              <a:t> a thing?"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400" i="0" noProof="0" dirty="0">
                <a:solidFill>
                  <a:srgbClr val="000000"/>
                </a:solidFill>
              </a:rPr>
              <a:t>…or other stuff?"</a:t>
            </a:r>
            <a:br>
              <a:rPr lang="en-US" sz="2400" i="0" noProof="0" dirty="0">
                <a:solidFill>
                  <a:srgbClr val="000000"/>
                </a:solidFill>
              </a:rPr>
            </a:br>
            <a:r>
              <a:rPr lang="en-US" sz="2400" i="0" noProof="0" dirty="0">
                <a:solidFill>
                  <a:srgbClr val="000000"/>
                </a:solidFill>
              </a:rPr>
              <a:t>(forms, systems, job titles, spreadsheets, activities, organisations, etc.)</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3">
            <a:extLst>
              <a:ext uri="{FF2B5EF4-FFF2-40B4-BE49-F238E27FC236}">
                <a16:creationId xmlns:a16="http://schemas.microsoft.com/office/drawing/2014/main" id="{308F2BD4-4475-F245-BD55-D428D5CAB294}"/>
              </a:ext>
            </a:extLst>
          </p:cNvPr>
          <p:cNvSpPr>
            <a:spLocks/>
          </p:cNvSpPr>
          <p:nvPr/>
        </p:nvSpPr>
        <p:spPr bwMode="auto">
          <a:xfrm>
            <a:off x="321276" y="707444"/>
            <a:ext cx="11720054" cy="818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763" indent="-4763">
              <a:spcBef>
                <a:spcPct val="20000"/>
              </a:spcBef>
            </a:pPr>
            <a:r>
              <a:rPr lang="en-CA" sz="2200" dirty="0">
                <a:solidFill>
                  <a:srgbClr val="000000"/>
                </a:solidFill>
                <a:latin typeface="Arial" panose="020B0604020202020204" pitchFamily="34" charset="0"/>
                <a:cs typeface="Arial" panose="020B0604020202020204" pitchFamily="34" charset="0"/>
              </a:rPr>
              <a:t>From one-on-one interviews with 8-10 key stakeholders we gathered ~200 terms related to CSMP (Client Safety Management Program) – "anything that went by a name." </a:t>
            </a:r>
            <a:br>
              <a:rPr lang="en-CA" sz="2200" dirty="0">
                <a:solidFill>
                  <a:srgbClr val="000000"/>
                </a:solidFill>
                <a:latin typeface="Arial" panose="020B0604020202020204" pitchFamily="34" charset="0"/>
                <a:cs typeface="Arial" panose="020B0604020202020204" pitchFamily="34" charset="0"/>
              </a:rPr>
            </a:br>
            <a:r>
              <a:rPr lang="en-CA" sz="2200" dirty="0">
                <a:solidFill>
                  <a:srgbClr val="000000"/>
                </a:solidFill>
                <a:latin typeface="Arial" panose="020B0604020202020204" pitchFamily="34" charset="0"/>
                <a:cs typeface="Arial" panose="020B0604020202020204" pitchFamily="34" charset="0"/>
              </a:rPr>
              <a:t>Here are 24 that met the criteria to be a "thing"– the candidate </a:t>
            </a:r>
            <a:r>
              <a:rPr lang="en-CA" sz="2200" i="1" dirty="0">
                <a:solidFill>
                  <a:srgbClr val="000000"/>
                </a:solidFill>
                <a:latin typeface="Arial" panose="020B0604020202020204" pitchFamily="34" charset="0"/>
                <a:cs typeface="Arial" panose="020B0604020202020204" pitchFamily="34" charset="0"/>
              </a:rPr>
              <a:t>Business Objects.</a:t>
            </a:r>
            <a:endParaRPr lang="en-US" altLang="ja-JP" sz="22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3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p:cNvGraphicFramePr>
          <p:nvPr/>
        </p:nvGraphicFramePr>
        <p:xfrm>
          <a:off x="1667435" y="893209"/>
          <a:ext cx="8872538" cy="5562600"/>
        </p:xfrm>
        <a:graphic>
          <a:graphicData uri="http://schemas.openxmlformats.org/presentationml/2006/ole">
            <mc:AlternateContent xmlns:mc="http://schemas.openxmlformats.org/markup-compatibility/2006">
              <mc:Choice xmlns:v="urn:schemas-microsoft-com:vml" Requires="v">
                <p:oleObj name="Visio" r:id="rId3" imgW="9014144" imgH="5659978" progId="Visio.Drawing.6">
                  <p:embed/>
                </p:oleObj>
              </mc:Choice>
              <mc:Fallback>
                <p:oleObj name="Visio" r:id="rId3" imgW="9014144" imgH="5659978" progId="Visio.Drawing.6">
                  <p:embed/>
                  <p:pic>
                    <p:nvPicPr>
                      <p:cNvPr id="34818"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435" y="893209"/>
                        <a:ext cx="8872538"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4819" name="Rectangle 3"/>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a:tabLst>
                <a:tab pos="6011863" algn="l"/>
              </a:tabLst>
            </a:pPr>
            <a:r>
              <a:rPr lang="en-US" dirty="0">
                <a:latin typeface="Arial" charset="0"/>
                <a:cs typeface="Times New Roman" charset="0"/>
              </a:rPr>
              <a:t>Recursion - recognising the data structure</a:t>
            </a:r>
            <a:endParaRPr lang="en-US" dirty="0">
              <a:latin typeface="Arial" charset="0"/>
            </a:endParaRPr>
          </a:p>
        </p:txBody>
      </p:sp>
    </p:spTree>
    <p:extLst>
      <p:ext uri="{BB962C8B-B14F-4D97-AF65-F5344CB8AC3E}">
        <p14:creationId xmlns:p14="http://schemas.microsoft.com/office/powerpoint/2010/main" val="36994048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p:cNvGraphicFramePr>
          <p:nvPr/>
        </p:nvGraphicFramePr>
        <p:xfrm>
          <a:off x="1643117" y="1066800"/>
          <a:ext cx="8872537" cy="5562600"/>
        </p:xfrm>
        <a:graphic>
          <a:graphicData uri="http://schemas.openxmlformats.org/presentationml/2006/ole">
            <mc:AlternateContent xmlns:mc="http://schemas.openxmlformats.org/markup-compatibility/2006">
              <mc:Choice xmlns:v="urn:schemas-microsoft-com:vml" Requires="v">
                <p:oleObj name="Visio" r:id="rId3" imgW="9014144" imgH="5659978" progId="Visio.Drawing.6">
                  <p:embed/>
                </p:oleObj>
              </mc:Choice>
              <mc:Fallback>
                <p:oleObj name="Visio" r:id="rId3" imgW="9014144" imgH="5659978" progId="Visio.Drawing.6">
                  <p:embed/>
                  <p:pic>
                    <p:nvPicPr>
                      <p:cNvPr id="35842"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117" y="1066800"/>
                        <a:ext cx="8872537"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3" name="Rectangle 3"/>
          <p:cNvSpPr>
            <a:spLocks noChangeArrowheads="1"/>
          </p:cNvSpPr>
          <p:nvPr/>
        </p:nvSpPr>
        <p:spPr bwMode="auto">
          <a:xfrm>
            <a:off x="1828800" y="2439988"/>
            <a:ext cx="5029200"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225425" indent="-225425" defTabSz="833438" eaLnBrk="0" fontAlgn="base" hangingPunct="0">
              <a:lnSpc>
                <a:spcPct val="85000"/>
              </a:lnSpc>
              <a:spcBef>
                <a:spcPct val="40000"/>
              </a:spcBef>
              <a:spcAft>
                <a:spcPct val="0"/>
              </a:spcAft>
              <a:buClr>
                <a:srgbClr val="FF0000"/>
              </a:buClr>
              <a:buFont typeface="Wingdings" charset="0"/>
              <a:buChar char="ü"/>
              <a:defRPr/>
            </a:pPr>
            <a:r>
              <a:rPr lang="en-US" sz="1600" dirty="0">
                <a:solidFill>
                  <a:srgbClr val="000000"/>
                </a:solidFill>
                <a:latin typeface="Arial" charset="0"/>
                <a:ea typeface="ＭＳ Ｐゴシック" charset="0"/>
              </a:rPr>
              <a:t>The train above is an example of a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linked list</a:t>
            </a:r>
            <a:r>
              <a:rPr lang="ja-JP" altLang="en-US" sz="1600" dirty="0">
                <a:solidFill>
                  <a:srgbClr val="000000"/>
                </a:solidFill>
                <a:latin typeface="Arial" charset="0"/>
                <a:ea typeface="ＭＳ Ｐゴシック" charset="0"/>
              </a:rPr>
              <a:t>”</a:t>
            </a:r>
            <a:endParaRPr lang="en-US" sz="1600" dirty="0">
              <a:solidFill>
                <a:srgbClr val="000000"/>
              </a:solidFill>
              <a:latin typeface="Arial" charset="0"/>
              <a:ea typeface="ＭＳ Ｐゴシック" charset="0"/>
            </a:endParaRPr>
          </a:p>
          <a:p>
            <a:pPr marL="225425" indent="-225425" defTabSz="833438" eaLnBrk="0" fontAlgn="base" hangingPunct="0">
              <a:lnSpc>
                <a:spcPct val="85000"/>
              </a:lnSpc>
              <a:spcBef>
                <a:spcPct val="40000"/>
              </a:spcBef>
              <a:spcAft>
                <a:spcPct val="0"/>
              </a:spcAft>
              <a:buClr>
                <a:srgbClr val="FF0000"/>
              </a:buClr>
              <a:buFont typeface="Wingdings" charset="0"/>
              <a:buChar char="ü"/>
              <a:defRPr/>
            </a:pPr>
            <a:r>
              <a:rPr lang="en-US" sz="1600" dirty="0">
                <a:solidFill>
                  <a:srgbClr val="000000"/>
                </a:solidFill>
                <a:latin typeface="Arial" charset="0"/>
                <a:ea typeface="ＭＳ Ｐゴシック" charset="0"/>
              </a:rPr>
              <a:t>A linked list can be handled with a </a:t>
            </a:r>
            <a:br>
              <a:rPr lang="en-US" sz="1600" dirty="0">
                <a:solidFill>
                  <a:srgbClr val="000000"/>
                </a:solidFill>
                <a:latin typeface="Arial" charset="0"/>
                <a:ea typeface="ＭＳ Ｐゴシック" charset="0"/>
              </a:rPr>
            </a:br>
            <a:r>
              <a:rPr lang="en-US" sz="1600" dirty="0">
                <a:solidFill>
                  <a:srgbClr val="000000"/>
                </a:solidFill>
                <a:latin typeface="Arial" charset="0"/>
                <a:ea typeface="ＭＳ Ｐゴシック" charset="0"/>
              </a:rPr>
              <a:t>recursive 1:1 relationship</a:t>
            </a:r>
          </a:p>
          <a:p>
            <a:pPr marL="225425" indent="-225425" defTabSz="833438" eaLnBrk="0" fontAlgn="base" hangingPunct="0">
              <a:lnSpc>
                <a:spcPct val="85000"/>
              </a:lnSpc>
              <a:spcBef>
                <a:spcPct val="40000"/>
              </a:spcBef>
              <a:spcAft>
                <a:spcPct val="0"/>
              </a:spcAft>
              <a:buClr>
                <a:srgbClr val="FF0000"/>
              </a:buClr>
              <a:buFont typeface="Wingdings" charset="0"/>
              <a:buChar char="ü"/>
              <a:defRPr/>
            </a:pPr>
            <a:r>
              <a:rPr lang="en-US" sz="1600" dirty="0">
                <a:solidFill>
                  <a:srgbClr val="000000"/>
                </a:solidFill>
                <a:latin typeface="Arial" charset="0"/>
                <a:ea typeface="ＭＳ Ｐゴシック" charset="0"/>
              </a:rPr>
              <a:t>All  the items in the list must be generalised into the same type of entity(or a </a:t>
            </a:r>
            <a:r>
              <a:rPr lang="en-US" sz="1600" dirty="0" err="1">
                <a:solidFill>
                  <a:srgbClr val="000000"/>
                </a:solidFill>
                <a:latin typeface="Arial" charset="0"/>
                <a:ea typeface="ＭＳ Ｐゴシック" charset="0"/>
              </a:rPr>
              <a:t>supertype</a:t>
            </a:r>
            <a:r>
              <a:rPr lang="en-US" sz="1600" dirty="0">
                <a:solidFill>
                  <a:srgbClr val="000000"/>
                </a:solidFill>
                <a:latin typeface="Arial" charset="0"/>
                <a:ea typeface="ＭＳ Ｐゴシック" charset="0"/>
              </a:rPr>
              <a:t> with multiple subtypes -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Rail Car</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would subtype into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Freight</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Locomotive</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Passenger</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etc.)</a:t>
            </a:r>
          </a:p>
          <a:p>
            <a:pPr marL="225425" indent="-225425" defTabSz="833438" eaLnBrk="0" fontAlgn="base" hangingPunct="0">
              <a:lnSpc>
                <a:spcPct val="85000"/>
              </a:lnSpc>
              <a:spcBef>
                <a:spcPct val="40000"/>
              </a:spcBef>
              <a:spcAft>
                <a:spcPct val="0"/>
              </a:spcAft>
              <a:buClr>
                <a:srgbClr val="FF0000"/>
              </a:buClr>
              <a:buFont typeface="Wingdings" charset="0"/>
              <a:buChar char="ü"/>
              <a:defRPr/>
            </a:pPr>
            <a:r>
              <a:rPr lang="en-US" sz="1600" dirty="0">
                <a:solidFill>
                  <a:srgbClr val="000000"/>
                </a:solidFill>
                <a:latin typeface="Arial" charset="0"/>
                <a:ea typeface="ＭＳ Ｐゴシック" charset="0"/>
              </a:rPr>
              <a:t>The foreign key can either "point ahead" </a:t>
            </a:r>
            <a:br>
              <a:rPr lang="en-US" sz="1600" dirty="0">
                <a:solidFill>
                  <a:srgbClr val="000000"/>
                </a:solidFill>
                <a:latin typeface="Arial" charset="0"/>
                <a:ea typeface="ＭＳ Ｐゴシック" charset="0"/>
              </a:rPr>
            </a:br>
            <a:r>
              <a:rPr lang="en-US" sz="1600" dirty="0">
                <a:solidFill>
                  <a:srgbClr val="000000"/>
                </a:solidFill>
                <a:latin typeface="Arial" charset="0"/>
                <a:ea typeface="ＭＳ Ｐゴシック" charset="0"/>
              </a:rPr>
              <a:t>or "point back" – depends which end you add new instances from</a:t>
            </a:r>
          </a:p>
          <a:p>
            <a:pPr marL="225425" indent="-225425" defTabSz="833438" eaLnBrk="0" fontAlgn="base" hangingPunct="0">
              <a:lnSpc>
                <a:spcPct val="85000"/>
              </a:lnSpc>
              <a:spcBef>
                <a:spcPct val="40000"/>
              </a:spcBef>
              <a:spcAft>
                <a:spcPct val="0"/>
              </a:spcAft>
              <a:buClr>
                <a:srgbClr val="FF0000"/>
              </a:buClr>
              <a:buFont typeface="Wingdings" charset="0"/>
              <a:buChar char="ü"/>
              <a:defRPr/>
            </a:pPr>
            <a:r>
              <a:rPr lang="en-US" sz="1600" dirty="0">
                <a:solidFill>
                  <a:srgbClr val="000000"/>
                </a:solidFill>
                <a:latin typeface="Arial" charset="0"/>
                <a:ea typeface="ＭＳ Ｐゴシック" charset="0"/>
              </a:rPr>
              <a:t>As always, the recursive relationship is </a:t>
            </a:r>
            <a:br>
              <a:rPr lang="en-US" sz="1600" dirty="0">
                <a:solidFill>
                  <a:srgbClr val="000000"/>
                </a:solidFill>
                <a:latin typeface="Arial" charset="0"/>
                <a:ea typeface="ＭＳ Ｐゴシック" charset="0"/>
              </a:rPr>
            </a:br>
            <a:r>
              <a:rPr lang="en-US" sz="1600" dirty="0">
                <a:solidFill>
                  <a:srgbClr val="000000"/>
                </a:solidFill>
                <a:latin typeface="Arial" charset="0"/>
                <a:ea typeface="ＭＳ Ｐゴシック" charset="0"/>
              </a:rPr>
              <a:t>"fully optional"</a:t>
            </a:r>
          </a:p>
          <a:p>
            <a:pPr marL="671513" lvl="1" indent="-222250" defTabSz="833438" eaLnBrk="0" fontAlgn="base" hangingPunct="0">
              <a:lnSpc>
                <a:spcPct val="70000"/>
              </a:lnSpc>
              <a:spcBef>
                <a:spcPct val="32000"/>
              </a:spcBef>
              <a:spcAft>
                <a:spcPct val="0"/>
              </a:spcAft>
              <a:buClr>
                <a:srgbClr val="FF0000"/>
              </a:buClr>
              <a:buFontTx/>
              <a:buChar char="•"/>
              <a:defRPr/>
            </a:pPr>
            <a:r>
              <a:rPr lang="en-US" sz="1600" dirty="0">
                <a:solidFill>
                  <a:srgbClr val="000000"/>
                </a:solidFill>
                <a:latin typeface="Arial" charset="0"/>
                <a:ea typeface="ＭＳ Ｐゴシック" charset="0"/>
              </a:rPr>
              <a:t> the first car </a:t>
            </a:r>
            <a:r>
              <a:rPr lang="en-US" sz="1600" dirty="0" err="1">
                <a:solidFill>
                  <a:srgbClr val="000000"/>
                </a:solidFill>
                <a:latin typeface="Arial" charset="0"/>
                <a:ea typeface="ＭＳ Ｐゴシック" charset="0"/>
              </a:rPr>
              <a:t>doesn</a:t>
            </a:r>
            <a:r>
              <a:rPr lang="fr-FR"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t have a car in front of it</a:t>
            </a:r>
          </a:p>
          <a:p>
            <a:pPr marL="671513" lvl="1" indent="-222250" defTabSz="833438" eaLnBrk="0" fontAlgn="base" hangingPunct="0">
              <a:lnSpc>
                <a:spcPct val="70000"/>
              </a:lnSpc>
              <a:spcBef>
                <a:spcPct val="32000"/>
              </a:spcBef>
              <a:spcAft>
                <a:spcPct val="0"/>
              </a:spcAft>
              <a:buClr>
                <a:srgbClr val="FF0000"/>
              </a:buClr>
              <a:buFontTx/>
              <a:buChar char="•"/>
              <a:defRPr/>
            </a:pPr>
            <a:r>
              <a:rPr lang="en-US" sz="1600" dirty="0">
                <a:solidFill>
                  <a:srgbClr val="000000"/>
                </a:solidFill>
                <a:latin typeface="Arial" charset="0"/>
                <a:ea typeface="ＭＳ Ｐゴシック" charset="0"/>
              </a:rPr>
              <a:t> the last car </a:t>
            </a:r>
            <a:r>
              <a:rPr lang="en-US" sz="1600" dirty="0" err="1">
                <a:solidFill>
                  <a:srgbClr val="000000"/>
                </a:solidFill>
                <a:latin typeface="Arial" charset="0"/>
                <a:ea typeface="ＭＳ Ｐゴシック" charset="0"/>
              </a:rPr>
              <a:t>doesn</a:t>
            </a:r>
            <a:r>
              <a:rPr lang="fr-FR"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t have a car behind it.</a:t>
            </a:r>
          </a:p>
        </p:txBody>
      </p:sp>
      <p:graphicFrame>
        <p:nvGraphicFramePr>
          <p:cNvPr id="35844" name="Object 4"/>
          <p:cNvGraphicFramePr>
            <a:graphicFrameLocks/>
          </p:cNvGraphicFramePr>
          <p:nvPr>
            <p:extLst>
              <p:ext uri="{D42A27DB-BD31-4B8C-83A1-F6EECF244321}">
                <p14:modId xmlns:p14="http://schemas.microsoft.com/office/powerpoint/2010/main" val="2231223840"/>
              </p:ext>
            </p:extLst>
          </p:nvPr>
        </p:nvGraphicFramePr>
        <p:xfrm>
          <a:off x="7159624" y="4091266"/>
          <a:ext cx="3541713" cy="1908175"/>
        </p:xfrm>
        <a:graphic>
          <a:graphicData uri="http://schemas.openxmlformats.org/presentationml/2006/ole">
            <mc:AlternateContent xmlns:mc="http://schemas.openxmlformats.org/markup-compatibility/2006">
              <mc:Choice xmlns:v="urn:schemas-microsoft-com:vml" Requires="v">
                <p:oleObj name="Document" r:id="rId5" imgW="3624323" imgH="1954544" progId="Word.Document.8">
                  <p:embed/>
                </p:oleObj>
              </mc:Choice>
              <mc:Fallback>
                <p:oleObj name="Document" r:id="rId5" imgW="3624323" imgH="1954544" progId="Word.Document.8">
                  <p:embed/>
                  <p:pic>
                    <p:nvPicPr>
                      <p:cNvPr id="35844" name="Objec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624" y="4091266"/>
                        <a:ext cx="3541713" cy="190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5" name="Rectangle 5"/>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r>
              <a:rPr lang="en-US" dirty="0">
                <a:latin typeface="Arial" charset="0"/>
                <a:cs typeface="Times New Roman" charset="0"/>
              </a:rPr>
              <a:t>Recursive 1:1 relationships</a:t>
            </a:r>
            <a:endParaRPr lang="en-US" dirty="0">
              <a:latin typeface="Arial" charset="0"/>
            </a:endParaRPr>
          </a:p>
        </p:txBody>
      </p:sp>
    </p:spTree>
    <p:extLst>
      <p:ext uri="{BB962C8B-B14F-4D97-AF65-F5344CB8AC3E}">
        <p14:creationId xmlns:p14="http://schemas.microsoft.com/office/powerpoint/2010/main" val="16120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843">
                                            <p:txEl>
                                              <p:pRg st="2" end="2"/>
                                            </p:txEl>
                                          </p:spTgt>
                                        </p:tgtEl>
                                        <p:attrNameLst>
                                          <p:attrName>style.visibility</p:attrName>
                                        </p:attrNameLst>
                                      </p:cBhvr>
                                      <p:to>
                                        <p:strVal val="visible"/>
                                      </p:to>
                                    </p:set>
                                    <p:animEffect transition="in" filter="dissolve">
                                      <p:cBhvr>
                                        <p:cTn id="12" dur="500"/>
                                        <p:tgtEl>
                                          <p:spTgt spid="358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animEffect transition="in" filter="dissolve">
                                      <p:cBhvr>
                                        <p:cTn id="17" dur="500"/>
                                        <p:tgtEl>
                                          <p:spTgt spid="358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843">
                                            <p:txEl>
                                              <p:pRg st="4" end="4"/>
                                            </p:txEl>
                                          </p:spTgt>
                                        </p:tgtEl>
                                        <p:attrNameLst>
                                          <p:attrName>style.visibility</p:attrName>
                                        </p:attrNameLst>
                                      </p:cBhvr>
                                      <p:to>
                                        <p:strVal val="visible"/>
                                      </p:to>
                                    </p:set>
                                    <p:animEffect transition="in" filter="dissolve">
                                      <p:cBhvr>
                                        <p:cTn id="22" dur="500"/>
                                        <p:tgtEl>
                                          <p:spTgt spid="35843">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5843">
                                            <p:txEl>
                                              <p:pRg st="5" end="5"/>
                                            </p:txEl>
                                          </p:spTgt>
                                        </p:tgtEl>
                                        <p:attrNameLst>
                                          <p:attrName>style.visibility</p:attrName>
                                        </p:attrNameLst>
                                      </p:cBhvr>
                                      <p:to>
                                        <p:strVal val="visible"/>
                                      </p:to>
                                    </p:set>
                                    <p:animEffect transition="in" filter="dissolve">
                                      <p:cBhvr>
                                        <p:cTn id="25" dur="500"/>
                                        <p:tgtEl>
                                          <p:spTgt spid="35843">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5843">
                                            <p:txEl>
                                              <p:pRg st="6" end="6"/>
                                            </p:txEl>
                                          </p:spTgt>
                                        </p:tgtEl>
                                        <p:attrNameLst>
                                          <p:attrName>style.visibility</p:attrName>
                                        </p:attrNameLst>
                                      </p:cBhvr>
                                      <p:to>
                                        <p:strVal val="visible"/>
                                      </p:to>
                                    </p:set>
                                    <p:animEffect transition="in" filter="dissolve">
                                      <p:cBhvr>
                                        <p:cTn id="28" dur="5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p:cNvGraphicFramePr>
          <p:nvPr/>
        </p:nvGraphicFramePr>
        <p:xfrm>
          <a:off x="2057454" y="723900"/>
          <a:ext cx="8183563" cy="1974850"/>
        </p:xfrm>
        <a:graphic>
          <a:graphicData uri="http://schemas.openxmlformats.org/presentationml/2006/ole">
            <mc:AlternateContent xmlns:mc="http://schemas.openxmlformats.org/markup-compatibility/2006">
              <mc:Choice xmlns:v="urn:schemas-microsoft-com:vml" Requires="v">
                <p:oleObj name="MS Org Chart" r:id="rId3" imgW="6862327" imgH="1664381" progId="OrgPlusWOPX.4">
                  <p:embed/>
                </p:oleObj>
              </mc:Choice>
              <mc:Fallback>
                <p:oleObj name="MS Org Chart" r:id="rId3" imgW="6862327" imgH="1664381" progId="OrgPlusWOPX.4">
                  <p:embed/>
                  <p:pic>
                    <p:nvPicPr>
                      <p:cNvPr id="36866"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54" y="723900"/>
                        <a:ext cx="8183563" cy="197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67" name="Object 3"/>
          <p:cNvGraphicFramePr>
            <a:graphicFrameLocks/>
          </p:cNvGraphicFramePr>
          <p:nvPr/>
        </p:nvGraphicFramePr>
        <p:xfrm>
          <a:off x="7543854" y="2324207"/>
          <a:ext cx="2828925" cy="1171575"/>
        </p:xfrm>
        <a:graphic>
          <a:graphicData uri="http://schemas.openxmlformats.org/presentationml/2006/ole">
            <mc:AlternateContent xmlns:mc="http://schemas.openxmlformats.org/markup-compatibility/2006">
              <mc:Choice xmlns:v="urn:schemas-microsoft-com:vml" Requires="v">
                <p:oleObj name="Visio" r:id="rId5" imgW="2832295" imgH="1305176" progId="Visio.Drawing.6">
                  <p:embed/>
                </p:oleObj>
              </mc:Choice>
              <mc:Fallback>
                <p:oleObj name="Visio" r:id="rId5" imgW="2832295" imgH="1305176" progId="Visio.Drawing.6">
                  <p:embed/>
                  <p:pic>
                    <p:nvPicPr>
                      <p:cNvPr id="36867"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54" y="2324207"/>
                        <a:ext cx="2828925" cy="1171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68" name="Object 4"/>
          <p:cNvGraphicFramePr>
            <a:graphicFrameLocks/>
          </p:cNvGraphicFramePr>
          <p:nvPr>
            <p:extLst>
              <p:ext uri="{D42A27DB-BD31-4B8C-83A1-F6EECF244321}">
                <p14:modId xmlns:p14="http://schemas.microsoft.com/office/powerpoint/2010/main" val="2904473185"/>
              </p:ext>
            </p:extLst>
          </p:nvPr>
        </p:nvGraphicFramePr>
        <p:xfrm>
          <a:off x="7417829" y="3543636"/>
          <a:ext cx="3425825" cy="3586163"/>
        </p:xfrm>
        <a:graphic>
          <a:graphicData uri="http://schemas.openxmlformats.org/presentationml/2006/ole">
            <mc:AlternateContent xmlns:mc="http://schemas.openxmlformats.org/markup-compatibility/2006">
              <mc:Choice xmlns:v="urn:schemas-microsoft-com:vml" Requires="v">
                <p:oleObj name="Document" r:id="rId7" imgW="3483316" imgH="3673865" progId="Word.Document.8">
                  <p:embed/>
                </p:oleObj>
              </mc:Choice>
              <mc:Fallback>
                <p:oleObj name="Document" r:id="rId7" imgW="3483316" imgH="3673865" progId="Word.Document.8">
                  <p:embed/>
                  <p:pic>
                    <p:nvPicPr>
                      <p:cNvPr id="36868" name="Object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7829" y="3543636"/>
                        <a:ext cx="3425825" cy="3586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869" name="Rectangle 5"/>
          <p:cNvSpPr>
            <a:spLocks noChangeArrowheads="1"/>
          </p:cNvSpPr>
          <p:nvPr/>
        </p:nvSpPr>
        <p:spPr bwMode="auto">
          <a:xfrm>
            <a:off x="1905000" y="2913170"/>
            <a:ext cx="5105400" cy="2973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The organisational structure is a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hierarchy</a:t>
            </a:r>
            <a:r>
              <a:rPr lang="ja-JP" altLang="en-US" dirty="0">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A hierarchy can usually be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handled with a recursive 1:M relationship</a:t>
            </a:r>
          </a:p>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Again, this requires all the items to be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generalised into the same type of entity</a:t>
            </a:r>
          </a:p>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The foreign key must be at the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Many</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end,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so the child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points to</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the parent</a:t>
            </a:r>
          </a:p>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As with all recursive relationships,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this is "fully optional"</a:t>
            </a:r>
          </a:p>
        </p:txBody>
      </p:sp>
      <p:sp>
        <p:nvSpPr>
          <p:cNvPr id="36870" name="Rectangle 6"/>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r>
              <a:rPr lang="en-US" dirty="0">
                <a:latin typeface="Arial" charset="0"/>
                <a:cs typeface="Times New Roman" charset="0"/>
              </a:rPr>
              <a:t>Recursive 1:M relationships</a:t>
            </a:r>
          </a:p>
        </p:txBody>
      </p:sp>
    </p:spTree>
    <p:extLst>
      <p:ext uri="{BB962C8B-B14F-4D97-AF65-F5344CB8AC3E}">
        <p14:creationId xmlns:p14="http://schemas.microsoft.com/office/powerpoint/2010/main" val="16949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869">
                                            <p:txEl>
                                              <p:pRg st="2" end="2"/>
                                            </p:txEl>
                                          </p:spTgt>
                                        </p:tgtEl>
                                        <p:attrNameLst>
                                          <p:attrName>style.visibility</p:attrName>
                                        </p:attrNameLst>
                                      </p:cBhvr>
                                      <p:to>
                                        <p:strVal val="visible"/>
                                      </p:to>
                                    </p:set>
                                    <p:animEffect transition="in" filter="dissolve">
                                      <p:cBhvr>
                                        <p:cTn id="12" dur="500"/>
                                        <p:tgtEl>
                                          <p:spTgt spid="368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869">
                                            <p:txEl>
                                              <p:pRg st="3" end="3"/>
                                            </p:txEl>
                                          </p:spTgt>
                                        </p:tgtEl>
                                        <p:attrNameLst>
                                          <p:attrName>style.visibility</p:attrName>
                                        </p:attrNameLst>
                                      </p:cBhvr>
                                      <p:to>
                                        <p:strVal val="visible"/>
                                      </p:to>
                                    </p:set>
                                    <p:animEffect transition="in" filter="dissolve">
                                      <p:cBhvr>
                                        <p:cTn id="17" dur="500"/>
                                        <p:tgtEl>
                                          <p:spTgt spid="3686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869">
                                            <p:txEl>
                                              <p:pRg st="4" end="4"/>
                                            </p:txEl>
                                          </p:spTgt>
                                        </p:tgtEl>
                                        <p:attrNameLst>
                                          <p:attrName>style.visibility</p:attrName>
                                        </p:attrNameLst>
                                      </p:cBhvr>
                                      <p:to>
                                        <p:strVal val="visible"/>
                                      </p:to>
                                    </p:set>
                                    <p:animEffect transition="in" filter="dissolve">
                                      <p:cBhvr>
                                        <p:cTn id="22" dur="500"/>
                                        <p:tgtEl>
                                          <p:spTgt spid="368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p:cNvGraphicFramePr>
          <p:nvPr>
            <p:extLst>
              <p:ext uri="{D42A27DB-BD31-4B8C-83A1-F6EECF244321}">
                <p14:modId xmlns:p14="http://schemas.microsoft.com/office/powerpoint/2010/main" val="4247396050"/>
              </p:ext>
            </p:extLst>
          </p:nvPr>
        </p:nvGraphicFramePr>
        <p:xfrm>
          <a:off x="1633538" y="894790"/>
          <a:ext cx="9263062" cy="5341938"/>
        </p:xfrm>
        <a:graphic>
          <a:graphicData uri="http://schemas.openxmlformats.org/presentationml/2006/ole">
            <mc:AlternateContent xmlns:mc="http://schemas.openxmlformats.org/markup-compatibility/2006">
              <mc:Choice xmlns:v="urn:schemas-microsoft-com:vml" Requires="v">
                <p:oleObj name="Visio" r:id="rId3" imgW="7069917" imgH="4275689" progId="Visio.Drawing.6">
                  <p:embed/>
                </p:oleObj>
              </mc:Choice>
              <mc:Fallback>
                <p:oleObj name="Visio" r:id="rId3" imgW="7069917" imgH="4275689" progId="Visio.Drawing.6">
                  <p:embed/>
                  <p:pic>
                    <p:nvPicPr>
                      <p:cNvPr id="3789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894790"/>
                        <a:ext cx="9263062" cy="5341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1" name="Rectangle 3"/>
          <p:cNvSpPr>
            <a:spLocks noChangeArrowheads="1"/>
          </p:cNvSpPr>
          <p:nvPr/>
        </p:nvSpPr>
        <p:spPr bwMode="auto">
          <a:xfrm>
            <a:off x="1578820" y="1304925"/>
            <a:ext cx="405998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This project plan is a </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network</a:t>
            </a:r>
            <a:r>
              <a:rPr lang="ja-JP" altLang="en-US">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A network is handled with</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a recursive M:M relationship</a:t>
            </a:r>
          </a:p>
          <a:p>
            <a:pPr marL="225425" indent="-225425" defTabSz="873125" eaLnBrk="0" fontAlgn="base" hangingPunct="0">
              <a:lnSpc>
                <a:spcPct val="85000"/>
              </a:lnSpc>
              <a:spcBef>
                <a:spcPct val="0"/>
              </a:spcBef>
              <a:spcAft>
                <a:spcPct val="0"/>
              </a:spcAft>
              <a:buClr>
                <a:srgbClr val="FF0000"/>
              </a:buClr>
              <a:buFont typeface="Wingdings" charset="0"/>
              <a:buChar char="ü"/>
              <a:defRPr/>
            </a:pPr>
            <a:r>
              <a:rPr lang="en-US" dirty="0">
                <a:solidFill>
                  <a:srgbClr val="000000"/>
                </a:solidFill>
                <a:latin typeface="Arial" charset="0"/>
                <a:ea typeface="ＭＳ Ｐゴシック" charset="0"/>
              </a:rPr>
              <a:t>This resolves to an associative entity linking two different instances of the same entity</a:t>
            </a:r>
          </a:p>
        </p:txBody>
      </p:sp>
      <p:sp>
        <p:nvSpPr>
          <p:cNvPr id="37892" name="Line 4"/>
          <p:cNvSpPr>
            <a:spLocks noChangeShapeType="1"/>
          </p:cNvSpPr>
          <p:nvPr/>
        </p:nvSpPr>
        <p:spPr bwMode="auto">
          <a:xfrm>
            <a:off x="5571920" y="2453751"/>
            <a:ext cx="2598948" cy="287970"/>
          </a:xfrm>
          <a:prstGeom prst="line">
            <a:avLst/>
          </a:prstGeom>
          <a:noFill/>
          <a:ln w="254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aphicFrame>
        <p:nvGraphicFramePr>
          <p:cNvPr id="37893" name="Object 5"/>
          <p:cNvGraphicFramePr>
            <a:graphicFrameLocks/>
          </p:cNvGraphicFramePr>
          <p:nvPr>
            <p:extLst>
              <p:ext uri="{D42A27DB-BD31-4B8C-83A1-F6EECF244321}">
                <p14:modId xmlns:p14="http://schemas.microsoft.com/office/powerpoint/2010/main" val="4228031627"/>
              </p:ext>
            </p:extLst>
          </p:nvPr>
        </p:nvGraphicFramePr>
        <p:xfrm>
          <a:off x="7622330" y="3719330"/>
          <a:ext cx="3328988" cy="3276600"/>
        </p:xfrm>
        <a:graphic>
          <a:graphicData uri="http://schemas.openxmlformats.org/presentationml/2006/ole">
            <mc:AlternateContent xmlns:mc="http://schemas.openxmlformats.org/markup-compatibility/2006">
              <mc:Choice xmlns:v="urn:schemas-microsoft-com:vml" Requires="v">
                <p:oleObj name="Document" r:id="rId5" imgW="3528864" imgH="3484751" progId="Word.Document.8">
                  <p:embed/>
                </p:oleObj>
              </mc:Choice>
              <mc:Fallback>
                <p:oleObj name="Document" r:id="rId5" imgW="3528864" imgH="3484751" progId="Word.Document.8">
                  <p:embed/>
                  <p:pic>
                    <p:nvPicPr>
                      <p:cNvPr id="37893"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2330" y="3719330"/>
                        <a:ext cx="3328988"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4" name="Line 6"/>
          <p:cNvSpPr>
            <a:spLocks noChangeShapeType="1"/>
          </p:cNvSpPr>
          <p:nvPr/>
        </p:nvSpPr>
        <p:spPr bwMode="auto">
          <a:xfrm flipV="1">
            <a:off x="4808824" y="1546230"/>
            <a:ext cx="839556" cy="374668"/>
          </a:xfrm>
          <a:prstGeom prst="line">
            <a:avLst/>
          </a:prstGeom>
          <a:noFill/>
          <a:ln w="254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7895" name="Rectangle 7"/>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r>
              <a:rPr lang="en-US" dirty="0">
                <a:latin typeface="Arial" charset="0"/>
                <a:cs typeface="Times New Roman" charset="0"/>
              </a:rPr>
              <a:t>Recursive M:M relationships</a:t>
            </a:r>
          </a:p>
        </p:txBody>
      </p:sp>
    </p:spTree>
    <p:extLst>
      <p:ext uri="{BB962C8B-B14F-4D97-AF65-F5344CB8AC3E}">
        <p14:creationId xmlns:p14="http://schemas.microsoft.com/office/powerpoint/2010/main" val="153730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animEffect transition="in" filter="dissolve">
                                      <p:cBhvr>
                                        <p:cTn id="7" dur="500"/>
                                        <p:tgtEl>
                                          <p:spTgt spid="37891">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dissolve">
                                      <p:cBhvr>
                                        <p:cTn id="10" dur="500"/>
                                        <p:tgtEl>
                                          <p:spTgt spid="3789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7893"/>
                                        </p:tgtEl>
                                        <p:attrNameLst>
                                          <p:attrName>style.visibility</p:attrName>
                                        </p:attrNameLst>
                                      </p:cBhvr>
                                      <p:to>
                                        <p:strVal val="visible"/>
                                      </p:to>
                                    </p:set>
                                    <p:animEffect transition="in" filter="dissolve">
                                      <p:cBhvr>
                                        <p:cTn id="15"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491F33-9E55-3803-A426-F5FC375CC7D3}"/>
              </a:ext>
            </a:extLst>
          </p:cNvPr>
          <p:cNvGrpSpPr/>
          <p:nvPr/>
        </p:nvGrpSpPr>
        <p:grpSpPr>
          <a:xfrm>
            <a:off x="1952867" y="1156498"/>
            <a:ext cx="5034054" cy="5654908"/>
            <a:chOff x="1952867" y="1156498"/>
            <a:chExt cx="5034054" cy="5654908"/>
          </a:xfrm>
        </p:grpSpPr>
        <p:pic>
          <p:nvPicPr>
            <p:cNvPr id="117768" name="Picture 8">
              <a:extLst>
                <a:ext uri="{FF2B5EF4-FFF2-40B4-BE49-F238E27FC236}">
                  <a16:creationId xmlns:a16="http://schemas.microsoft.com/office/drawing/2014/main" id="{55A7427E-C3AE-5147-92BD-B06C97F0C9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199" t="5504" r="5635" b="5479"/>
            <a:stretch/>
          </p:blipFill>
          <p:spPr bwMode="auto">
            <a:xfrm>
              <a:off x="2859446" y="1156498"/>
              <a:ext cx="4127475" cy="56549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7682AAE-A695-F443-9B2B-880402EACA5C}"/>
                </a:ext>
              </a:extLst>
            </p:cNvPr>
            <p:cNvSpPr/>
            <p:nvPr/>
          </p:nvSpPr>
          <p:spPr>
            <a:xfrm>
              <a:off x="1952867" y="3560177"/>
              <a:ext cx="1129267" cy="738664"/>
            </a:xfrm>
            <a:prstGeom prst="rect">
              <a:avLst/>
            </a:prstGeom>
          </p:spPr>
          <p:txBody>
            <a:bodyPr wrap="square">
              <a:spAutoFit/>
            </a:bodyPr>
            <a:lstStyle/>
            <a:p>
              <a:pPr algn="l" defTabSz="685800" eaLnBrk="1" fontAlgn="auto" hangingPunct="1">
                <a:lnSpc>
                  <a:spcPct val="100000"/>
                </a:lnSpc>
                <a:spcBef>
                  <a:spcPts val="0"/>
                </a:spcBef>
                <a:spcAft>
                  <a:spcPts val="0"/>
                </a:spcAft>
                <a:buClrTx/>
                <a:buNone/>
              </a:pPr>
              <a:r>
                <a:rPr lang="en-US" sz="1400" dirty="0">
                  <a:solidFill>
                    <a:prstClr val="black"/>
                  </a:solidFill>
                  <a:latin typeface="Arial" panose="020B0604020202020204" pitchFamily="34" charset="0"/>
                  <a:cs typeface="Arial" panose="020B0604020202020204" pitchFamily="34" charset="0"/>
                </a:rPr>
                <a:t>New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connections</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will appear</a:t>
              </a:r>
              <a:endParaRPr lang="en-US" sz="1400" i="1" dirty="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10AC8EA-EEE5-A040-8F93-899477BE7004}"/>
                </a:ext>
              </a:extLst>
            </p:cNvPr>
            <p:cNvSpPr/>
            <p:nvPr/>
          </p:nvSpPr>
          <p:spPr>
            <a:xfrm>
              <a:off x="4641863" y="1243341"/>
              <a:ext cx="1729294" cy="738664"/>
            </a:xfrm>
            <a:prstGeom prst="rect">
              <a:avLst/>
            </a:prstGeom>
          </p:spPr>
          <p:txBody>
            <a:bodyPr wrap="square">
              <a:spAutoFit/>
            </a:bodyPr>
            <a:lstStyle/>
            <a:p>
              <a:pPr defTabSz="685800"/>
              <a:r>
                <a:rPr lang="en-US" sz="1400" dirty="0">
                  <a:solidFill>
                    <a:prstClr val="black"/>
                  </a:solidFill>
                  <a:latin typeface="Arial" panose="020B0604020202020204" pitchFamily="34" charset="0"/>
                  <a:cs typeface="Arial" panose="020B0604020202020204" pitchFamily="34" charset="0"/>
                </a:rPr>
                <a:t>New types of Organisation Units </a:t>
              </a:r>
              <a:br>
                <a:rPr lang="en-US" sz="1400" dirty="0">
                  <a:solidFill>
                    <a:prstClr val="black"/>
                  </a:solidFill>
                  <a:latin typeface="Arial" panose="020B0604020202020204" pitchFamily="34" charset="0"/>
                  <a:cs typeface="Arial" panose="020B0604020202020204" pitchFamily="34" charset="0"/>
                </a:rPr>
              </a:br>
              <a:r>
                <a:rPr lang="en-US" sz="1400" dirty="0">
                  <a:solidFill>
                    <a:prstClr val="black"/>
                  </a:solidFill>
                  <a:latin typeface="Arial" panose="020B0604020202020204" pitchFamily="34" charset="0"/>
                  <a:cs typeface="Arial" panose="020B0604020202020204" pitchFamily="34" charset="0"/>
                </a:rPr>
                <a:t>will arise</a:t>
              </a:r>
            </a:p>
          </p:txBody>
        </p:sp>
      </p:grpSp>
      <p:sp>
        <p:nvSpPr>
          <p:cNvPr id="2" name="Title 1">
            <a:extLst>
              <a:ext uri="{FF2B5EF4-FFF2-40B4-BE49-F238E27FC236}">
                <a16:creationId xmlns:a16="http://schemas.microsoft.com/office/drawing/2014/main" id="{FCA128B8-1FE0-4441-B31D-4514C31B9B43}"/>
              </a:ext>
            </a:extLst>
          </p:cNvPr>
          <p:cNvSpPr>
            <a:spLocks noGrp="1"/>
          </p:cNvSpPr>
          <p:nvPr>
            <p:ph type="title"/>
          </p:nvPr>
        </p:nvSpPr>
        <p:spPr/>
        <p:txBody>
          <a:bodyPr/>
          <a:lstStyle/>
          <a:p>
            <a:r>
              <a:rPr lang="en-US" dirty="0"/>
              <a:t>Future-proofing – "Avoid</a:t>
            </a:r>
            <a:r>
              <a:rPr lang="en-CA" dirty="0"/>
              <a:t> fixed hierarchies</a:t>
            </a:r>
            <a:r>
              <a:rPr lang="en-US" dirty="0"/>
              <a:t>"</a:t>
            </a:r>
          </a:p>
        </p:txBody>
      </p:sp>
      <p:pic>
        <p:nvPicPr>
          <p:cNvPr id="117762" name="Picture 2">
            <a:extLst>
              <a:ext uri="{FF2B5EF4-FFF2-40B4-BE49-F238E27FC236}">
                <a16:creationId xmlns:a16="http://schemas.microsoft.com/office/drawing/2014/main" id="{302866CE-1D46-B44F-AC29-61551AD1ECB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10975" t="5854" r="8529" b="5691"/>
          <a:stretch/>
        </p:blipFill>
        <p:spPr bwMode="auto">
          <a:xfrm>
            <a:off x="530301" y="1156499"/>
            <a:ext cx="1129267" cy="56549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28900C1-D027-2946-B134-5870FC64C7E1}"/>
              </a:ext>
            </a:extLst>
          </p:cNvPr>
          <p:cNvSpPr/>
          <p:nvPr/>
        </p:nvSpPr>
        <p:spPr>
          <a:xfrm>
            <a:off x="7683011" y="4367023"/>
            <a:ext cx="4246069" cy="1200329"/>
          </a:xfrm>
          <a:prstGeom prst="rect">
            <a:avLst/>
          </a:prstGeom>
        </p:spPr>
        <p:txBody>
          <a:bodyPr wrap="square">
            <a:spAutoFit/>
          </a:bodyPr>
          <a:lstStyle/>
          <a:p>
            <a:r>
              <a:rPr lang="en-US" dirty="0">
                <a:latin typeface="Arial" charset="0"/>
              </a:rPr>
              <a:t>This revised model is </a:t>
            </a:r>
            <a:r>
              <a:rPr lang="en-US" i="1" dirty="0">
                <a:latin typeface="Arial" charset="0"/>
              </a:rPr>
              <a:t>far</a:t>
            </a:r>
            <a:r>
              <a:rPr lang="en-US" dirty="0">
                <a:latin typeface="Arial" charset="0"/>
              </a:rPr>
              <a:t> more flexible.</a:t>
            </a:r>
          </a:p>
          <a:p>
            <a:endParaRPr lang="en-US" i="1" dirty="0">
              <a:latin typeface="Arial" charset="0"/>
            </a:endParaRPr>
          </a:p>
          <a:p>
            <a:r>
              <a:rPr lang="en-US" dirty="0">
                <a:latin typeface="Arial" charset="0"/>
              </a:rPr>
              <a:t>This is an example of the </a:t>
            </a:r>
            <a:br>
              <a:rPr lang="en-US" dirty="0">
                <a:latin typeface="Arial" charset="0"/>
              </a:rPr>
            </a:br>
            <a:r>
              <a:rPr lang="en-US" dirty="0">
                <a:latin typeface="Arial" charset="0"/>
              </a:rPr>
              <a:t>"</a:t>
            </a:r>
            <a:r>
              <a:rPr lang="en-US" dirty="0" err="1">
                <a:latin typeface="Arial" charset="0"/>
              </a:rPr>
              <a:t>generalise</a:t>
            </a:r>
            <a:r>
              <a:rPr lang="en-US" dirty="0">
                <a:latin typeface="Arial" charset="0"/>
              </a:rPr>
              <a:t>, recur, and classify" pattern. </a:t>
            </a:r>
            <a:endParaRPr lang="en-US" dirty="0"/>
          </a:p>
        </p:txBody>
      </p:sp>
      <p:sp>
        <p:nvSpPr>
          <p:cNvPr id="3" name="Rectangle 2">
            <a:extLst>
              <a:ext uri="{FF2B5EF4-FFF2-40B4-BE49-F238E27FC236}">
                <a16:creationId xmlns:a16="http://schemas.microsoft.com/office/drawing/2014/main" id="{C9D6A664-795B-9D3E-6897-11E72BD213A1}"/>
              </a:ext>
            </a:extLst>
          </p:cNvPr>
          <p:cNvSpPr/>
          <p:nvPr/>
        </p:nvSpPr>
        <p:spPr>
          <a:xfrm>
            <a:off x="165495" y="661160"/>
            <a:ext cx="2352006" cy="523220"/>
          </a:xfrm>
          <a:prstGeom prst="rect">
            <a:avLst/>
          </a:prstGeom>
        </p:spPr>
        <p:txBody>
          <a:bodyPr wrap="square">
            <a:spAutoFit/>
          </a:bodyPr>
          <a:lstStyle/>
          <a:p>
            <a:r>
              <a:rPr lang="en-US" sz="1400" dirty="0">
                <a:latin typeface="Arial" charset="0"/>
              </a:rPr>
              <a:t>If we implement this model, </a:t>
            </a:r>
            <a:br>
              <a:rPr lang="en-US" sz="1400" dirty="0">
                <a:latin typeface="Arial" charset="0"/>
              </a:rPr>
            </a:br>
            <a:r>
              <a:rPr lang="en-US" sz="1400" dirty="0">
                <a:latin typeface="Arial" charset="0"/>
              </a:rPr>
              <a:t>what will go wrong?</a:t>
            </a:r>
          </a:p>
        </p:txBody>
      </p:sp>
      <p:pic>
        <p:nvPicPr>
          <p:cNvPr id="5" name="Picture 12">
            <a:extLst>
              <a:ext uri="{FF2B5EF4-FFF2-40B4-BE49-F238E27FC236}">
                <a16:creationId xmlns:a16="http://schemas.microsoft.com/office/drawing/2014/main" id="{DC3A1DFC-6F95-D534-8B40-60E3F42FBD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91514" y="1070633"/>
            <a:ext cx="6300486" cy="328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9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dissolv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dissolv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Supertypes and subtypes </a:t>
            </a:r>
          </a:p>
        </p:txBody>
      </p:sp>
      <p:sp>
        <p:nvSpPr>
          <p:cNvPr id="47109" name="Rectangle 5"/>
          <p:cNvSpPr>
            <a:spLocks noGrp="1" noChangeArrowheads="1"/>
          </p:cNvSpPr>
          <p:nvPr>
            <p:ph type="body" idx="4294967295"/>
          </p:nvPr>
        </p:nvSpPr>
        <p:spPr>
          <a:xfrm>
            <a:off x="3053802" y="4105275"/>
            <a:ext cx="7842250" cy="2265363"/>
          </a:xfrm>
          <a:noFill/>
        </p:spPr>
        <p:txBody>
          <a:bodyPr vert="horz" lIns="90488" tIns="44450" rIns="90488" bIns="44450" rtlCol="0">
            <a:normAutofit lnSpcReduction="10000"/>
          </a:bodyPr>
          <a:lstStyle/>
          <a:p>
            <a:pPr marL="334963" indent="-334963" defTabSz="833438"/>
            <a:r>
              <a:rPr lang="en-US" sz="2000" dirty="0">
                <a:latin typeface="Arial" charset="0"/>
              </a:rPr>
              <a:t>Breaks an entity down into two </a:t>
            </a:r>
            <a:r>
              <a:rPr lang="en-US" sz="2000" i="1" dirty="0">
                <a:latin typeface="Arial" charset="0"/>
              </a:rPr>
              <a:t>or more </a:t>
            </a:r>
            <a:r>
              <a:rPr lang="fr-FR" sz="2000" dirty="0">
                <a:latin typeface="Arial" charset="0"/>
              </a:rPr>
              <a:t>'</a:t>
            </a:r>
            <a:r>
              <a:rPr lang="en-US" sz="2000" dirty="0">
                <a:latin typeface="Arial" charset="0"/>
              </a:rPr>
              <a:t>subtypes</a:t>
            </a:r>
            <a:r>
              <a:rPr lang="fr-FR" sz="2000" dirty="0">
                <a:latin typeface="Arial" charset="0"/>
              </a:rPr>
              <a:t>'</a:t>
            </a:r>
            <a:r>
              <a:rPr lang="en-US" sz="2000" dirty="0">
                <a:latin typeface="Arial" charset="0"/>
              </a:rPr>
              <a:t>, </a:t>
            </a:r>
            <a:br>
              <a:rPr lang="en-US" sz="2000" dirty="0">
                <a:latin typeface="Arial" charset="0"/>
              </a:rPr>
            </a:br>
            <a:r>
              <a:rPr lang="en-US" sz="2000" dirty="0">
                <a:latin typeface="Arial" charset="0"/>
              </a:rPr>
              <a:t>or </a:t>
            </a:r>
            <a:r>
              <a:rPr lang="en-US" sz="2000" dirty="0" err="1">
                <a:latin typeface="Arial" charset="0"/>
              </a:rPr>
              <a:t>generalises</a:t>
            </a:r>
            <a:r>
              <a:rPr lang="en-US" sz="2000" dirty="0">
                <a:latin typeface="Arial" charset="0"/>
              </a:rPr>
              <a:t> two or more into a single </a:t>
            </a:r>
            <a:r>
              <a:rPr lang="fr-FR" sz="2000" dirty="0">
                <a:latin typeface="Arial" charset="0"/>
              </a:rPr>
              <a:t>'</a:t>
            </a:r>
            <a:r>
              <a:rPr lang="en-US" sz="2000" dirty="0" err="1">
                <a:latin typeface="Arial" charset="0"/>
              </a:rPr>
              <a:t>supertype</a:t>
            </a:r>
            <a:r>
              <a:rPr lang="fr-FR" sz="2000" dirty="0">
                <a:latin typeface="Arial" charset="0"/>
              </a:rPr>
              <a:t>'</a:t>
            </a:r>
            <a:endParaRPr lang="en-US" sz="2000" dirty="0">
              <a:latin typeface="Arial" charset="0"/>
            </a:endParaRPr>
          </a:p>
          <a:p>
            <a:pPr marL="671513" lvl="1" indent="-222250" defTabSz="833438"/>
            <a:r>
              <a:rPr lang="en-US" sz="1800" dirty="0">
                <a:latin typeface="Arial" charset="0"/>
              </a:rPr>
              <a:t>common relationships and attributes go into </a:t>
            </a:r>
            <a:r>
              <a:rPr lang="en-US" sz="1800" i="1" dirty="0" err="1">
                <a:latin typeface="Arial" charset="0"/>
              </a:rPr>
              <a:t>supertype</a:t>
            </a:r>
            <a:r>
              <a:rPr lang="en-US" sz="1800" dirty="0">
                <a:latin typeface="Arial" charset="0"/>
              </a:rPr>
              <a:t> </a:t>
            </a:r>
          </a:p>
          <a:p>
            <a:pPr marL="671513" lvl="1" indent="-222250" defTabSz="833438"/>
            <a:r>
              <a:rPr lang="en-US" sz="1800" dirty="0">
                <a:latin typeface="Arial" charset="0"/>
              </a:rPr>
              <a:t>unique relationships and attributes go into </a:t>
            </a:r>
            <a:r>
              <a:rPr lang="en-US" sz="1800" i="1" dirty="0">
                <a:latin typeface="Arial" charset="0"/>
              </a:rPr>
              <a:t>subtype</a:t>
            </a:r>
            <a:r>
              <a:rPr lang="en-US" sz="1800" dirty="0">
                <a:latin typeface="Arial" charset="0"/>
              </a:rPr>
              <a:t> </a:t>
            </a:r>
          </a:p>
          <a:p>
            <a:pPr marL="334963" indent="-334963" defTabSz="833438"/>
            <a:r>
              <a:rPr lang="en-US" sz="2000" dirty="0">
                <a:latin typeface="Arial" charset="0"/>
              </a:rPr>
              <a:t>Subtypes are mutually exclusive and mandatory – </a:t>
            </a:r>
            <a:br>
              <a:rPr lang="en-US" sz="2000" dirty="0">
                <a:latin typeface="Arial" charset="0"/>
              </a:rPr>
            </a:br>
            <a:r>
              <a:rPr lang="en-US" sz="2000" dirty="0">
                <a:latin typeface="Arial" charset="0"/>
              </a:rPr>
              <a:t>there is exactly one subtype instance for each supertype </a:t>
            </a:r>
          </a:p>
          <a:p>
            <a:pPr marL="334963" indent="-334963" defTabSz="833438"/>
            <a:r>
              <a:rPr lang="en-US" sz="2000" dirty="0">
                <a:latin typeface="Arial" charset="0"/>
              </a:rPr>
              <a:t>a.k.a., generalisation-specification, or gen-spec</a:t>
            </a:r>
          </a:p>
        </p:txBody>
      </p:sp>
      <p:sp>
        <p:nvSpPr>
          <p:cNvPr id="47107" name="Rectangle 3"/>
          <p:cNvSpPr>
            <a:spLocks noChangeArrowheads="1"/>
          </p:cNvSpPr>
          <p:nvPr/>
        </p:nvSpPr>
        <p:spPr bwMode="auto">
          <a:xfrm>
            <a:off x="3525872" y="1885950"/>
            <a:ext cx="1017588" cy="731838"/>
          </a:xfrm>
          <a:prstGeom prst="rect">
            <a:avLst/>
          </a:prstGeom>
          <a:no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7108" name="Rectangle 4"/>
          <p:cNvSpPr>
            <a:spLocks noChangeArrowheads="1"/>
          </p:cNvSpPr>
          <p:nvPr/>
        </p:nvSpPr>
        <p:spPr bwMode="auto">
          <a:xfrm>
            <a:off x="3503502" y="1905106"/>
            <a:ext cx="1065647" cy="410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fontAlgn="base" hangingPunct="0">
              <a:lnSpc>
                <a:spcPct val="97000"/>
              </a:lnSpc>
              <a:spcBef>
                <a:spcPct val="0"/>
              </a:spcBef>
              <a:spcAft>
                <a:spcPct val="0"/>
              </a:spcAft>
              <a:defRPr/>
            </a:pPr>
            <a:r>
              <a:rPr lang="en-US" sz="1200" b="1" dirty="0">
                <a:solidFill>
                  <a:srgbClr val="000000"/>
                </a:solidFill>
                <a:latin typeface="Arial" charset="0"/>
                <a:ea typeface="ＭＳ Ｐゴシック" charset="0"/>
              </a:rPr>
              <a:t>Management</a:t>
            </a:r>
          </a:p>
          <a:p>
            <a:pPr algn="ctr" defTabSz="873125" eaLnBrk="0" fontAlgn="base" hangingPunct="0">
              <a:lnSpc>
                <a:spcPct val="97000"/>
              </a:lnSpc>
              <a:spcBef>
                <a:spcPct val="0"/>
              </a:spcBef>
              <a:spcAft>
                <a:spcPct val="0"/>
              </a:spcAft>
              <a:defRPr/>
            </a:pPr>
            <a:r>
              <a:rPr lang="en-US" sz="1200" b="1" dirty="0">
                <a:solidFill>
                  <a:srgbClr val="000000"/>
                </a:solidFill>
                <a:latin typeface="Arial" charset="0"/>
                <a:ea typeface="ＭＳ Ｐゴシック" charset="0"/>
              </a:rPr>
              <a:t>Job</a:t>
            </a:r>
          </a:p>
        </p:txBody>
      </p:sp>
      <p:sp>
        <p:nvSpPr>
          <p:cNvPr id="47110" name="Rectangle 6"/>
          <p:cNvSpPr>
            <a:spLocks noChangeArrowheads="1"/>
          </p:cNvSpPr>
          <p:nvPr/>
        </p:nvSpPr>
        <p:spPr bwMode="auto">
          <a:xfrm>
            <a:off x="3525872" y="2792520"/>
            <a:ext cx="1017588" cy="941387"/>
          </a:xfrm>
          <a:prstGeom prst="rect">
            <a:avLst/>
          </a:prstGeom>
          <a:no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7111" name="Rectangle 7"/>
          <p:cNvSpPr>
            <a:spLocks noChangeArrowheads="1"/>
          </p:cNvSpPr>
          <p:nvPr/>
        </p:nvSpPr>
        <p:spPr bwMode="auto">
          <a:xfrm>
            <a:off x="3565534" y="2822681"/>
            <a:ext cx="928741" cy="410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Bargaining</a:t>
            </a:r>
          </a:p>
          <a:p>
            <a:pPr algn="ctr" defTabSz="873125"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Unit Job</a:t>
            </a:r>
          </a:p>
        </p:txBody>
      </p:sp>
      <p:sp>
        <p:nvSpPr>
          <p:cNvPr id="47112" name="Line 8"/>
          <p:cNvSpPr>
            <a:spLocks noChangeShapeType="1"/>
          </p:cNvSpPr>
          <p:nvPr/>
        </p:nvSpPr>
        <p:spPr bwMode="auto">
          <a:xfrm>
            <a:off x="3519522" y="2301875"/>
            <a:ext cx="103028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13" name="Line 9"/>
          <p:cNvSpPr>
            <a:spLocks noChangeShapeType="1"/>
          </p:cNvSpPr>
          <p:nvPr/>
        </p:nvSpPr>
        <p:spPr bwMode="auto">
          <a:xfrm>
            <a:off x="3519522" y="3219450"/>
            <a:ext cx="103028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14" name="Rectangle 10"/>
          <p:cNvSpPr>
            <a:spLocks noChangeArrowheads="1"/>
          </p:cNvSpPr>
          <p:nvPr/>
        </p:nvSpPr>
        <p:spPr bwMode="auto">
          <a:xfrm>
            <a:off x="3356011" y="1322494"/>
            <a:ext cx="985334" cy="512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Job Title</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Creation Date</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Job Type Code</a:t>
            </a:r>
          </a:p>
        </p:txBody>
      </p:sp>
      <p:sp>
        <p:nvSpPr>
          <p:cNvPr id="47115" name="Rectangle 11"/>
          <p:cNvSpPr>
            <a:spLocks noChangeArrowheads="1"/>
          </p:cNvSpPr>
          <p:nvPr/>
        </p:nvSpPr>
        <p:spPr bwMode="auto">
          <a:xfrm>
            <a:off x="3471903" y="3244956"/>
            <a:ext cx="1125309"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Hourly Wage Amt</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Confidential Flag</a:t>
            </a:r>
          </a:p>
        </p:txBody>
      </p:sp>
      <p:sp>
        <p:nvSpPr>
          <p:cNvPr id="47116" name="Rectangle 12"/>
          <p:cNvSpPr>
            <a:spLocks noChangeArrowheads="1"/>
          </p:cNvSpPr>
          <p:nvPr/>
        </p:nvSpPr>
        <p:spPr bwMode="auto">
          <a:xfrm>
            <a:off x="3498893" y="2338388"/>
            <a:ext cx="959035"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Salary Amount</a:t>
            </a:r>
          </a:p>
        </p:txBody>
      </p:sp>
      <p:sp>
        <p:nvSpPr>
          <p:cNvPr id="47117" name="Rectangle 13"/>
          <p:cNvSpPr>
            <a:spLocks noChangeArrowheads="1"/>
          </p:cNvSpPr>
          <p:nvPr/>
        </p:nvSpPr>
        <p:spPr bwMode="auto">
          <a:xfrm>
            <a:off x="6504027" y="2581382"/>
            <a:ext cx="1017588" cy="817563"/>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ctr" eaLnBrk="0" fontAlgn="base" hangingPunct="0">
              <a:spcBef>
                <a:spcPct val="0"/>
              </a:spcBef>
              <a:spcAft>
                <a:spcPct val="0"/>
              </a:spcAft>
              <a:defRPr/>
            </a:pPr>
            <a:r>
              <a:rPr lang="en-US" sz="1200" b="1">
                <a:solidFill>
                  <a:srgbClr val="000000"/>
                </a:solidFill>
                <a:latin typeface="Arial" charset="0"/>
                <a:ea typeface="ＭＳ Ｐゴシック" charset="0"/>
              </a:rPr>
              <a:t>Certification</a:t>
            </a:r>
          </a:p>
        </p:txBody>
      </p:sp>
      <p:sp>
        <p:nvSpPr>
          <p:cNvPr id="47118" name="Line 14"/>
          <p:cNvSpPr>
            <a:spLocks noChangeShapeType="1"/>
          </p:cNvSpPr>
          <p:nvPr/>
        </p:nvSpPr>
        <p:spPr bwMode="auto">
          <a:xfrm>
            <a:off x="4562510" y="3033713"/>
            <a:ext cx="192246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47119" name="Group 15"/>
          <p:cNvGrpSpPr>
            <a:grpSpLocks/>
          </p:cNvGrpSpPr>
          <p:nvPr/>
        </p:nvGrpSpPr>
        <p:grpSpPr bwMode="auto">
          <a:xfrm>
            <a:off x="6348454" y="2897188"/>
            <a:ext cx="136525" cy="273050"/>
            <a:chOff x="3248" y="1407"/>
            <a:chExt cx="86" cy="172"/>
          </a:xfrm>
        </p:grpSpPr>
        <p:sp>
          <p:nvSpPr>
            <p:cNvPr id="47148" name="Line 16"/>
            <p:cNvSpPr>
              <a:spLocks noChangeShapeType="1"/>
            </p:cNvSpPr>
            <p:nvPr/>
          </p:nvSpPr>
          <p:spPr bwMode="auto">
            <a:xfrm flipV="1">
              <a:off x="3248" y="1407"/>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9" name="Line 17"/>
            <p:cNvSpPr>
              <a:spLocks noChangeShapeType="1"/>
            </p:cNvSpPr>
            <p:nvPr/>
          </p:nvSpPr>
          <p:spPr bwMode="auto">
            <a:xfrm>
              <a:off x="3248" y="1493"/>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47120" name="Line 18"/>
          <p:cNvSpPr>
            <a:spLocks noChangeShapeType="1"/>
          </p:cNvSpPr>
          <p:nvPr/>
        </p:nvSpPr>
        <p:spPr bwMode="auto">
          <a:xfrm>
            <a:off x="4562518" y="2897295"/>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21" name="Line 19"/>
          <p:cNvSpPr>
            <a:spLocks noChangeShapeType="1"/>
          </p:cNvSpPr>
          <p:nvPr/>
        </p:nvSpPr>
        <p:spPr bwMode="auto">
          <a:xfrm flipV="1">
            <a:off x="4562518" y="3046520"/>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22" name="Line 20"/>
          <p:cNvSpPr>
            <a:spLocks noChangeShapeType="1"/>
          </p:cNvSpPr>
          <p:nvPr/>
        </p:nvSpPr>
        <p:spPr bwMode="auto">
          <a:xfrm>
            <a:off x="6497677" y="2886075"/>
            <a:ext cx="103028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23" name="Rectangle 21"/>
          <p:cNvSpPr>
            <a:spLocks noChangeArrowheads="1"/>
          </p:cNvSpPr>
          <p:nvPr/>
        </p:nvSpPr>
        <p:spPr bwMode="auto">
          <a:xfrm>
            <a:off x="3278222" y="968375"/>
            <a:ext cx="1512888" cy="291465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7124" name="Rectangle 22"/>
          <p:cNvSpPr>
            <a:spLocks noChangeArrowheads="1"/>
          </p:cNvSpPr>
          <p:nvPr/>
        </p:nvSpPr>
        <p:spPr bwMode="auto">
          <a:xfrm>
            <a:off x="3817946" y="1011344"/>
            <a:ext cx="398623" cy="231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Job</a:t>
            </a:r>
          </a:p>
        </p:txBody>
      </p:sp>
      <p:sp>
        <p:nvSpPr>
          <p:cNvPr id="47125" name="Rectangle 23"/>
          <p:cNvSpPr>
            <a:spLocks noChangeArrowheads="1"/>
          </p:cNvSpPr>
          <p:nvPr/>
        </p:nvSpPr>
        <p:spPr bwMode="auto">
          <a:xfrm>
            <a:off x="5792822" y="3029056"/>
            <a:ext cx="595542"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required</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for</a:t>
            </a:r>
          </a:p>
        </p:txBody>
      </p:sp>
      <p:sp>
        <p:nvSpPr>
          <p:cNvPr id="47126" name="Line 24"/>
          <p:cNvSpPr>
            <a:spLocks noChangeShapeType="1"/>
          </p:cNvSpPr>
          <p:nvPr/>
        </p:nvSpPr>
        <p:spPr bwMode="auto">
          <a:xfrm>
            <a:off x="3271872" y="1260475"/>
            <a:ext cx="152558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27" name="Rectangle 25"/>
          <p:cNvSpPr>
            <a:spLocks noChangeArrowheads="1"/>
          </p:cNvSpPr>
          <p:nvPr/>
        </p:nvSpPr>
        <p:spPr bwMode="auto">
          <a:xfrm>
            <a:off x="4811806" y="2809875"/>
            <a:ext cx="588341"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requires</a:t>
            </a:r>
          </a:p>
        </p:txBody>
      </p:sp>
      <p:sp>
        <p:nvSpPr>
          <p:cNvPr id="47128" name="Rectangle 26"/>
          <p:cNvSpPr>
            <a:spLocks noChangeArrowheads="1"/>
          </p:cNvSpPr>
          <p:nvPr/>
        </p:nvSpPr>
        <p:spPr bwMode="auto">
          <a:xfrm>
            <a:off x="1001812" y="1346305"/>
            <a:ext cx="876844" cy="230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200" b="1" i="1" dirty="0">
                <a:solidFill>
                  <a:srgbClr val="000000"/>
                </a:solidFill>
                <a:latin typeface="Arial" charset="0"/>
                <a:ea typeface="ＭＳ Ｐゴシック" charset="0"/>
              </a:rPr>
              <a:t>Supertype</a:t>
            </a:r>
          </a:p>
        </p:txBody>
      </p:sp>
      <p:sp>
        <p:nvSpPr>
          <p:cNvPr id="47129" name="Rectangle 27"/>
          <p:cNvSpPr>
            <a:spLocks noChangeArrowheads="1"/>
          </p:cNvSpPr>
          <p:nvPr/>
        </p:nvSpPr>
        <p:spPr bwMode="auto">
          <a:xfrm>
            <a:off x="1001748" y="1817692"/>
            <a:ext cx="817533" cy="230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200" b="1" i="1">
                <a:solidFill>
                  <a:srgbClr val="000000"/>
                </a:solidFill>
                <a:latin typeface="Arial" charset="0"/>
                <a:ea typeface="ＭＳ Ｐゴシック" charset="0"/>
              </a:rPr>
              <a:t>Subtypes</a:t>
            </a:r>
          </a:p>
        </p:txBody>
      </p:sp>
      <p:sp>
        <p:nvSpPr>
          <p:cNvPr id="47130" name="Line 28"/>
          <p:cNvSpPr>
            <a:spLocks noChangeShapeType="1"/>
          </p:cNvSpPr>
          <p:nvPr/>
        </p:nvSpPr>
        <p:spPr bwMode="auto">
          <a:xfrm flipV="1">
            <a:off x="1890747" y="1124057"/>
            <a:ext cx="1390650" cy="334963"/>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31" name="Line 29"/>
          <p:cNvSpPr>
            <a:spLocks noChangeShapeType="1"/>
          </p:cNvSpPr>
          <p:nvPr/>
        </p:nvSpPr>
        <p:spPr bwMode="auto">
          <a:xfrm>
            <a:off x="1838365" y="1928920"/>
            <a:ext cx="1690687" cy="1087437"/>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32" name="Line 30"/>
          <p:cNvSpPr>
            <a:spLocks noChangeShapeType="1"/>
          </p:cNvSpPr>
          <p:nvPr/>
        </p:nvSpPr>
        <p:spPr bwMode="auto">
          <a:xfrm>
            <a:off x="1812961" y="1916113"/>
            <a:ext cx="1716087" cy="220662"/>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47133" name="Group 31"/>
          <p:cNvGrpSpPr>
            <a:grpSpLocks/>
          </p:cNvGrpSpPr>
          <p:nvPr/>
        </p:nvGrpSpPr>
        <p:grpSpPr bwMode="auto">
          <a:xfrm>
            <a:off x="4803810" y="1247882"/>
            <a:ext cx="2965450" cy="817563"/>
            <a:chOff x="3291" y="952"/>
            <a:chExt cx="1868" cy="515"/>
          </a:xfrm>
        </p:grpSpPr>
        <p:sp>
          <p:nvSpPr>
            <p:cNvPr id="47139" name="Rectangle 32"/>
            <p:cNvSpPr>
              <a:spLocks noChangeArrowheads="1"/>
            </p:cNvSpPr>
            <p:nvPr/>
          </p:nvSpPr>
          <p:spPr bwMode="auto">
            <a:xfrm>
              <a:off x="4514" y="952"/>
              <a:ext cx="641" cy="51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ctr" eaLnBrk="0" fontAlgn="base" hangingPunct="0">
                <a:spcBef>
                  <a:spcPct val="0"/>
                </a:spcBef>
                <a:spcAft>
                  <a:spcPct val="0"/>
                </a:spcAft>
                <a:defRPr/>
              </a:pPr>
              <a:r>
                <a:rPr lang="en-US" sz="1200" b="1">
                  <a:solidFill>
                    <a:srgbClr val="000000"/>
                  </a:solidFill>
                  <a:latin typeface="Arial" charset="0"/>
                  <a:ea typeface="ＭＳ Ｐゴシック" charset="0"/>
                </a:rPr>
                <a:t>Employee</a:t>
              </a:r>
            </a:p>
          </p:txBody>
        </p:sp>
        <p:sp>
          <p:nvSpPr>
            <p:cNvPr id="47140" name="Line 33"/>
            <p:cNvSpPr>
              <a:spLocks noChangeShapeType="1"/>
            </p:cNvSpPr>
            <p:nvPr/>
          </p:nvSpPr>
          <p:spPr bwMode="auto">
            <a:xfrm>
              <a:off x="3291" y="1237"/>
              <a:ext cx="1211"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1" name="Line 34"/>
            <p:cNvSpPr>
              <a:spLocks noChangeShapeType="1"/>
            </p:cNvSpPr>
            <p:nvPr/>
          </p:nvSpPr>
          <p:spPr bwMode="auto">
            <a:xfrm flipV="1">
              <a:off x="4416" y="1151"/>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2" name="Line 35"/>
            <p:cNvSpPr>
              <a:spLocks noChangeShapeType="1"/>
            </p:cNvSpPr>
            <p:nvPr/>
          </p:nvSpPr>
          <p:spPr bwMode="auto">
            <a:xfrm>
              <a:off x="4416" y="1237"/>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3" name="Line 36"/>
            <p:cNvSpPr>
              <a:spLocks noChangeShapeType="1"/>
            </p:cNvSpPr>
            <p:nvPr/>
          </p:nvSpPr>
          <p:spPr bwMode="auto">
            <a:xfrm>
              <a:off x="3291" y="1151"/>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4" name="Line 37"/>
            <p:cNvSpPr>
              <a:spLocks noChangeShapeType="1"/>
            </p:cNvSpPr>
            <p:nvPr/>
          </p:nvSpPr>
          <p:spPr bwMode="auto">
            <a:xfrm flipV="1">
              <a:off x="3291" y="1245"/>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5" name="Line 38"/>
            <p:cNvSpPr>
              <a:spLocks noChangeShapeType="1"/>
            </p:cNvSpPr>
            <p:nvPr/>
          </p:nvSpPr>
          <p:spPr bwMode="auto">
            <a:xfrm>
              <a:off x="4510" y="1120"/>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46" name="Rectangle 39"/>
            <p:cNvSpPr>
              <a:spLocks noChangeArrowheads="1"/>
            </p:cNvSpPr>
            <p:nvPr/>
          </p:nvSpPr>
          <p:spPr bwMode="auto">
            <a:xfrm>
              <a:off x="3352" y="1016"/>
              <a:ext cx="424" cy="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describes</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duties of</a:t>
              </a:r>
            </a:p>
          </p:txBody>
        </p:sp>
        <p:sp>
          <p:nvSpPr>
            <p:cNvPr id="47147" name="Rectangle 40"/>
            <p:cNvSpPr>
              <a:spLocks noChangeArrowheads="1"/>
            </p:cNvSpPr>
            <p:nvPr/>
          </p:nvSpPr>
          <p:spPr bwMode="auto">
            <a:xfrm>
              <a:off x="4000" y="1272"/>
              <a:ext cx="397" cy="1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performs</a:t>
              </a:r>
            </a:p>
          </p:txBody>
        </p:sp>
      </p:grpSp>
      <p:sp>
        <p:nvSpPr>
          <p:cNvPr id="47134" name="Rectangle 41"/>
          <p:cNvSpPr>
            <a:spLocks noChangeArrowheads="1"/>
          </p:cNvSpPr>
          <p:nvPr/>
        </p:nvSpPr>
        <p:spPr bwMode="auto">
          <a:xfrm>
            <a:off x="6221447" y="838201"/>
            <a:ext cx="657232" cy="230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200" b="1" i="1">
                <a:solidFill>
                  <a:srgbClr val="000000"/>
                </a:solidFill>
                <a:latin typeface="Arial" charset="0"/>
                <a:ea typeface="ＭＳ Ｐゴシック" charset="0"/>
              </a:rPr>
              <a:t>all jobs</a:t>
            </a:r>
          </a:p>
        </p:txBody>
      </p:sp>
      <p:sp>
        <p:nvSpPr>
          <p:cNvPr id="47135" name="Rectangle 42"/>
          <p:cNvSpPr>
            <a:spLocks noChangeArrowheads="1"/>
          </p:cNvSpPr>
          <p:nvPr/>
        </p:nvSpPr>
        <p:spPr bwMode="auto">
          <a:xfrm>
            <a:off x="5649947" y="3619505"/>
            <a:ext cx="1231846" cy="231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200" b="1" i="1">
                <a:solidFill>
                  <a:srgbClr val="000000"/>
                </a:solidFill>
                <a:latin typeface="Arial" charset="0"/>
                <a:ea typeface="ＭＳ Ｐゴシック" charset="0"/>
              </a:rPr>
              <a:t>only B.U.  jobs</a:t>
            </a:r>
          </a:p>
        </p:txBody>
      </p:sp>
      <p:sp>
        <p:nvSpPr>
          <p:cNvPr id="47136" name="Line 43"/>
          <p:cNvSpPr>
            <a:spLocks noChangeShapeType="1"/>
          </p:cNvSpPr>
          <p:nvPr/>
        </p:nvSpPr>
        <p:spPr bwMode="auto">
          <a:xfrm flipH="1">
            <a:off x="5834097" y="1014520"/>
            <a:ext cx="400050" cy="681037"/>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7137" name="Line 44"/>
          <p:cNvSpPr>
            <a:spLocks noChangeShapeType="1"/>
          </p:cNvSpPr>
          <p:nvPr/>
        </p:nvSpPr>
        <p:spPr bwMode="auto">
          <a:xfrm flipH="1" flipV="1">
            <a:off x="5414997" y="3067157"/>
            <a:ext cx="260350" cy="601663"/>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Tree>
    <p:extLst>
      <p:ext uri="{BB962C8B-B14F-4D97-AF65-F5344CB8AC3E}">
        <p14:creationId xmlns:p14="http://schemas.microsoft.com/office/powerpoint/2010/main" val="385284785"/>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Generalisation vs. subtyping</a:t>
            </a:r>
          </a:p>
        </p:txBody>
      </p:sp>
      <p:sp>
        <p:nvSpPr>
          <p:cNvPr id="48131" name="Rectangle 3"/>
          <p:cNvSpPr>
            <a:spLocks noGrp="1" noChangeArrowheads="1"/>
          </p:cNvSpPr>
          <p:nvPr>
            <p:ph type="body" sz="half" idx="4294967295"/>
          </p:nvPr>
        </p:nvSpPr>
        <p:spPr>
          <a:xfrm>
            <a:off x="935339" y="954718"/>
            <a:ext cx="6686987" cy="5537200"/>
          </a:xfrm>
          <a:noFill/>
        </p:spPr>
        <p:txBody>
          <a:bodyPr vert="horz" lIns="92075" tIns="46038" rIns="92075" bIns="46038" rtlCol="0">
            <a:normAutofit/>
          </a:bodyPr>
          <a:lstStyle/>
          <a:p>
            <a:pPr eaLnBrk="1" hangingPunct="1">
              <a:buClr>
                <a:schemeClr val="folHlink"/>
              </a:buClr>
              <a:buFont typeface="Wingdings" charset="0"/>
              <a:buChar char="ü"/>
            </a:pPr>
            <a:r>
              <a:rPr lang="ja-JP" altLang="en-US" sz="1800" dirty="0">
                <a:latin typeface="Arial" charset="0"/>
              </a:rPr>
              <a:t>“</a:t>
            </a:r>
            <a:r>
              <a:rPr lang="en-US" sz="1800" i="1" dirty="0">
                <a:latin typeface="Arial" charset="0"/>
              </a:rPr>
              <a:t>Generalisation - </a:t>
            </a:r>
            <a:r>
              <a:rPr lang="en-US" sz="1800" i="1" dirty="0" err="1">
                <a:latin typeface="Arial" charset="0"/>
              </a:rPr>
              <a:t>Specialisation</a:t>
            </a:r>
            <a:r>
              <a:rPr lang="ja-JP" altLang="en-US" sz="1800" i="1" dirty="0">
                <a:latin typeface="Arial" charset="0"/>
              </a:rPr>
              <a:t>”</a:t>
            </a:r>
            <a:r>
              <a:rPr lang="en-US" sz="1800" dirty="0">
                <a:latin typeface="Arial" charset="0"/>
              </a:rPr>
              <a:t> is typical O-O terminology;</a:t>
            </a:r>
            <a:br>
              <a:rPr lang="en-US" sz="1800" dirty="0">
                <a:latin typeface="Arial" charset="0"/>
              </a:rPr>
            </a:br>
            <a:r>
              <a:rPr lang="ja-JP" altLang="en-US" sz="1800" i="1" dirty="0">
                <a:latin typeface="Arial" charset="0"/>
              </a:rPr>
              <a:t>“</a:t>
            </a:r>
            <a:r>
              <a:rPr lang="en-CA" altLang="ja-JP" sz="1800" i="1" dirty="0" err="1">
                <a:latin typeface="Arial" charset="0"/>
              </a:rPr>
              <a:t>Supertype</a:t>
            </a:r>
            <a:r>
              <a:rPr lang="en-CA" altLang="ja-JP" sz="1800" i="1" dirty="0">
                <a:latin typeface="Arial" charset="0"/>
              </a:rPr>
              <a:t> - </a:t>
            </a:r>
            <a:r>
              <a:rPr lang="en-US" sz="1800" i="1" dirty="0">
                <a:latin typeface="Arial" charset="0"/>
              </a:rPr>
              <a:t>Subtype</a:t>
            </a:r>
            <a:r>
              <a:rPr lang="ja-JP" altLang="en-US" sz="1800" i="1" dirty="0">
                <a:latin typeface="Arial" charset="0"/>
              </a:rPr>
              <a:t>”</a:t>
            </a:r>
            <a:r>
              <a:rPr lang="en-US" sz="1800" dirty="0">
                <a:latin typeface="Arial" charset="0"/>
              </a:rPr>
              <a:t> is typical E-R terminology. Gen-spec.</a:t>
            </a:r>
          </a:p>
          <a:p>
            <a:pPr eaLnBrk="1" hangingPunct="1">
              <a:buClr>
                <a:schemeClr val="folHlink"/>
              </a:buClr>
              <a:buFont typeface="Wingdings" charset="0"/>
              <a:buChar char="ü"/>
            </a:pPr>
            <a:r>
              <a:rPr lang="en-US" sz="1800" dirty="0" err="1">
                <a:latin typeface="Arial" charset="0"/>
              </a:rPr>
              <a:t>Generalise</a:t>
            </a:r>
            <a:r>
              <a:rPr lang="en-US" sz="1800" dirty="0">
                <a:latin typeface="Arial" charset="0"/>
              </a:rPr>
              <a:t> whenever two or more entities, each with their own </a:t>
            </a:r>
            <a:r>
              <a:rPr lang="en-US" sz="1800" i="1" dirty="0">
                <a:latin typeface="Arial" charset="0"/>
              </a:rPr>
              <a:t>distinct</a:t>
            </a:r>
            <a:r>
              <a:rPr lang="en-US" sz="1800" dirty="0">
                <a:latin typeface="Arial" charset="0"/>
              </a:rPr>
              <a:t> attributes and relationships, also </a:t>
            </a:r>
            <a:r>
              <a:rPr lang="en-US" sz="1800" i="1" dirty="0">
                <a:latin typeface="Arial" charset="0"/>
              </a:rPr>
              <a:t>share</a:t>
            </a:r>
            <a:r>
              <a:rPr lang="en-US" sz="1800" dirty="0">
                <a:latin typeface="Arial" charset="0"/>
              </a:rPr>
              <a:t> other attributes and relationships</a:t>
            </a:r>
          </a:p>
          <a:p>
            <a:pPr eaLnBrk="1" hangingPunct="1">
              <a:buClr>
                <a:schemeClr val="folHlink"/>
              </a:buClr>
              <a:buFont typeface="Wingdings" charset="0"/>
              <a:buChar char="ü"/>
            </a:pPr>
            <a:r>
              <a:rPr lang="en-US" sz="1800" dirty="0">
                <a:latin typeface="Arial" charset="0"/>
              </a:rPr>
              <a:t>Automobile, Aircraft, and Vessel have common attributes that could be generalised into Vehicle… </a:t>
            </a:r>
          </a:p>
          <a:p>
            <a:pPr eaLnBrk="1" hangingPunct="1">
              <a:buClr>
                <a:schemeClr val="folHlink"/>
              </a:buClr>
              <a:buFont typeface="Wingdings" charset="0"/>
              <a:buChar char="ü"/>
            </a:pPr>
            <a:r>
              <a:rPr lang="en-US" sz="1800" dirty="0">
                <a:latin typeface="Arial" charset="0"/>
              </a:rPr>
              <a:t>…or, Vehicle could be sub-typed into Automobile, Aircraft, and Vessel, with the same outcome</a:t>
            </a:r>
          </a:p>
          <a:p>
            <a:pPr eaLnBrk="1" hangingPunct="1">
              <a:buClr>
                <a:schemeClr val="folHlink"/>
              </a:buClr>
              <a:buFont typeface="Wingdings" charset="0"/>
              <a:buChar char="ü"/>
            </a:pPr>
            <a:r>
              <a:rPr lang="en-US" sz="1800" dirty="0">
                <a:latin typeface="Arial" charset="0"/>
              </a:rPr>
              <a:t>Note that it</a:t>
            </a:r>
            <a:r>
              <a:rPr lang="fr-FR" altLang="ja-JP" sz="1800" dirty="0">
                <a:latin typeface="Arial" charset="0"/>
              </a:rPr>
              <a:t>'</a:t>
            </a:r>
            <a:r>
              <a:rPr lang="en-US" sz="1800" dirty="0">
                <a:latin typeface="Arial" charset="0"/>
              </a:rPr>
              <a:t>s common for a subtyped entity to also be classified by a </a:t>
            </a:r>
            <a:r>
              <a:rPr lang="en-US" sz="1800" i="1" dirty="0">
                <a:latin typeface="Arial" charset="0"/>
              </a:rPr>
              <a:t>type</a:t>
            </a:r>
            <a:r>
              <a:rPr lang="en-US" sz="1800" dirty="0">
                <a:latin typeface="Arial" charset="0"/>
              </a:rPr>
              <a:t> or </a:t>
            </a:r>
            <a:r>
              <a:rPr lang="en-US" sz="1800" i="1" dirty="0">
                <a:latin typeface="Arial" charset="0"/>
              </a:rPr>
              <a:t>reference</a:t>
            </a:r>
            <a:r>
              <a:rPr lang="en-US" sz="1800" dirty="0">
                <a:latin typeface="Arial" charset="0"/>
              </a:rPr>
              <a:t> entity. In this example, Vehicle Type Code is the “subtype discriminator.”</a:t>
            </a:r>
          </a:p>
        </p:txBody>
      </p:sp>
      <p:graphicFrame>
        <p:nvGraphicFramePr>
          <p:cNvPr id="48132" name="Object 4"/>
          <p:cNvGraphicFramePr>
            <a:graphicFrameLocks noGrp="1"/>
          </p:cNvGraphicFramePr>
          <p:nvPr>
            <p:ph sz="half" idx="4294967295"/>
            <p:extLst>
              <p:ext uri="{D42A27DB-BD31-4B8C-83A1-F6EECF244321}">
                <p14:modId xmlns:p14="http://schemas.microsoft.com/office/powerpoint/2010/main" val="1864708480"/>
              </p:ext>
            </p:extLst>
          </p:nvPr>
        </p:nvGraphicFramePr>
        <p:xfrm>
          <a:off x="7412038" y="-104075"/>
          <a:ext cx="4779962" cy="5824538"/>
        </p:xfrm>
        <a:graphic>
          <a:graphicData uri="http://schemas.openxmlformats.org/presentationml/2006/ole">
            <mc:AlternateContent xmlns:mc="http://schemas.openxmlformats.org/markup-compatibility/2006">
              <mc:Choice xmlns:v="urn:schemas-microsoft-com:vml" Requires="v">
                <p:oleObj name="Visio" r:id="rId3" imgW="5547684" imgH="6761703" progId="Visio.Drawing.11">
                  <p:embed/>
                </p:oleObj>
              </mc:Choice>
              <mc:Fallback>
                <p:oleObj name="Visio" r:id="rId3" imgW="5547684" imgH="6761703" progId="Visio.Drawing.11">
                  <p:embed/>
                  <p:pic>
                    <p:nvPicPr>
                      <p:cNvPr id="48132"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2038" y="-104075"/>
                        <a:ext cx="4779962" cy="582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439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animEffect transition="in" filter="dissolve">
                                      <p:cBhvr>
                                        <p:cTn id="7" dur="500"/>
                                        <p:tgtEl>
                                          <p:spTgt spid="4813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131">
                                            <p:txEl>
                                              <p:pRg st="3" end="3"/>
                                            </p:txEl>
                                          </p:spTgt>
                                        </p:tgtEl>
                                        <p:attrNameLst>
                                          <p:attrName>style.visibility</p:attrName>
                                        </p:attrNameLst>
                                      </p:cBhvr>
                                      <p:to>
                                        <p:strVal val="visible"/>
                                      </p:to>
                                    </p:set>
                                    <p:animEffect transition="in" filter="dissolve">
                                      <p:cBhvr>
                                        <p:cTn id="12" dur="500"/>
                                        <p:tgtEl>
                                          <p:spTgt spid="4813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1">
                                            <p:txEl>
                                              <p:pRg st="4" end="4"/>
                                            </p:txEl>
                                          </p:spTgt>
                                        </p:tgtEl>
                                        <p:attrNameLst>
                                          <p:attrName>style.visibility</p:attrName>
                                        </p:attrNameLst>
                                      </p:cBhvr>
                                      <p:to>
                                        <p:strVal val="visible"/>
                                      </p:to>
                                    </p:set>
                                    <p:animEffect transition="in" filter="dissolve">
                                      <p:cBhvr>
                                        <p:cTn id="17"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p:cNvGraphicFramePr>
          <p:nvPr>
            <p:extLst>
              <p:ext uri="{D42A27DB-BD31-4B8C-83A1-F6EECF244321}">
                <p14:modId xmlns:p14="http://schemas.microsoft.com/office/powerpoint/2010/main" val="3684177522"/>
              </p:ext>
            </p:extLst>
          </p:nvPr>
        </p:nvGraphicFramePr>
        <p:xfrm>
          <a:off x="803504" y="1921438"/>
          <a:ext cx="8782050" cy="4098925"/>
        </p:xfrm>
        <a:graphic>
          <a:graphicData uri="http://schemas.openxmlformats.org/presentationml/2006/ole">
            <mc:AlternateContent xmlns:mc="http://schemas.openxmlformats.org/markup-compatibility/2006">
              <mc:Choice xmlns:v="urn:schemas-microsoft-com:vml" Requires="v">
                <p:oleObj name="Visio" r:id="rId3" imgW="9320730" imgH="4187618" progId="Visio.Drawing.11">
                  <p:embed/>
                </p:oleObj>
              </mc:Choice>
              <mc:Fallback>
                <p:oleObj name="Visio" r:id="rId3" imgW="9320730" imgH="4187618" progId="Visio.Drawing.11">
                  <p:embed/>
                  <p:pic>
                    <p:nvPicPr>
                      <p:cNvPr id="49154"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04" y="1921438"/>
                        <a:ext cx="8782050" cy="4098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9155" name="Rectangle 3"/>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Subtyping - alternative formats</a:t>
            </a:r>
          </a:p>
        </p:txBody>
      </p:sp>
      <p:sp>
        <p:nvSpPr>
          <p:cNvPr id="49157" name="Rectangle 5"/>
          <p:cNvSpPr>
            <a:spLocks noGrp="1" noChangeArrowheads="1"/>
          </p:cNvSpPr>
          <p:nvPr>
            <p:ph type="body" sz="half" idx="4294967295"/>
          </p:nvPr>
        </p:nvSpPr>
        <p:spPr>
          <a:xfrm>
            <a:off x="954031" y="1701800"/>
            <a:ext cx="3932238" cy="4552950"/>
          </a:xfrm>
          <a:noFill/>
        </p:spPr>
        <p:txBody>
          <a:bodyPr vert="horz" lIns="90488" tIns="44450" rIns="90488" bIns="44450" rtlCol="0">
            <a:normAutofit/>
          </a:bodyPr>
          <a:lstStyle/>
          <a:p>
            <a:pPr marL="334963" indent="-334963" defTabSz="833438"/>
            <a:r>
              <a:rPr lang="ja-JP" altLang="en-US" sz="2400" dirty="0">
                <a:latin typeface="Arial" charset="0"/>
              </a:rPr>
              <a:t>“</a:t>
            </a:r>
            <a:r>
              <a:rPr lang="en-US" sz="2400" dirty="0">
                <a:latin typeface="Arial" charset="0"/>
              </a:rPr>
              <a:t>Box in box</a:t>
            </a:r>
            <a:r>
              <a:rPr lang="ja-JP" altLang="en-US" sz="2400" dirty="0">
                <a:latin typeface="Arial" charset="0"/>
              </a:rPr>
              <a:t>”</a:t>
            </a:r>
            <a:r>
              <a:rPr lang="en-US" sz="2400" dirty="0">
                <a:latin typeface="Arial" charset="0"/>
              </a:rPr>
              <a:t> </a:t>
            </a:r>
            <a:br>
              <a:rPr lang="en-US" sz="2400" dirty="0">
                <a:latin typeface="Arial" charset="0"/>
              </a:rPr>
            </a:br>
            <a:r>
              <a:rPr lang="en-US" sz="2000" dirty="0">
                <a:latin typeface="Arial" charset="0"/>
              </a:rPr>
              <a:t>(e.g., Oracle modelling tools)</a:t>
            </a:r>
          </a:p>
        </p:txBody>
      </p:sp>
      <p:sp>
        <p:nvSpPr>
          <p:cNvPr id="49158" name="Rectangle 6"/>
          <p:cNvSpPr>
            <a:spLocks noGrp="1" noChangeArrowheads="1"/>
          </p:cNvSpPr>
          <p:nvPr>
            <p:ph type="body" sz="half" idx="4294967295"/>
          </p:nvPr>
        </p:nvSpPr>
        <p:spPr>
          <a:xfrm>
            <a:off x="5602300" y="1714401"/>
            <a:ext cx="4286250" cy="4113213"/>
          </a:xfrm>
          <a:noFill/>
        </p:spPr>
        <p:txBody>
          <a:bodyPr vert="horz" lIns="90488" tIns="44450" rIns="90488" bIns="44450" rtlCol="0">
            <a:normAutofit/>
          </a:bodyPr>
          <a:lstStyle/>
          <a:p>
            <a:pPr marL="334963" indent="-334963" defTabSz="833438"/>
            <a:r>
              <a:rPr lang="en-US" sz="2400" dirty="0">
                <a:latin typeface="Arial" charset="0"/>
              </a:rPr>
              <a:t>Generalisation hierarchy </a:t>
            </a:r>
            <a:br>
              <a:rPr lang="en-US" sz="2400" dirty="0">
                <a:latin typeface="Arial" charset="0"/>
              </a:rPr>
            </a:br>
            <a:r>
              <a:rPr lang="en-US" sz="2000" dirty="0">
                <a:latin typeface="Arial" charset="0"/>
              </a:rPr>
              <a:t>(e.g., most ER- or UML-based modelling tools)</a:t>
            </a:r>
          </a:p>
        </p:txBody>
      </p:sp>
      <p:sp>
        <p:nvSpPr>
          <p:cNvPr id="49156" name="Rectangle 4"/>
          <p:cNvSpPr>
            <a:spLocks noChangeArrowheads="1"/>
          </p:cNvSpPr>
          <p:nvPr/>
        </p:nvSpPr>
        <p:spPr bwMode="auto">
          <a:xfrm>
            <a:off x="885238" y="1139030"/>
            <a:ext cx="8002063" cy="40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873125" eaLnBrk="0" fontAlgn="base" hangingPunct="0">
              <a:lnSpc>
                <a:spcPct val="85000"/>
              </a:lnSpc>
              <a:spcBef>
                <a:spcPct val="40000"/>
              </a:spcBef>
              <a:spcAft>
                <a:spcPct val="0"/>
              </a:spcAft>
              <a:defRPr/>
            </a:pPr>
            <a:r>
              <a:rPr lang="en-US" sz="2400" dirty="0">
                <a:solidFill>
                  <a:srgbClr val="000000"/>
                </a:solidFill>
                <a:latin typeface="Arial" charset="0"/>
                <a:ea typeface="ＭＳ Ｐゴシック" charset="0"/>
              </a:rPr>
              <a:t>Two different diagramming approaches are widely used - </a:t>
            </a:r>
          </a:p>
        </p:txBody>
      </p:sp>
    </p:spTree>
    <p:extLst>
      <p:ext uri="{BB962C8B-B14F-4D97-AF65-F5344CB8AC3E}">
        <p14:creationId xmlns:p14="http://schemas.microsoft.com/office/powerpoint/2010/main" val="1085300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122494" y="4322870"/>
            <a:ext cx="8269287" cy="2371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34963" indent="-334963" defTabSz="833438" eaLnBrk="0" fontAlgn="base" hangingPunct="0">
              <a:lnSpc>
                <a:spcPct val="85000"/>
              </a:lnSpc>
              <a:spcBef>
                <a:spcPct val="4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A </a:t>
            </a: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role</a:t>
            </a: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 structure is used when there are two or more different </a:t>
            </a: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roles</a:t>
            </a: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 that an entity type can take on.</a:t>
            </a:r>
          </a:p>
          <a:p>
            <a:pPr marL="334963" indent="-334963" defTabSz="833438" eaLnBrk="0" fontAlgn="base" hangingPunct="0">
              <a:lnSpc>
                <a:spcPct val="85000"/>
              </a:lnSpc>
              <a:spcBef>
                <a:spcPct val="4000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Similar</a:t>
            </a:r>
            <a:r>
              <a:rPr lang="en-US" sz="2000" dirty="0">
                <a:solidFill>
                  <a:srgbClr val="000000"/>
                </a:solidFill>
                <a:latin typeface="Arial" charset="0"/>
                <a:ea typeface="ＭＳ Ｐゴシック" charset="0"/>
              </a:rPr>
              <a:t> to subtyping</a:t>
            </a:r>
          </a:p>
          <a:p>
            <a:pPr marL="671513" lvl="1" indent="-222250" defTabSz="833438" eaLnBrk="0" fontAlgn="base" hangingPunct="0">
              <a:lnSpc>
                <a:spcPct val="70000"/>
              </a:lnSpc>
              <a:spcBef>
                <a:spcPct val="32000"/>
              </a:spcBef>
              <a:spcAft>
                <a:spcPct val="0"/>
              </a:spcAft>
              <a:buClr>
                <a:srgbClr val="FF0000"/>
              </a:buClr>
              <a:buFontTx/>
              <a:buChar char="•"/>
              <a:defRPr/>
            </a:pPr>
            <a:r>
              <a:rPr lang="en-US" dirty="0">
                <a:solidFill>
                  <a:srgbClr val="000000"/>
                </a:solidFill>
                <a:latin typeface="Arial" charset="0"/>
                <a:ea typeface="ＭＳ Ｐゴシック" charset="0"/>
              </a:rPr>
              <a:t>unique attributes and relationships go in the role entity</a:t>
            </a:r>
          </a:p>
          <a:p>
            <a:pPr marL="334963" indent="-334963" defTabSz="833438" eaLnBrk="0" fontAlgn="base" hangingPunct="0">
              <a:lnSpc>
                <a:spcPct val="85000"/>
              </a:lnSpc>
              <a:spcBef>
                <a:spcPct val="4000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Different</a:t>
            </a:r>
            <a:r>
              <a:rPr lang="en-US" sz="2000" dirty="0">
                <a:solidFill>
                  <a:srgbClr val="000000"/>
                </a:solidFill>
                <a:latin typeface="Arial" charset="0"/>
                <a:ea typeface="ＭＳ Ｐゴシック" charset="0"/>
              </a:rPr>
              <a:t> from subtyping</a:t>
            </a:r>
          </a:p>
          <a:p>
            <a:pPr marL="671513" lvl="1" indent="-222250" defTabSz="833438" eaLnBrk="0" fontAlgn="base" hangingPunct="0">
              <a:lnSpc>
                <a:spcPct val="70000"/>
              </a:lnSpc>
              <a:spcBef>
                <a:spcPct val="32000"/>
              </a:spcBef>
              <a:spcAft>
                <a:spcPct val="0"/>
              </a:spcAft>
              <a:buClr>
                <a:srgbClr val="FF0000"/>
              </a:buClr>
              <a:buFontTx/>
              <a:buChar char="•"/>
              <a:defRPr/>
            </a:pPr>
            <a:r>
              <a:rPr lang="en-US" dirty="0">
                <a:solidFill>
                  <a:srgbClr val="000000"/>
                </a:solidFill>
                <a:latin typeface="Arial" charset="0"/>
                <a:ea typeface="ＭＳ Ｐゴシック" charset="0"/>
              </a:rPr>
              <a:t>the roles are </a:t>
            </a:r>
            <a:r>
              <a:rPr lang="en-US" i="1" dirty="0">
                <a:solidFill>
                  <a:srgbClr val="000000"/>
                </a:solidFill>
                <a:latin typeface="Arial" charset="0"/>
                <a:ea typeface="ＭＳ Ｐゴシック" charset="0"/>
              </a:rPr>
              <a:t>not</a:t>
            </a:r>
            <a:r>
              <a:rPr lang="en-US" dirty="0">
                <a:solidFill>
                  <a:srgbClr val="000000"/>
                </a:solidFill>
                <a:latin typeface="Arial" charset="0"/>
                <a:ea typeface="ＭＳ Ｐゴシック" charset="0"/>
              </a:rPr>
              <a:t> mutually exclusive</a:t>
            </a:r>
          </a:p>
          <a:p>
            <a:pPr marL="671513" lvl="1" indent="-222250" defTabSz="833438" eaLnBrk="0" fontAlgn="base" hangingPunct="0">
              <a:lnSpc>
                <a:spcPct val="70000"/>
              </a:lnSpc>
              <a:spcBef>
                <a:spcPct val="32000"/>
              </a:spcBef>
              <a:spcAft>
                <a:spcPct val="0"/>
              </a:spcAft>
              <a:buClr>
                <a:srgbClr val="FF0000"/>
              </a:buClr>
              <a:buFontTx/>
              <a:buChar char="•"/>
              <a:defRPr/>
            </a:pPr>
            <a:r>
              <a:rPr lang="en-US" dirty="0">
                <a:solidFill>
                  <a:srgbClr val="000000"/>
                </a:solidFill>
                <a:latin typeface="Arial" charset="0"/>
                <a:ea typeface="ＭＳ Ｐゴシック" charset="0"/>
              </a:rPr>
              <a:t>the parent does not necessarily have to take on any role</a:t>
            </a:r>
          </a:p>
        </p:txBody>
      </p:sp>
      <p:sp>
        <p:nvSpPr>
          <p:cNvPr id="50179" name="Rectangle 3"/>
          <p:cNvSpPr>
            <a:spLocks noChangeArrowheads="1"/>
          </p:cNvSpPr>
          <p:nvPr/>
        </p:nvSpPr>
        <p:spPr bwMode="auto">
          <a:xfrm>
            <a:off x="9034858" y="4002090"/>
            <a:ext cx="543420" cy="230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200" b="1" i="1">
                <a:solidFill>
                  <a:srgbClr val="000000"/>
                </a:solidFill>
                <a:latin typeface="Arial" charset="0"/>
                <a:ea typeface="ＭＳ Ｐゴシック" charset="0"/>
              </a:rPr>
              <a:t>Roles</a:t>
            </a:r>
          </a:p>
        </p:txBody>
      </p:sp>
      <p:sp>
        <p:nvSpPr>
          <p:cNvPr id="50180" name="Line 4"/>
          <p:cNvSpPr>
            <a:spLocks noChangeShapeType="1"/>
          </p:cNvSpPr>
          <p:nvPr/>
        </p:nvSpPr>
        <p:spPr bwMode="auto">
          <a:xfrm flipH="1" flipV="1">
            <a:off x="8685559" y="3698884"/>
            <a:ext cx="365125" cy="37782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181" name="Rectangle 5"/>
          <p:cNvSpPr>
            <a:spLocks noChangeArrowheads="1"/>
          </p:cNvSpPr>
          <p:nvPr/>
        </p:nvSpPr>
        <p:spPr bwMode="auto">
          <a:xfrm>
            <a:off x="6986931" y="1416156"/>
            <a:ext cx="859160" cy="512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Employee ID</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Name</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etc.</a:t>
            </a:r>
          </a:p>
        </p:txBody>
      </p:sp>
      <p:grpSp>
        <p:nvGrpSpPr>
          <p:cNvPr id="50182" name="Group 6"/>
          <p:cNvGrpSpPr>
            <a:grpSpLocks/>
          </p:cNvGrpSpPr>
          <p:nvPr/>
        </p:nvGrpSpPr>
        <p:grpSpPr bwMode="auto">
          <a:xfrm>
            <a:off x="6966298" y="1138238"/>
            <a:ext cx="1030288" cy="817562"/>
            <a:chOff x="3876" y="717"/>
            <a:chExt cx="649" cy="515"/>
          </a:xfrm>
        </p:grpSpPr>
        <p:sp>
          <p:nvSpPr>
            <p:cNvPr id="50271" name="Rectangle 7"/>
            <p:cNvSpPr>
              <a:spLocks noChangeArrowheads="1"/>
            </p:cNvSpPr>
            <p:nvPr/>
          </p:nvSpPr>
          <p:spPr bwMode="auto">
            <a:xfrm>
              <a:off x="3908" y="736"/>
              <a:ext cx="539" cy="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Employee</a:t>
              </a:r>
            </a:p>
          </p:txBody>
        </p:sp>
        <p:sp>
          <p:nvSpPr>
            <p:cNvPr id="50272" name="Rectangle 8"/>
            <p:cNvSpPr>
              <a:spLocks noChangeArrowheads="1"/>
            </p:cNvSpPr>
            <p:nvPr/>
          </p:nvSpPr>
          <p:spPr bwMode="auto">
            <a:xfrm>
              <a:off x="3880" y="717"/>
              <a:ext cx="641" cy="51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73" name="Line 9"/>
            <p:cNvSpPr>
              <a:spLocks noChangeShapeType="1"/>
            </p:cNvSpPr>
            <p:nvPr/>
          </p:nvSpPr>
          <p:spPr bwMode="auto">
            <a:xfrm>
              <a:off x="3876" y="885"/>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0183" name="Rectangle 10"/>
          <p:cNvSpPr>
            <a:spLocks noChangeArrowheads="1"/>
          </p:cNvSpPr>
          <p:nvPr/>
        </p:nvSpPr>
        <p:spPr bwMode="auto">
          <a:xfrm>
            <a:off x="8098182" y="2049569"/>
            <a:ext cx="360226"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acts</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as</a:t>
            </a:r>
          </a:p>
        </p:txBody>
      </p:sp>
      <p:sp>
        <p:nvSpPr>
          <p:cNvPr id="50184" name="Line 11"/>
          <p:cNvSpPr>
            <a:spLocks noChangeShapeType="1"/>
          </p:cNvSpPr>
          <p:nvPr/>
        </p:nvSpPr>
        <p:spPr bwMode="auto">
          <a:xfrm>
            <a:off x="7469530" y="1962257"/>
            <a:ext cx="0" cy="83661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0185" name="Group 12"/>
          <p:cNvGrpSpPr>
            <a:grpSpLocks/>
          </p:cNvGrpSpPr>
          <p:nvPr/>
        </p:nvGrpSpPr>
        <p:grpSpPr bwMode="auto">
          <a:xfrm>
            <a:off x="7934721" y="1962257"/>
            <a:ext cx="949325" cy="836613"/>
            <a:chOff x="4486" y="1236"/>
            <a:chExt cx="598" cy="527"/>
          </a:xfrm>
        </p:grpSpPr>
        <p:sp>
          <p:nvSpPr>
            <p:cNvPr id="50268" name="Line 13"/>
            <p:cNvSpPr>
              <a:spLocks noChangeShapeType="1"/>
            </p:cNvSpPr>
            <p:nvPr/>
          </p:nvSpPr>
          <p:spPr bwMode="auto">
            <a:xfrm>
              <a:off x="4486" y="1236"/>
              <a:ext cx="0" cy="24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69" name="Line 14"/>
            <p:cNvSpPr>
              <a:spLocks noChangeShapeType="1"/>
            </p:cNvSpPr>
            <p:nvPr/>
          </p:nvSpPr>
          <p:spPr bwMode="auto">
            <a:xfrm>
              <a:off x="4486" y="1482"/>
              <a:ext cx="59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70" name="Line 15"/>
            <p:cNvSpPr>
              <a:spLocks noChangeShapeType="1"/>
            </p:cNvSpPr>
            <p:nvPr/>
          </p:nvSpPr>
          <p:spPr bwMode="auto">
            <a:xfrm>
              <a:off x="5084" y="1482"/>
              <a:ext cx="0" cy="281"/>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186" name="Group 16"/>
          <p:cNvGrpSpPr>
            <a:grpSpLocks/>
          </p:cNvGrpSpPr>
          <p:nvPr/>
        </p:nvGrpSpPr>
        <p:grpSpPr bwMode="auto">
          <a:xfrm>
            <a:off x="6080521" y="1962257"/>
            <a:ext cx="949325" cy="836613"/>
            <a:chOff x="3318" y="1236"/>
            <a:chExt cx="598" cy="527"/>
          </a:xfrm>
        </p:grpSpPr>
        <p:sp>
          <p:nvSpPr>
            <p:cNvPr id="50265" name="Line 17"/>
            <p:cNvSpPr>
              <a:spLocks noChangeShapeType="1"/>
            </p:cNvSpPr>
            <p:nvPr/>
          </p:nvSpPr>
          <p:spPr bwMode="auto">
            <a:xfrm>
              <a:off x="3916" y="1236"/>
              <a:ext cx="0" cy="24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66" name="Line 18"/>
            <p:cNvSpPr>
              <a:spLocks noChangeShapeType="1"/>
            </p:cNvSpPr>
            <p:nvPr/>
          </p:nvSpPr>
          <p:spPr bwMode="auto">
            <a:xfrm flipH="1">
              <a:off x="3318" y="1482"/>
              <a:ext cx="598"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67" name="Line 19"/>
            <p:cNvSpPr>
              <a:spLocks noChangeShapeType="1"/>
            </p:cNvSpPr>
            <p:nvPr/>
          </p:nvSpPr>
          <p:spPr bwMode="auto">
            <a:xfrm>
              <a:off x="3318" y="1482"/>
              <a:ext cx="0" cy="281"/>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0187" name="Rectangle 20"/>
          <p:cNvSpPr>
            <a:spLocks noChangeArrowheads="1"/>
          </p:cNvSpPr>
          <p:nvPr/>
        </p:nvSpPr>
        <p:spPr bwMode="auto">
          <a:xfrm>
            <a:off x="7477468" y="2147994"/>
            <a:ext cx="360226"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acts</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as</a:t>
            </a:r>
          </a:p>
        </p:txBody>
      </p:sp>
      <p:sp>
        <p:nvSpPr>
          <p:cNvPr id="50188" name="Rectangle 21"/>
          <p:cNvSpPr>
            <a:spLocks noChangeArrowheads="1"/>
          </p:cNvSpPr>
          <p:nvPr/>
        </p:nvSpPr>
        <p:spPr bwMode="auto">
          <a:xfrm>
            <a:off x="7018680" y="2147994"/>
            <a:ext cx="360226"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acts</a:t>
            </a:r>
          </a:p>
          <a:p>
            <a:pPr defTabSz="873125" eaLnBrk="0" fontAlgn="base" hangingPunct="0">
              <a:spcBef>
                <a:spcPct val="0"/>
              </a:spcBef>
              <a:spcAft>
                <a:spcPct val="0"/>
              </a:spcAft>
              <a:defRPr/>
            </a:pPr>
            <a:r>
              <a:rPr lang="en-US" sz="1000">
                <a:solidFill>
                  <a:srgbClr val="000000"/>
                </a:solidFill>
                <a:latin typeface="Arial" charset="0"/>
                <a:ea typeface="ＭＳ Ｐゴシック" charset="0"/>
              </a:rPr>
              <a:t>as</a:t>
            </a:r>
          </a:p>
        </p:txBody>
      </p:sp>
      <p:grpSp>
        <p:nvGrpSpPr>
          <p:cNvPr id="50189" name="Group 22"/>
          <p:cNvGrpSpPr>
            <a:grpSpLocks/>
          </p:cNvGrpSpPr>
          <p:nvPr/>
        </p:nvGrpSpPr>
        <p:grpSpPr bwMode="auto">
          <a:xfrm>
            <a:off x="6948832" y="2030413"/>
            <a:ext cx="149225" cy="49212"/>
            <a:chOff x="3865" y="1279"/>
            <a:chExt cx="94" cy="31"/>
          </a:xfrm>
        </p:grpSpPr>
        <p:sp>
          <p:nvSpPr>
            <p:cNvPr id="50263" name="Line 23"/>
            <p:cNvSpPr>
              <a:spLocks noChangeShapeType="1"/>
            </p:cNvSpPr>
            <p:nvPr/>
          </p:nvSpPr>
          <p:spPr bwMode="auto">
            <a:xfrm>
              <a:off x="3865" y="1279"/>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64" name="Line 24"/>
            <p:cNvSpPr>
              <a:spLocks noChangeShapeType="1"/>
            </p:cNvSpPr>
            <p:nvPr/>
          </p:nvSpPr>
          <p:spPr bwMode="auto">
            <a:xfrm>
              <a:off x="3865" y="1310"/>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190" name="Group 25"/>
          <p:cNvGrpSpPr>
            <a:grpSpLocks/>
          </p:cNvGrpSpPr>
          <p:nvPr/>
        </p:nvGrpSpPr>
        <p:grpSpPr bwMode="auto">
          <a:xfrm>
            <a:off x="7394921" y="2030413"/>
            <a:ext cx="149225" cy="49212"/>
            <a:chOff x="4146" y="1279"/>
            <a:chExt cx="94" cy="31"/>
          </a:xfrm>
        </p:grpSpPr>
        <p:sp>
          <p:nvSpPr>
            <p:cNvPr id="50261" name="Line 26"/>
            <p:cNvSpPr>
              <a:spLocks noChangeShapeType="1"/>
            </p:cNvSpPr>
            <p:nvPr/>
          </p:nvSpPr>
          <p:spPr bwMode="auto">
            <a:xfrm>
              <a:off x="4146" y="1279"/>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62" name="Line 27"/>
            <p:cNvSpPr>
              <a:spLocks noChangeShapeType="1"/>
            </p:cNvSpPr>
            <p:nvPr/>
          </p:nvSpPr>
          <p:spPr bwMode="auto">
            <a:xfrm>
              <a:off x="4146" y="1310"/>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191" name="Group 28"/>
          <p:cNvGrpSpPr>
            <a:grpSpLocks/>
          </p:cNvGrpSpPr>
          <p:nvPr/>
        </p:nvGrpSpPr>
        <p:grpSpPr bwMode="auto">
          <a:xfrm>
            <a:off x="7866413" y="2030413"/>
            <a:ext cx="149225" cy="49212"/>
            <a:chOff x="4443" y="1279"/>
            <a:chExt cx="94" cy="31"/>
          </a:xfrm>
        </p:grpSpPr>
        <p:sp>
          <p:nvSpPr>
            <p:cNvPr id="50259" name="Line 29"/>
            <p:cNvSpPr>
              <a:spLocks noChangeShapeType="1"/>
            </p:cNvSpPr>
            <p:nvPr/>
          </p:nvSpPr>
          <p:spPr bwMode="auto">
            <a:xfrm>
              <a:off x="4443" y="1279"/>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60" name="Line 30"/>
            <p:cNvSpPr>
              <a:spLocks noChangeShapeType="1"/>
            </p:cNvSpPr>
            <p:nvPr/>
          </p:nvSpPr>
          <p:spPr bwMode="auto">
            <a:xfrm>
              <a:off x="4443" y="1310"/>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192" name="Group 31"/>
          <p:cNvGrpSpPr>
            <a:grpSpLocks/>
          </p:cNvGrpSpPr>
          <p:nvPr/>
        </p:nvGrpSpPr>
        <p:grpSpPr bwMode="auto">
          <a:xfrm>
            <a:off x="6005861" y="2644882"/>
            <a:ext cx="149225" cy="104775"/>
            <a:chOff x="3271" y="1666"/>
            <a:chExt cx="94" cy="66"/>
          </a:xfrm>
        </p:grpSpPr>
        <p:sp>
          <p:nvSpPr>
            <p:cNvPr id="50257" name="Line 32"/>
            <p:cNvSpPr>
              <a:spLocks noChangeShapeType="1"/>
            </p:cNvSpPr>
            <p:nvPr/>
          </p:nvSpPr>
          <p:spPr bwMode="auto">
            <a:xfrm>
              <a:off x="3271" y="1732"/>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58" name="Oval 33"/>
            <p:cNvSpPr>
              <a:spLocks noChangeArrowheads="1"/>
            </p:cNvSpPr>
            <p:nvPr/>
          </p:nvSpPr>
          <p:spPr bwMode="auto">
            <a:xfrm>
              <a:off x="3298" y="1666"/>
              <a:ext cx="39"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grpSp>
        <p:nvGrpSpPr>
          <p:cNvPr id="50193" name="Group 34"/>
          <p:cNvGrpSpPr>
            <a:grpSpLocks/>
          </p:cNvGrpSpPr>
          <p:nvPr/>
        </p:nvGrpSpPr>
        <p:grpSpPr bwMode="auto">
          <a:xfrm>
            <a:off x="7394921" y="2644882"/>
            <a:ext cx="149225" cy="104775"/>
            <a:chOff x="4146" y="1666"/>
            <a:chExt cx="94" cy="66"/>
          </a:xfrm>
        </p:grpSpPr>
        <p:sp>
          <p:nvSpPr>
            <p:cNvPr id="50255" name="Line 35"/>
            <p:cNvSpPr>
              <a:spLocks noChangeShapeType="1"/>
            </p:cNvSpPr>
            <p:nvPr/>
          </p:nvSpPr>
          <p:spPr bwMode="auto">
            <a:xfrm>
              <a:off x="4146" y="1732"/>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56" name="Oval 36"/>
            <p:cNvSpPr>
              <a:spLocks noChangeArrowheads="1"/>
            </p:cNvSpPr>
            <p:nvPr/>
          </p:nvSpPr>
          <p:spPr bwMode="auto">
            <a:xfrm>
              <a:off x="4174" y="1666"/>
              <a:ext cx="38"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grpSp>
        <p:nvGrpSpPr>
          <p:cNvPr id="50194" name="Group 37"/>
          <p:cNvGrpSpPr>
            <a:grpSpLocks/>
          </p:cNvGrpSpPr>
          <p:nvPr/>
        </p:nvGrpSpPr>
        <p:grpSpPr bwMode="auto">
          <a:xfrm>
            <a:off x="8809385" y="2644882"/>
            <a:ext cx="149225" cy="104775"/>
            <a:chOff x="5037" y="1666"/>
            <a:chExt cx="94" cy="66"/>
          </a:xfrm>
        </p:grpSpPr>
        <p:sp>
          <p:nvSpPr>
            <p:cNvPr id="50253" name="Line 38"/>
            <p:cNvSpPr>
              <a:spLocks noChangeShapeType="1"/>
            </p:cNvSpPr>
            <p:nvPr/>
          </p:nvSpPr>
          <p:spPr bwMode="auto">
            <a:xfrm>
              <a:off x="5037" y="1732"/>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54" name="Oval 39"/>
            <p:cNvSpPr>
              <a:spLocks noChangeArrowheads="1"/>
            </p:cNvSpPr>
            <p:nvPr/>
          </p:nvSpPr>
          <p:spPr bwMode="auto">
            <a:xfrm>
              <a:off x="5065" y="1666"/>
              <a:ext cx="38"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grpSp>
        <p:nvGrpSpPr>
          <p:cNvPr id="50195" name="Group 40"/>
          <p:cNvGrpSpPr>
            <a:grpSpLocks/>
          </p:cNvGrpSpPr>
          <p:nvPr/>
        </p:nvGrpSpPr>
        <p:grpSpPr bwMode="auto">
          <a:xfrm>
            <a:off x="5589930" y="2811463"/>
            <a:ext cx="1033462" cy="819150"/>
            <a:chOff x="3009" y="1771"/>
            <a:chExt cx="651" cy="516"/>
          </a:xfrm>
        </p:grpSpPr>
        <p:sp>
          <p:nvSpPr>
            <p:cNvPr id="50249" name="Rectangle 41"/>
            <p:cNvSpPr>
              <a:spLocks noChangeArrowheads="1"/>
            </p:cNvSpPr>
            <p:nvPr/>
          </p:nvSpPr>
          <p:spPr bwMode="auto">
            <a:xfrm>
              <a:off x="3013" y="1771"/>
              <a:ext cx="641" cy="516"/>
            </a:xfrm>
            <a:prstGeom prst="rect">
              <a:avLst/>
            </a:prstGeom>
            <a:no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dirty="0">
                <a:solidFill>
                  <a:srgbClr val="000000"/>
                </a:solidFill>
                <a:latin typeface="Arial" charset="0"/>
                <a:ea typeface="ＭＳ Ｐゴシック" charset="0"/>
              </a:endParaRPr>
            </a:p>
          </p:txBody>
        </p:sp>
        <p:sp>
          <p:nvSpPr>
            <p:cNvPr id="50250" name="Rectangle 42"/>
            <p:cNvSpPr>
              <a:spLocks noChangeArrowheads="1"/>
            </p:cNvSpPr>
            <p:nvPr/>
          </p:nvSpPr>
          <p:spPr bwMode="auto">
            <a:xfrm>
              <a:off x="3089" y="1791"/>
              <a:ext cx="442" cy="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fontAlgn="base" hangingPunct="0">
                <a:lnSpc>
                  <a:spcPct val="97000"/>
                </a:lnSpc>
                <a:spcBef>
                  <a:spcPct val="0"/>
                </a:spcBef>
                <a:spcAft>
                  <a:spcPct val="0"/>
                </a:spcAft>
                <a:defRPr/>
              </a:pPr>
              <a:r>
                <a:rPr lang="en-US" sz="1200" b="1" dirty="0">
                  <a:solidFill>
                    <a:srgbClr val="000000"/>
                  </a:solidFill>
                  <a:latin typeface="Arial" charset="0"/>
                  <a:ea typeface="ＭＳ Ｐゴシック" charset="0"/>
                </a:rPr>
                <a:t>Student</a:t>
              </a:r>
            </a:p>
          </p:txBody>
        </p:sp>
        <p:sp>
          <p:nvSpPr>
            <p:cNvPr id="50251" name="Line 43"/>
            <p:cNvSpPr>
              <a:spLocks noChangeShapeType="1"/>
            </p:cNvSpPr>
            <p:nvPr/>
          </p:nvSpPr>
          <p:spPr bwMode="auto">
            <a:xfrm>
              <a:off x="3009" y="1939"/>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52" name="Rectangle 44"/>
            <p:cNvSpPr>
              <a:spLocks noChangeArrowheads="1"/>
            </p:cNvSpPr>
            <p:nvPr/>
          </p:nvSpPr>
          <p:spPr bwMode="auto">
            <a:xfrm>
              <a:off x="3013" y="1947"/>
              <a:ext cx="647" cy="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rPr>
                <a:t>Employee ID</a:t>
              </a:r>
            </a:p>
            <a:p>
              <a:pPr eaLnBrk="0" fontAlgn="base" hangingPunct="0">
                <a:spcBef>
                  <a:spcPct val="0"/>
                </a:spcBef>
                <a:spcAft>
                  <a:spcPct val="0"/>
                </a:spcAft>
                <a:defRPr/>
              </a:pPr>
              <a:r>
                <a:rPr lang="en-US" sz="1000">
                  <a:solidFill>
                    <a:srgbClr val="000000"/>
                  </a:solidFill>
                  <a:latin typeface="Arial" charset="0"/>
                  <a:ea typeface="ＭＳ Ｐゴシック" charset="0"/>
                </a:rPr>
                <a:t>Grade Point Av.</a:t>
              </a:r>
            </a:p>
          </p:txBody>
        </p:sp>
      </p:grpSp>
      <p:grpSp>
        <p:nvGrpSpPr>
          <p:cNvPr id="50196" name="Group 45"/>
          <p:cNvGrpSpPr>
            <a:grpSpLocks/>
          </p:cNvGrpSpPr>
          <p:nvPr/>
        </p:nvGrpSpPr>
        <p:grpSpPr bwMode="auto">
          <a:xfrm>
            <a:off x="6937747" y="2811568"/>
            <a:ext cx="1058865" cy="831849"/>
            <a:chOff x="3858" y="1771"/>
            <a:chExt cx="667" cy="524"/>
          </a:xfrm>
        </p:grpSpPr>
        <p:sp>
          <p:nvSpPr>
            <p:cNvPr id="50245" name="Rectangle 46"/>
            <p:cNvSpPr>
              <a:spLocks noChangeArrowheads="1"/>
            </p:cNvSpPr>
            <p:nvPr/>
          </p:nvSpPr>
          <p:spPr bwMode="auto">
            <a:xfrm>
              <a:off x="3880" y="1771"/>
              <a:ext cx="641" cy="516"/>
            </a:xfrm>
            <a:prstGeom prst="rect">
              <a:avLst/>
            </a:prstGeom>
            <a:no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46" name="Rectangle 47"/>
            <p:cNvSpPr>
              <a:spLocks noChangeArrowheads="1"/>
            </p:cNvSpPr>
            <p:nvPr/>
          </p:nvSpPr>
          <p:spPr bwMode="auto">
            <a:xfrm>
              <a:off x="3858" y="1791"/>
              <a:ext cx="533" cy="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Instructor</a:t>
              </a:r>
            </a:p>
          </p:txBody>
        </p:sp>
        <p:sp>
          <p:nvSpPr>
            <p:cNvPr id="50247" name="Line 48"/>
            <p:cNvSpPr>
              <a:spLocks noChangeShapeType="1"/>
            </p:cNvSpPr>
            <p:nvPr/>
          </p:nvSpPr>
          <p:spPr bwMode="auto">
            <a:xfrm>
              <a:off x="3876" y="1939"/>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48" name="Rectangle 49"/>
            <p:cNvSpPr>
              <a:spLocks noChangeArrowheads="1"/>
            </p:cNvSpPr>
            <p:nvPr/>
          </p:nvSpPr>
          <p:spPr bwMode="auto">
            <a:xfrm>
              <a:off x="3878" y="1946"/>
              <a:ext cx="629" cy="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rPr>
                <a:t>Employee ID</a:t>
              </a:r>
            </a:p>
            <a:p>
              <a:pPr eaLnBrk="0" fontAlgn="base" hangingPunct="0">
                <a:spcBef>
                  <a:spcPct val="0"/>
                </a:spcBef>
                <a:spcAft>
                  <a:spcPct val="0"/>
                </a:spcAft>
                <a:defRPr/>
              </a:pPr>
              <a:r>
                <a:rPr lang="en-US" sz="1000">
                  <a:solidFill>
                    <a:srgbClr val="000000"/>
                  </a:solidFill>
                  <a:latin typeface="Arial" charset="0"/>
                  <a:ea typeface="ＭＳ Ｐゴシック" charset="0"/>
                </a:rPr>
                <a:t>Ranking Code</a:t>
              </a:r>
            </a:p>
            <a:p>
              <a:pPr eaLnBrk="0" fontAlgn="base" hangingPunct="0">
                <a:spcBef>
                  <a:spcPct val="0"/>
                </a:spcBef>
                <a:spcAft>
                  <a:spcPct val="0"/>
                </a:spcAft>
                <a:defRPr/>
              </a:pPr>
              <a:r>
                <a:rPr lang="en-US" sz="1000">
                  <a:solidFill>
                    <a:srgbClr val="000000"/>
                  </a:solidFill>
                  <a:latin typeface="Arial" charset="0"/>
                  <a:ea typeface="ＭＳ Ｐゴシック" charset="0"/>
                </a:rPr>
                <a:t>Ranking Date</a:t>
              </a:r>
            </a:p>
          </p:txBody>
        </p:sp>
      </p:grpSp>
      <p:grpSp>
        <p:nvGrpSpPr>
          <p:cNvPr id="50197" name="Group 50"/>
          <p:cNvGrpSpPr>
            <a:grpSpLocks/>
          </p:cNvGrpSpPr>
          <p:nvPr/>
        </p:nvGrpSpPr>
        <p:grpSpPr bwMode="auto">
          <a:xfrm>
            <a:off x="8312649" y="2811463"/>
            <a:ext cx="1042990" cy="819150"/>
            <a:chOff x="4724" y="1771"/>
            <a:chExt cx="657" cy="516"/>
          </a:xfrm>
        </p:grpSpPr>
        <p:sp>
          <p:nvSpPr>
            <p:cNvPr id="50241" name="Rectangle 51"/>
            <p:cNvSpPr>
              <a:spLocks noChangeArrowheads="1"/>
            </p:cNvSpPr>
            <p:nvPr/>
          </p:nvSpPr>
          <p:spPr bwMode="auto">
            <a:xfrm>
              <a:off x="4725" y="1771"/>
              <a:ext cx="640" cy="516"/>
            </a:xfrm>
            <a:prstGeom prst="rect">
              <a:avLst/>
            </a:prstGeom>
            <a:no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42" name="Rectangle 52"/>
            <p:cNvSpPr>
              <a:spLocks noChangeArrowheads="1"/>
            </p:cNvSpPr>
            <p:nvPr/>
          </p:nvSpPr>
          <p:spPr bwMode="auto">
            <a:xfrm>
              <a:off x="4796" y="1791"/>
              <a:ext cx="452" cy="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Certifier</a:t>
              </a:r>
            </a:p>
          </p:txBody>
        </p:sp>
        <p:sp>
          <p:nvSpPr>
            <p:cNvPr id="50243" name="Line 53"/>
            <p:cNvSpPr>
              <a:spLocks noChangeShapeType="1"/>
            </p:cNvSpPr>
            <p:nvPr/>
          </p:nvSpPr>
          <p:spPr bwMode="auto">
            <a:xfrm>
              <a:off x="4724" y="1939"/>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44" name="Rectangle 54"/>
            <p:cNvSpPr>
              <a:spLocks noChangeArrowheads="1"/>
            </p:cNvSpPr>
            <p:nvPr/>
          </p:nvSpPr>
          <p:spPr bwMode="auto">
            <a:xfrm>
              <a:off x="4730" y="1946"/>
              <a:ext cx="651"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rPr>
                <a:t>Employee ID</a:t>
              </a:r>
            </a:p>
            <a:p>
              <a:pPr eaLnBrk="0" fontAlgn="base" hangingPunct="0">
                <a:spcBef>
                  <a:spcPct val="0"/>
                </a:spcBef>
                <a:spcAft>
                  <a:spcPct val="0"/>
                </a:spcAft>
                <a:defRPr/>
              </a:pPr>
              <a:r>
                <a:rPr lang="en-US" sz="1000">
                  <a:solidFill>
                    <a:srgbClr val="000000"/>
                  </a:solidFill>
                  <a:latin typeface="Arial" charset="0"/>
                  <a:ea typeface="ＭＳ Ｐゴシック" charset="0"/>
                </a:rPr>
                <a:t>Authority Code</a:t>
              </a:r>
            </a:p>
          </p:txBody>
        </p:sp>
      </p:grpSp>
      <p:grpSp>
        <p:nvGrpSpPr>
          <p:cNvPr id="50198" name="Group 55"/>
          <p:cNvGrpSpPr>
            <a:grpSpLocks/>
          </p:cNvGrpSpPr>
          <p:nvPr/>
        </p:nvGrpSpPr>
        <p:grpSpPr bwMode="auto">
          <a:xfrm>
            <a:off x="2556217" y="2765532"/>
            <a:ext cx="1030288" cy="817563"/>
            <a:chOff x="1098" y="1742"/>
            <a:chExt cx="649" cy="515"/>
          </a:xfrm>
        </p:grpSpPr>
        <p:sp>
          <p:nvSpPr>
            <p:cNvPr id="50238" name="Rectangle 56"/>
            <p:cNvSpPr>
              <a:spLocks noChangeArrowheads="1"/>
            </p:cNvSpPr>
            <p:nvPr/>
          </p:nvSpPr>
          <p:spPr bwMode="auto">
            <a:xfrm>
              <a:off x="1228" y="1761"/>
              <a:ext cx="339" cy="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Class</a:t>
              </a:r>
            </a:p>
          </p:txBody>
        </p:sp>
        <p:sp>
          <p:nvSpPr>
            <p:cNvPr id="50239" name="Rectangle 57"/>
            <p:cNvSpPr>
              <a:spLocks noChangeArrowheads="1"/>
            </p:cNvSpPr>
            <p:nvPr/>
          </p:nvSpPr>
          <p:spPr bwMode="auto">
            <a:xfrm>
              <a:off x="1102" y="1742"/>
              <a:ext cx="641" cy="51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40" name="Line 58"/>
            <p:cNvSpPr>
              <a:spLocks noChangeShapeType="1"/>
            </p:cNvSpPr>
            <p:nvPr/>
          </p:nvSpPr>
          <p:spPr bwMode="auto">
            <a:xfrm>
              <a:off x="1098" y="1910"/>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199" name="Group 59"/>
          <p:cNvGrpSpPr>
            <a:grpSpLocks/>
          </p:cNvGrpSpPr>
          <p:nvPr/>
        </p:nvGrpSpPr>
        <p:grpSpPr bwMode="auto">
          <a:xfrm>
            <a:off x="2556217" y="1414463"/>
            <a:ext cx="1030288" cy="817562"/>
            <a:chOff x="1098" y="891"/>
            <a:chExt cx="649" cy="515"/>
          </a:xfrm>
        </p:grpSpPr>
        <p:sp>
          <p:nvSpPr>
            <p:cNvPr id="50235" name="Rectangle 60"/>
            <p:cNvSpPr>
              <a:spLocks noChangeArrowheads="1"/>
            </p:cNvSpPr>
            <p:nvPr/>
          </p:nvSpPr>
          <p:spPr bwMode="auto">
            <a:xfrm>
              <a:off x="1191" y="910"/>
              <a:ext cx="415" cy="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fontAlgn="base" hangingPunct="0">
                <a:lnSpc>
                  <a:spcPct val="97000"/>
                </a:lnSpc>
                <a:spcBef>
                  <a:spcPct val="0"/>
                </a:spcBef>
                <a:spcAft>
                  <a:spcPct val="0"/>
                </a:spcAft>
                <a:defRPr/>
              </a:pPr>
              <a:r>
                <a:rPr lang="en-US" sz="1200" b="1">
                  <a:solidFill>
                    <a:srgbClr val="000000"/>
                  </a:solidFill>
                  <a:latin typeface="Arial" charset="0"/>
                  <a:ea typeface="ＭＳ Ｐゴシック" charset="0"/>
                </a:rPr>
                <a:t>Course</a:t>
              </a:r>
            </a:p>
          </p:txBody>
        </p:sp>
        <p:sp>
          <p:nvSpPr>
            <p:cNvPr id="50236" name="Rectangle 61"/>
            <p:cNvSpPr>
              <a:spLocks noChangeArrowheads="1"/>
            </p:cNvSpPr>
            <p:nvPr/>
          </p:nvSpPr>
          <p:spPr bwMode="auto">
            <a:xfrm>
              <a:off x="1102" y="891"/>
              <a:ext cx="641" cy="51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37" name="Line 62"/>
            <p:cNvSpPr>
              <a:spLocks noChangeShapeType="1"/>
            </p:cNvSpPr>
            <p:nvPr/>
          </p:nvSpPr>
          <p:spPr bwMode="auto">
            <a:xfrm>
              <a:off x="1098" y="1058"/>
              <a:ext cx="649"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0200" name="Line 63"/>
          <p:cNvSpPr>
            <a:spLocks noChangeShapeType="1"/>
          </p:cNvSpPr>
          <p:nvPr/>
        </p:nvSpPr>
        <p:spPr bwMode="auto">
          <a:xfrm flipH="1" flipV="1">
            <a:off x="7996634" y="3679831"/>
            <a:ext cx="1042987" cy="39052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01" name="Line 64"/>
          <p:cNvSpPr>
            <a:spLocks noChangeShapeType="1"/>
          </p:cNvSpPr>
          <p:nvPr/>
        </p:nvSpPr>
        <p:spPr bwMode="auto">
          <a:xfrm flipH="1" flipV="1">
            <a:off x="6601167" y="3698881"/>
            <a:ext cx="2438400" cy="39052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02" name="Line 65"/>
          <p:cNvSpPr>
            <a:spLocks noChangeShapeType="1"/>
          </p:cNvSpPr>
          <p:nvPr/>
        </p:nvSpPr>
        <p:spPr bwMode="auto">
          <a:xfrm>
            <a:off x="3095967" y="2232025"/>
            <a:ext cx="0" cy="5207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0203" name="Group 66"/>
          <p:cNvGrpSpPr>
            <a:grpSpLocks/>
          </p:cNvGrpSpPr>
          <p:nvPr/>
        </p:nvGrpSpPr>
        <p:grpSpPr bwMode="auto">
          <a:xfrm>
            <a:off x="3021365" y="2293938"/>
            <a:ext cx="149225" cy="49212"/>
            <a:chOff x="1391" y="1445"/>
            <a:chExt cx="94" cy="31"/>
          </a:xfrm>
        </p:grpSpPr>
        <p:sp>
          <p:nvSpPr>
            <p:cNvPr id="50233" name="Line 67"/>
            <p:cNvSpPr>
              <a:spLocks noChangeShapeType="1"/>
            </p:cNvSpPr>
            <p:nvPr/>
          </p:nvSpPr>
          <p:spPr bwMode="auto">
            <a:xfrm>
              <a:off x="1391" y="1445"/>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34" name="Line 68"/>
            <p:cNvSpPr>
              <a:spLocks noChangeShapeType="1"/>
            </p:cNvSpPr>
            <p:nvPr/>
          </p:nvSpPr>
          <p:spPr bwMode="auto">
            <a:xfrm>
              <a:off x="1391" y="1476"/>
              <a:ext cx="94"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204" name="Group 69"/>
          <p:cNvGrpSpPr>
            <a:grpSpLocks/>
          </p:cNvGrpSpPr>
          <p:nvPr/>
        </p:nvGrpSpPr>
        <p:grpSpPr bwMode="auto">
          <a:xfrm>
            <a:off x="2991192" y="2573445"/>
            <a:ext cx="185738" cy="179387"/>
            <a:chOff x="1372" y="1621"/>
            <a:chExt cx="117" cy="113"/>
          </a:xfrm>
        </p:grpSpPr>
        <p:sp>
          <p:nvSpPr>
            <p:cNvPr id="50230" name="Oval 70"/>
            <p:cNvSpPr>
              <a:spLocks noChangeArrowheads="1"/>
            </p:cNvSpPr>
            <p:nvPr/>
          </p:nvSpPr>
          <p:spPr bwMode="auto">
            <a:xfrm>
              <a:off x="1419" y="1621"/>
              <a:ext cx="38"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31" name="Line 71"/>
            <p:cNvSpPr>
              <a:spLocks noChangeShapeType="1"/>
            </p:cNvSpPr>
            <p:nvPr/>
          </p:nvSpPr>
          <p:spPr bwMode="auto">
            <a:xfrm flipH="1">
              <a:off x="1372" y="1672"/>
              <a:ext cx="62" cy="6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32" name="Line 72"/>
            <p:cNvSpPr>
              <a:spLocks noChangeShapeType="1"/>
            </p:cNvSpPr>
            <p:nvPr/>
          </p:nvSpPr>
          <p:spPr bwMode="auto">
            <a:xfrm>
              <a:off x="1442" y="1679"/>
              <a:ext cx="47" cy="47"/>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0205" name="Line 73"/>
          <p:cNvSpPr>
            <a:spLocks noChangeShapeType="1"/>
          </p:cNvSpPr>
          <p:nvPr/>
        </p:nvSpPr>
        <p:spPr bwMode="auto">
          <a:xfrm>
            <a:off x="3586506" y="3355975"/>
            <a:ext cx="200977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06" name="Rectangle 74"/>
          <p:cNvSpPr>
            <a:spLocks noChangeArrowheads="1"/>
          </p:cNvSpPr>
          <p:nvPr/>
        </p:nvSpPr>
        <p:spPr bwMode="auto">
          <a:xfrm>
            <a:off x="4723218" y="3392488"/>
            <a:ext cx="845009"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is enrolled in</a:t>
            </a:r>
          </a:p>
        </p:txBody>
      </p:sp>
      <p:sp>
        <p:nvSpPr>
          <p:cNvPr id="50207" name="Oval 75"/>
          <p:cNvSpPr>
            <a:spLocks noChangeArrowheads="1"/>
          </p:cNvSpPr>
          <p:nvPr/>
        </p:nvSpPr>
        <p:spPr bwMode="auto">
          <a:xfrm>
            <a:off x="5404193" y="3330682"/>
            <a:ext cx="61913" cy="61913"/>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0208" name="Line 76"/>
          <p:cNvSpPr>
            <a:spLocks noChangeShapeType="1"/>
          </p:cNvSpPr>
          <p:nvPr/>
        </p:nvSpPr>
        <p:spPr bwMode="auto">
          <a:xfrm>
            <a:off x="5485209" y="3368782"/>
            <a:ext cx="98425" cy="984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09" name="Line 77"/>
          <p:cNvSpPr>
            <a:spLocks noChangeShapeType="1"/>
          </p:cNvSpPr>
          <p:nvPr/>
        </p:nvSpPr>
        <p:spPr bwMode="auto">
          <a:xfrm flipV="1">
            <a:off x="5496321" y="3244957"/>
            <a:ext cx="100013" cy="984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0210" name="Group 78"/>
          <p:cNvGrpSpPr>
            <a:grpSpLocks/>
          </p:cNvGrpSpPr>
          <p:nvPr/>
        </p:nvGrpSpPr>
        <p:grpSpPr bwMode="auto">
          <a:xfrm>
            <a:off x="3586508" y="3256070"/>
            <a:ext cx="179387" cy="187325"/>
            <a:chOff x="1747" y="2051"/>
            <a:chExt cx="113" cy="118"/>
          </a:xfrm>
        </p:grpSpPr>
        <p:sp>
          <p:nvSpPr>
            <p:cNvPr id="50227" name="Oval 79"/>
            <p:cNvSpPr>
              <a:spLocks noChangeArrowheads="1"/>
            </p:cNvSpPr>
            <p:nvPr/>
          </p:nvSpPr>
          <p:spPr bwMode="auto">
            <a:xfrm>
              <a:off x="1821" y="2098"/>
              <a:ext cx="39"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28" name="Line 80"/>
            <p:cNvSpPr>
              <a:spLocks noChangeShapeType="1"/>
            </p:cNvSpPr>
            <p:nvPr/>
          </p:nvSpPr>
          <p:spPr bwMode="auto">
            <a:xfrm flipH="1" flipV="1">
              <a:off x="1747" y="2051"/>
              <a:ext cx="62" cy="6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29" name="Line 81"/>
            <p:cNvSpPr>
              <a:spLocks noChangeShapeType="1"/>
            </p:cNvSpPr>
            <p:nvPr/>
          </p:nvSpPr>
          <p:spPr bwMode="auto">
            <a:xfrm flipH="1">
              <a:off x="1755" y="2122"/>
              <a:ext cx="46" cy="47"/>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0211" name="Line 82"/>
          <p:cNvSpPr>
            <a:spLocks noChangeShapeType="1"/>
          </p:cNvSpPr>
          <p:nvPr/>
        </p:nvSpPr>
        <p:spPr bwMode="auto">
          <a:xfrm>
            <a:off x="3586512" y="1987550"/>
            <a:ext cx="58261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12" name="Line 83"/>
          <p:cNvSpPr>
            <a:spLocks noChangeShapeType="1"/>
          </p:cNvSpPr>
          <p:nvPr/>
        </p:nvSpPr>
        <p:spPr bwMode="auto">
          <a:xfrm>
            <a:off x="4169122" y="1987657"/>
            <a:ext cx="3175" cy="128111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13" name="Line 84"/>
          <p:cNvSpPr>
            <a:spLocks noChangeShapeType="1"/>
          </p:cNvSpPr>
          <p:nvPr/>
        </p:nvSpPr>
        <p:spPr bwMode="auto">
          <a:xfrm>
            <a:off x="4169117" y="3435355"/>
            <a:ext cx="0" cy="53657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14" name="Line 85"/>
          <p:cNvSpPr>
            <a:spLocks noChangeShapeType="1"/>
          </p:cNvSpPr>
          <p:nvPr/>
        </p:nvSpPr>
        <p:spPr bwMode="auto">
          <a:xfrm>
            <a:off x="4169171" y="3971925"/>
            <a:ext cx="33623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15" name="Line 86"/>
          <p:cNvSpPr>
            <a:spLocks noChangeShapeType="1"/>
          </p:cNvSpPr>
          <p:nvPr/>
        </p:nvSpPr>
        <p:spPr bwMode="auto">
          <a:xfrm flipV="1">
            <a:off x="7531442" y="3636963"/>
            <a:ext cx="0" cy="33496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0216" name="Group 87"/>
          <p:cNvGrpSpPr>
            <a:grpSpLocks/>
          </p:cNvGrpSpPr>
          <p:nvPr/>
        </p:nvGrpSpPr>
        <p:grpSpPr bwMode="auto">
          <a:xfrm>
            <a:off x="3586508" y="1887544"/>
            <a:ext cx="179387" cy="185737"/>
            <a:chOff x="1747" y="1189"/>
            <a:chExt cx="113" cy="117"/>
          </a:xfrm>
        </p:grpSpPr>
        <p:sp>
          <p:nvSpPr>
            <p:cNvPr id="50224" name="Oval 88"/>
            <p:cNvSpPr>
              <a:spLocks noChangeArrowheads="1"/>
            </p:cNvSpPr>
            <p:nvPr/>
          </p:nvSpPr>
          <p:spPr bwMode="auto">
            <a:xfrm>
              <a:off x="1821" y="1236"/>
              <a:ext cx="39"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25" name="Line 89"/>
            <p:cNvSpPr>
              <a:spLocks noChangeShapeType="1"/>
            </p:cNvSpPr>
            <p:nvPr/>
          </p:nvSpPr>
          <p:spPr bwMode="auto">
            <a:xfrm flipH="1" flipV="1">
              <a:off x="1747" y="1189"/>
              <a:ext cx="62" cy="6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26" name="Line 90"/>
            <p:cNvSpPr>
              <a:spLocks noChangeShapeType="1"/>
            </p:cNvSpPr>
            <p:nvPr/>
          </p:nvSpPr>
          <p:spPr bwMode="auto">
            <a:xfrm flipH="1">
              <a:off x="1755" y="1260"/>
              <a:ext cx="46" cy="4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50217" name="Group 91"/>
          <p:cNvGrpSpPr>
            <a:grpSpLocks/>
          </p:cNvGrpSpPr>
          <p:nvPr/>
        </p:nvGrpSpPr>
        <p:grpSpPr bwMode="auto">
          <a:xfrm>
            <a:off x="7433017" y="3636964"/>
            <a:ext cx="185738" cy="179387"/>
            <a:chOff x="4170" y="2291"/>
            <a:chExt cx="117" cy="113"/>
          </a:xfrm>
        </p:grpSpPr>
        <p:sp>
          <p:nvSpPr>
            <p:cNvPr id="50221" name="Oval 92"/>
            <p:cNvSpPr>
              <a:spLocks noChangeArrowheads="1"/>
            </p:cNvSpPr>
            <p:nvPr/>
          </p:nvSpPr>
          <p:spPr bwMode="auto">
            <a:xfrm>
              <a:off x="4209" y="2365"/>
              <a:ext cx="39" cy="39"/>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0222" name="Line 93"/>
            <p:cNvSpPr>
              <a:spLocks noChangeShapeType="1"/>
            </p:cNvSpPr>
            <p:nvPr/>
          </p:nvSpPr>
          <p:spPr bwMode="auto">
            <a:xfrm flipH="1" flipV="1">
              <a:off x="4170" y="2291"/>
              <a:ext cx="62" cy="6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223" name="Line 94"/>
            <p:cNvSpPr>
              <a:spLocks noChangeShapeType="1"/>
            </p:cNvSpPr>
            <p:nvPr/>
          </p:nvSpPr>
          <p:spPr bwMode="auto">
            <a:xfrm flipV="1">
              <a:off x="4240" y="2299"/>
              <a:ext cx="47" cy="4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0218" name="Rectangle 95"/>
          <p:cNvSpPr>
            <a:spLocks noChangeArrowheads="1"/>
          </p:cNvSpPr>
          <p:nvPr/>
        </p:nvSpPr>
        <p:spPr bwMode="auto">
          <a:xfrm>
            <a:off x="6361456" y="3995738"/>
            <a:ext cx="1222904"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spcBef>
                <a:spcPct val="0"/>
              </a:spcBef>
              <a:spcAft>
                <a:spcPct val="0"/>
              </a:spcAft>
              <a:defRPr/>
            </a:pPr>
            <a:r>
              <a:rPr lang="en-US" sz="1000">
                <a:solidFill>
                  <a:srgbClr val="000000"/>
                </a:solidFill>
                <a:latin typeface="Arial" charset="0"/>
                <a:ea typeface="ＭＳ Ｐゴシック" charset="0"/>
              </a:rPr>
              <a:t>is qualified to teach</a:t>
            </a:r>
          </a:p>
        </p:txBody>
      </p:sp>
      <p:sp>
        <p:nvSpPr>
          <p:cNvPr id="50219" name="Rectangle 96"/>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Don</a:t>
            </a:r>
            <a:r>
              <a:rPr lang="fr-FR" altLang="ja-JP" dirty="0">
                <a:latin typeface="Arial" charset="0"/>
                <a:cs typeface="Times New Roman" charset="0"/>
              </a:rPr>
              <a:t>'</a:t>
            </a:r>
            <a:r>
              <a:rPr lang="en-US" dirty="0">
                <a:latin typeface="Arial" charset="0"/>
                <a:cs typeface="Times New Roman" charset="0"/>
              </a:rPr>
              <a:t>t confuse </a:t>
            </a:r>
            <a:r>
              <a:rPr lang="ja-JP" altLang="en-US" dirty="0">
                <a:latin typeface="Arial" charset="0"/>
                <a:cs typeface="Times New Roman" charset="0"/>
              </a:rPr>
              <a:t>“</a:t>
            </a:r>
            <a:r>
              <a:rPr lang="en-US" dirty="0">
                <a:latin typeface="Arial" charset="0"/>
                <a:cs typeface="Times New Roman" charset="0"/>
              </a:rPr>
              <a:t>roles</a:t>
            </a:r>
            <a:r>
              <a:rPr lang="ja-JP" altLang="en-US" dirty="0">
                <a:latin typeface="Arial" charset="0"/>
                <a:cs typeface="Times New Roman" charset="0"/>
              </a:rPr>
              <a:t>”</a:t>
            </a:r>
            <a:r>
              <a:rPr lang="en-US" dirty="0">
                <a:latin typeface="Arial" charset="0"/>
                <a:cs typeface="Times New Roman" charset="0"/>
              </a:rPr>
              <a:t> and </a:t>
            </a:r>
            <a:r>
              <a:rPr lang="ja-JP" altLang="en-US" dirty="0">
                <a:latin typeface="Arial" charset="0"/>
                <a:cs typeface="Times New Roman" charset="0"/>
              </a:rPr>
              <a:t>“</a:t>
            </a:r>
            <a:r>
              <a:rPr lang="en-US" dirty="0">
                <a:latin typeface="Arial" charset="0"/>
                <a:cs typeface="Times New Roman" charset="0"/>
              </a:rPr>
              <a:t>subtypes</a:t>
            </a:r>
            <a:r>
              <a:rPr lang="ja-JP" altLang="en-US" dirty="0">
                <a:latin typeface="Arial" charset="0"/>
                <a:cs typeface="Times New Roman" charset="0"/>
              </a:rPr>
              <a:t>”</a:t>
            </a:r>
            <a:endParaRPr lang="en-US" dirty="0">
              <a:latin typeface="Arial" charset="0"/>
            </a:endParaRPr>
          </a:p>
        </p:txBody>
      </p:sp>
    </p:spTree>
    <p:extLst>
      <p:ext uri="{BB962C8B-B14F-4D97-AF65-F5344CB8AC3E}">
        <p14:creationId xmlns:p14="http://schemas.microsoft.com/office/powerpoint/2010/main" val="38978456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163B220-D9BE-EAF1-CF1C-677001BBBA8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5050" t="5827" r="598" b="4743"/>
          <a:stretch/>
        </p:blipFill>
        <p:spPr bwMode="auto">
          <a:xfrm>
            <a:off x="615696" y="1728975"/>
            <a:ext cx="11503417" cy="377640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3C3050B-E985-6C49-B345-634617735EC1}"/>
              </a:ext>
            </a:extLst>
          </p:cNvPr>
          <p:cNvSpPr>
            <a:spLocks noGrp="1"/>
          </p:cNvSpPr>
          <p:nvPr>
            <p:ph type="title"/>
          </p:nvPr>
        </p:nvSpPr>
        <p:spPr/>
        <p:txBody>
          <a:bodyPr/>
          <a:lstStyle/>
          <a:p>
            <a:r>
              <a:rPr lang="en-US" dirty="0"/>
              <a:t>An example with supertype, subtypes, and roles</a:t>
            </a:r>
          </a:p>
        </p:txBody>
      </p:sp>
      <p:sp>
        <p:nvSpPr>
          <p:cNvPr id="6" name="Rectangle 26">
            <a:extLst>
              <a:ext uri="{FF2B5EF4-FFF2-40B4-BE49-F238E27FC236}">
                <a16:creationId xmlns:a16="http://schemas.microsoft.com/office/drawing/2014/main" id="{267224AA-FE02-2A4C-BF55-3798DACA3D01}"/>
              </a:ext>
            </a:extLst>
          </p:cNvPr>
          <p:cNvSpPr>
            <a:spLocks noChangeArrowheads="1"/>
          </p:cNvSpPr>
          <p:nvPr/>
        </p:nvSpPr>
        <p:spPr bwMode="auto">
          <a:xfrm>
            <a:off x="1727265" y="1563692"/>
            <a:ext cx="940964" cy="260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Supertype</a:t>
            </a:r>
            <a:endParaRPr lang="en-US" sz="1200" i="1" dirty="0">
              <a:solidFill>
                <a:srgbClr val="000000"/>
              </a:solidFill>
              <a:latin typeface="Arial" charset="0"/>
              <a:ea typeface="ＭＳ Ｐゴシック" charset="0"/>
            </a:endParaRPr>
          </a:p>
        </p:txBody>
      </p:sp>
      <p:sp>
        <p:nvSpPr>
          <p:cNvPr id="8" name="Rectangle 26">
            <a:extLst>
              <a:ext uri="{FF2B5EF4-FFF2-40B4-BE49-F238E27FC236}">
                <a16:creationId xmlns:a16="http://schemas.microsoft.com/office/drawing/2014/main" id="{9D83DFD8-8F02-CC4C-A83F-77E850B6F11F}"/>
              </a:ext>
            </a:extLst>
          </p:cNvPr>
          <p:cNvSpPr>
            <a:spLocks noChangeArrowheads="1"/>
          </p:cNvSpPr>
          <p:nvPr/>
        </p:nvSpPr>
        <p:spPr bwMode="auto">
          <a:xfrm>
            <a:off x="72887" y="3359504"/>
            <a:ext cx="971421" cy="319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pPr>
            <a:r>
              <a:rPr lang="en-US" i="1" dirty="0">
                <a:solidFill>
                  <a:srgbClr val="000000"/>
                </a:solidFill>
                <a:highlight>
                  <a:srgbClr val="FFFF00"/>
                </a:highlight>
                <a:latin typeface="Arial" charset="0"/>
                <a:ea typeface="ＭＳ Ｐゴシック" charset="0"/>
              </a:rPr>
              <a:t>Subtype</a:t>
            </a:r>
          </a:p>
        </p:txBody>
      </p:sp>
      <p:sp>
        <p:nvSpPr>
          <p:cNvPr id="9" name="Rectangle 26">
            <a:extLst>
              <a:ext uri="{FF2B5EF4-FFF2-40B4-BE49-F238E27FC236}">
                <a16:creationId xmlns:a16="http://schemas.microsoft.com/office/drawing/2014/main" id="{19ECF139-7658-EF4C-8446-5287EB48AF92}"/>
              </a:ext>
            </a:extLst>
          </p:cNvPr>
          <p:cNvSpPr>
            <a:spLocks noChangeArrowheads="1"/>
          </p:cNvSpPr>
          <p:nvPr/>
        </p:nvSpPr>
        <p:spPr bwMode="auto">
          <a:xfrm>
            <a:off x="5370767" y="3359503"/>
            <a:ext cx="971421" cy="319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pPr>
            <a:r>
              <a:rPr lang="en-US" i="1" dirty="0">
                <a:solidFill>
                  <a:srgbClr val="000000"/>
                </a:solidFill>
                <a:highlight>
                  <a:srgbClr val="FFFF00"/>
                </a:highlight>
                <a:latin typeface="Arial" charset="0"/>
                <a:ea typeface="ＭＳ Ｐゴシック" charset="0"/>
              </a:rPr>
              <a:t>Subtype</a:t>
            </a:r>
          </a:p>
        </p:txBody>
      </p:sp>
      <p:grpSp>
        <p:nvGrpSpPr>
          <p:cNvPr id="2" name="Group 1">
            <a:extLst>
              <a:ext uri="{FF2B5EF4-FFF2-40B4-BE49-F238E27FC236}">
                <a16:creationId xmlns:a16="http://schemas.microsoft.com/office/drawing/2014/main" id="{1EA74AEF-02EB-6ED4-7597-918C3A0057F9}"/>
              </a:ext>
            </a:extLst>
          </p:cNvPr>
          <p:cNvGrpSpPr/>
          <p:nvPr/>
        </p:nvGrpSpPr>
        <p:grpSpPr>
          <a:xfrm>
            <a:off x="674010" y="5411214"/>
            <a:ext cx="11367320" cy="349839"/>
            <a:chOff x="674010" y="5411214"/>
            <a:chExt cx="11367320" cy="349839"/>
          </a:xfrm>
        </p:grpSpPr>
        <p:sp>
          <p:nvSpPr>
            <p:cNvPr id="10" name="Rectangle 26">
              <a:extLst>
                <a:ext uri="{FF2B5EF4-FFF2-40B4-BE49-F238E27FC236}">
                  <a16:creationId xmlns:a16="http://schemas.microsoft.com/office/drawing/2014/main" id="{DBF5F21C-FCBD-474A-B59E-FEBFD52B1A9E}"/>
                </a:ext>
              </a:extLst>
            </p:cNvPr>
            <p:cNvSpPr>
              <a:spLocks noChangeArrowheads="1"/>
            </p:cNvSpPr>
            <p:nvPr/>
          </p:nvSpPr>
          <p:spPr bwMode="auto">
            <a:xfrm>
              <a:off x="5979109" y="5411214"/>
              <a:ext cx="782266" cy="3498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2000" i="1" dirty="0">
                  <a:solidFill>
                    <a:srgbClr val="000000"/>
                  </a:solidFill>
                  <a:highlight>
                    <a:srgbClr val="00FFFF"/>
                  </a:highlight>
                  <a:latin typeface="Arial" charset="0"/>
                  <a:ea typeface="ＭＳ Ｐゴシック" charset="0"/>
                </a:rPr>
                <a:t>Roles</a:t>
              </a:r>
              <a:endParaRPr lang="en-US" i="1" dirty="0">
                <a:solidFill>
                  <a:srgbClr val="000000"/>
                </a:solidFill>
                <a:highlight>
                  <a:srgbClr val="00FFFF"/>
                </a:highlight>
                <a:latin typeface="Arial" charset="0"/>
                <a:ea typeface="ＭＳ Ｐゴシック" charset="0"/>
              </a:endParaRPr>
            </a:p>
          </p:txBody>
        </p:sp>
        <p:cxnSp>
          <p:nvCxnSpPr>
            <p:cNvPr id="4" name="Straight Arrow Connector 3">
              <a:extLst>
                <a:ext uri="{FF2B5EF4-FFF2-40B4-BE49-F238E27FC236}">
                  <a16:creationId xmlns:a16="http://schemas.microsoft.com/office/drawing/2014/main" id="{47960D92-B3FF-A041-BF1B-5549D41FBFAC}"/>
                </a:ext>
              </a:extLst>
            </p:cNvPr>
            <p:cNvCxnSpPr/>
            <p:nvPr/>
          </p:nvCxnSpPr>
          <p:spPr>
            <a:xfrm>
              <a:off x="6768290" y="5589474"/>
              <a:ext cx="52730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2070C1-F708-314C-A45D-BE947854A7E2}"/>
                </a:ext>
              </a:extLst>
            </p:cNvPr>
            <p:cNvCxnSpPr>
              <a:cxnSpLocks/>
            </p:cNvCxnSpPr>
            <p:nvPr/>
          </p:nvCxnSpPr>
          <p:spPr>
            <a:xfrm flipH="1">
              <a:off x="674010" y="5577191"/>
              <a:ext cx="52730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C7BBE0FB-055E-8B4A-B89B-DF357A7FACA1}"/>
              </a:ext>
            </a:extLst>
          </p:cNvPr>
          <p:cNvSpPr/>
          <p:nvPr/>
        </p:nvSpPr>
        <p:spPr>
          <a:xfrm>
            <a:off x="3823036" y="844855"/>
            <a:ext cx="8296077" cy="646331"/>
          </a:xfrm>
          <a:prstGeom prst="rect">
            <a:avLst/>
          </a:prstGeom>
        </p:spPr>
        <p:txBody>
          <a:bodyPr wrap="square">
            <a:spAutoFit/>
          </a:bodyPr>
          <a:lstStyle/>
          <a:p>
            <a:pPr lvl="0" defTabSz="833438">
              <a:lnSpc>
                <a:spcPct val="90000"/>
              </a:lnSpc>
              <a:spcBef>
                <a:spcPts val="1000"/>
              </a:spcBef>
            </a:pPr>
            <a:r>
              <a:rPr lang="en-CA" sz="2000" dirty="0">
                <a:solidFill>
                  <a:prstClr val="black"/>
                </a:solidFill>
                <a:latin typeface="Arial" charset="0"/>
                <a:cs typeface="Arial" panose="020B0604020202020204" pitchFamily="34" charset="0"/>
              </a:rPr>
              <a:t>Note that some roles are valid for one </a:t>
            </a:r>
            <a:r>
              <a:rPr lang="en-CA" sz="2000" i="1" dirty="0">
                <a:solidFill>
                  <a:prstClr val="black"/>
                </a:solidFill>
                <a:latin typeface="Arial" charset="0"/>
                <a:cs typeface="Arial" panose="020B0604020202020204" pitchFamily="34" charset="0"/>
              </a:rPr>
              <a:t>subtype</a:t>
            </a:r>
            <a:r>
              <a:rPr lang="en-CA" sz="2000" dirty="0">
                <a:solidFill>
                  <a:prstClr val="black"/>
                </a:solidFill>
                <a:latin typeface="Arial" charset="0"/>
                <a:cs typeface="Arial" panose="020B0604020202020204" pitchFamily="34" charset="0"/>
              </a:rPr>
              <a:t> (Person or Organisation.) If a role is valid for both, we connect it to the </a:t>
            </a:r>
            <a:r>
              <a:rPr lang="en-CA" sz="2000" i="1" dirty="0">
                <a:solidFill>
                  <a:prstClr val="black"/>
                </a:solidFill>
                <a:latin typeface="Arial" charset="0"/>
                <a:cs typeface="Arial" panose="020B0604020202020204" pitchFamily="34" charset="0"/>
              </a:rPr>
              <a:t>supertype</a:t>
            </a:r>
            <a:r>
              <a:rPr lang="en-CA" sz="2000" dirty="0">
                <a:solidFill>
                  <a:prstClr val="black"/>
                </a:solidFill>
                <a:latin typeface="Arial" charset="0"/>
                <a:cs typeface="Arial" panose="020B0604020202020204" pitchFamily="34" charset="0"/>
              </a:rPr>
              <a:t> (Party.)</a:t>
            </a:r>
            <a:endParaRPr lang="en-US" sz="2000" dirty="0">
              <a:solidFill>
                <a:prstClr val="black"/>
              </a:solidFill>
              <a:latin typeface="Arial" charset="0"/>
              <a:cs typeface="Arial" panose="020B0604020202020204" pitchFamily="34" charset="0"/>
            </a:endParaRPr>
          </a:p>
        </p:txBody>
      </p:sp>
      <p:sp>
        <p:nvSpPr>
          <p:cNvPr id="13" name="Rectangle 26">
            <a:extLst>
              <a:ext uri="{FF2B5EF4-FFF2-40B4-BE49-F238E27FC236}">
                <a16:creationId xmlns:a16="http://schemas.microsoft.com/office/drawing/2014/main" id="{4E8EFC06-31A8-844A-B9E9-9EABA88B1E31}"/>
              </a:ext>
            </a:extLst>
          </p:cNvPr>
          <p:cNvSpPr>
            <a:spLocks noChangeArrowheads="1"/>
          </p:cNvSpPr>
          <p:nvPr/>
        </p:nvSpPr>
        <p:spPr bwMode="auto">
          <a:xfrm>
            <a:off x="2513253" y="3139909"/>
            <a:ext cx="1319273" cy="3498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2000" dirty="0">
                <a:solidFill>
                  <a:srgbClr val="000000"/>
                </a:solidFill>
                <a:highlight>
                  <a:srgbClr val="FFFF00"/>
                </a:highlight>
                <a:latin typeface="Arial" charset="0"/>
                <a:ea typeface="ＭＳ Ｐゴシック" charset="0"/>
              </a:rPr>
              <a:t>What I </a:t>
            </a:r>
            <a:r>
              <a:rPr lang="en-US" sz="2000" i="1" dirty="0">
                <a:solidFill>
                  <a:srgbClr val="000000"/>
                </a:solidFill>
                <a:highlight>
                  <a:srgbClr val="FFFF00"/>
                </a:highlight>
                <a:latin typeface="Arial" charset="0"/>
                <a:ea typeface="ＭＳ Ｐゴシック" charset="0"/>
              </a:rPr>
              <a:t>Am</a:t>
            </a:r>
            <a:endParaRPr lang="en-US" i="1" dirty="0">
              <a:solidFill>
                <a:srgbClr val="000000"/>
              </a:solidFill>
              <a:highlight>
                <a:srgbClr val="FFFF00"/>
              </a:highlight>
              <a:latin typeface="Arial" charset="0"/>
              <a:ea typeface="ＭＳ Ｐゴシック" charset="0"/>
            </a:endParaRPr>
          </a:p>
        </p:txBody>
      </p:sp>
      <p:sp>
        <p:nvSpPr>
          <p:cNvPr id="14" name="Rectangle 26">
            <a:extLst>
              <a:ext uri="{FF2B5EF4-FFF2-40B4-BE49-F238E27FC236}">
                <a16:creationId xmlns:a16="http://schemas.microsoft.com/office/drawing/2014/main" id="{A6562133-D393-424F-8330-431286A506CF}"/>
              </a:ext>
            </a:extLst>
          </p:cNvPr>
          <p:cNvSpPr>
            <a:spLocks noChangeArrowheads="1"/>
          </p:cNvSpPr>
          <p:nvPr/>
        </p:nvSpPr>
        <p:spPr bwMode="auto">
          <a:xfrm>
            <a:off x="5710605" y="5879970"/>
            <a:ext cx="1263167" cy="3498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pPr>
            <a:r>
              <a:rPr lang="en-US" sz="2000" dirty="0">
                <a:solidFill>
                  <a:srgbClr val="000000"/>
                </a:solidFill>
                <a:highlight>
                  <a:srgbClr val="00FFFF"/>
                </a:highlight>
                <a:latin typeface="Arial" charset="0"/>
                <a:ea typeface="ＭＳ Ｐゴシック" charset="0"/>
              </a:rPr>
              <a:t>What I </a:t>
            </a:r>
            <a:r>
              <a:rPr lang="en-US" sz="2000" i="1" dirty="0">
                <a:solidFill>
                  <a:srgbClr val="000000"/>
                </a:solidFill>
                <a:highlight>
                  <a:srgbClr val="00FFFF"/>
                </a:highlight>
                <a:latin typeface="Arial" charset="0"/>
                <a:ea typeface="ＭＳ Ｐゴシック" charset="0"/>
              </a:rPr>
              <a:t>Do</a:t>
            </a:r>
          </a:p>
        </p:txBody>
      </p:sp>
    </p:spTree>
    <p:extLst>
      <p:ext uri="{BB962C8B-B14F-4D97-AF65-F5344CB8AC3E}">
        <p14:creationId xmlns:p14="http://schemas.microsoft.com/office/powerpoint/2010/main" val="34311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3 – Identify synonyms and select a term to use for the initiative</a:t>
            </a:r>
          </a:p>
        </p:txBody>
      </p:sp>
      <p:pic>
        <p:nvPicPr>
          <p:cNvPr id="4" name="Picture 3">
            <a:extLst>
              <a:ext uri="{FF2B5EF4-FFF2-40B4-BE49-F238E27FC236}">
                <a16:creationId xmlns:a16="http://schemas.microsoft.com/office/drawing/2014/main" id="{2E4CBFBF-8754-E6AC-9F35-2A2FB386F5F1}"/>
              </a:ext>
            </a:extLst>
          </p:cNvPr>
          <p:cNvPicPr>
            <a:picLocks noChangeAspect="1"/>
          </p:cNvPicPr>
          <p:nvPr/>
        </p:nvPicPr>
        <p:blipFill>
          <a:blip r:embed="rId3"/>
          <a:srcRect t="5589"/>
          <a:stretch/>
        </p:blipFill>
        <p:spPr>
          <a:xfrm>
            <a:off x="885238" y="957939"/>
            <a:ext cx="9871662" cy="5730783"/>
          </a:xfrm>
          <a:prstGeom prst="rect">
            <a:avLst/>
          </a:prstGeom>
        </p:spPr>
      </p:pic>
      <p:cxnSp>
        <p:nvCxnSpPr>
          <p:cNvPr id="6" name="Straight Connector 5">
            <a:extLst>
              <a:ext uri="{FF2B5EF4-FFF2-40B4-BE49-F238E27FC236}">
                <a16:creationId xmlns:a16="http://schemas.microsoft.com/office/drawing/2014/main" id="{8531333B-E9AA-EBF8-5BE4-B30355C29F44}"/>
              </a:ext>
            </a:extLst>
          </p:cNvPr>
          <p:cNvCxnSpPr>
            <a:cxnSpLocks/>
          </p:cNvCxnSpPr>
          <p:nvPr/>
        </p:nvCxnSpPr>
        <p:spPr>
          <a:xfrm>
            <a:off x="3081130" y="1643834"/>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E18E12-49BD-F058-8830-3A5922EB65C6}"/>
              </a:ext>
            </a:extLst>
          </p:cNvPr>
          <p:cNvCxnSpPr>
            <a:cxnSpLocks/>
          </p:cNvCxnSpPr>
          <p:nvPr/>
        </p:nvCxnSpPr>
        <p:spPr>
          <a:xfrm>
            <a:off x="4472608" y="1643834"/>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7AB575-EC14-4C1B-F38F-C7344D8D7916}"/>
              </a:ext>
            </a:extLst>
          </p:cNvPr>
          <p:cNvCxnSpPr>
            <a:cxnSpLocks/>
          </p:cNvCxnSpPr>
          <p:nvPr/>
        </p:nvCxnSpPr>
        <p:spPr>
          <a:xfrm>
            <a:off x="6722827" y="1643834"/>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59FD86-2290-1BCD-58E8-2CA71E50A65B}"/>
              </a:ext>
            </a:extLst>
          </p:cNvPr>
          <p:cNvCxnSpPr>
            <a:cxnSpLocks/>
          </p:cNvCxnSpPr>
          <p:nvPr/>
        </p:nvCxnSpPr>
        <p:spPr>
          <a:xfrm>
            <a:off x="7971182" y="1643834"/>
            <a:ext cx="0" cy="4585252"/>
          </a:xfrm>
          <a:prstGeom prst="line">
            <a:avLst/>
          </a:prstGeom>
          <a:ln w="317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732EF0F0-05CD-5FF8-4987-683956B26026}"/>
              </a:ext>
            </a:extLst>
          </p:cNvPr>
          <p:cNvSpPr/>
          <p:nvPr/>
        </p:nvSpPr>
        <p:spPr>
          <a:xfrm>
            <a:off x="9446150" y="1427824"/>
            <a:ext cx="1224500" cy="5160396"/>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4037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141538" y="3003550"/>
            <a:ext cx="1408112" cy="3225800"/>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03" name="AutoShape 3"/>
          <p:cNvSpPr>
            <a:spLocks noChangeArrowheads="1"/>
          </p:cNvSpPr>
          <p:nvPr/>
        </p:nvSpPr>
        <p:spPr bwMode="auto">
          <a:xfrm flipV="1">
            <a:off x="8382000" y="4773720"/>
            <a:ext cx="457200" cy="485775"/>
          </a:xfrm>
          <a:prstGeom prst="downArrow">
            <a:avLst>
              <a:gd name="adj1" fmla="val 50000"/>
              <a:gd name="adj2" fmla="val 26563"/>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04" name="Rectangle 4"/>
          <p:cNvSpPr>
            <a:spLocks noChangeArrowheads="1"/>
          </p:cNvSpPr>
          <p:nvPr/>
        </p:nvSpPr>
        <p:spPr bwMode="auto">
          <a:xfrm>
            <a:off x="2147888" y="1190732"/>
            <a:ext cx="7391400"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marL="338138" indent="-338138" fontAlgn="base">
              <a:spcBef>
                <a:spcPct val="0"/>
              </a:spcBef>
              <a:spcAft>
                <a:spcPct val="0"/>
              </a:spcAft>
              <a:buClr>
                <a:srgbClr val="FF0000"/>
              </a:buClr>
              <a:defRPr/>
            </a:pPr>
            <a:r>
              <a:rPr lang="en-US" sz="2000" i="1" dirty="0">
                <a:solidFill>
                  <a:srgbClr val="000000"/>
                </a:solidFill>
                <a:latin typeface="Arial" charset="0"/>
                <a:ea typeface="ＭＳ Ｐゴシック" charset="0"/>
              </a:rPr>
              <a:t>Generalisation is </a:t>
            </a:r>
            <a:r>
              <a:rPr lang="en-US" sz="2000" i="1" u="sng" dirty="0">
                <a:solidFill>
                  <a:srgbClr val="000000"/>
                </a:solidFill>
                <a:latin typeface="Arial" charset="0"/>
                <a:ea typeface="ＭＳ Ｐゴシック" charset="0"/>
              </a:rPr>
              <a:t>good</a:t>
            </a:r>
            <a:r>
              <a:rPr lang="en-US" sz="2000" i="1" dirty="0">
                <a:solidFill>
                  <a:srgbClr val="000000"/>
                </a:solidFill>
                <a:latin typeface="Arial" charset="0"/>
                <a:ea typeface="ＭＳ Ｐゴシック" charset="0"/>
              </a:rPr>
              <a:t> if generalised items - </a:t>
            </a:r>
          </a:p>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are fundamentally the same</a:t>
            </a:r>
          </a:p>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share common facts and behaviours</a:t>
            </a:r>
          </a:p>
        </p:txBody>
      </p:sp>
      <p:sp>
        <p:nvSpPr>
          <p:cNvPr id="51205" name="Rectangle 5"/>
          <p:cNvSpPr>
            <a:spLocks noChangeArrowheads="1"/>
          </p:cNvSpPr>
          <p:nvPr/>
        </p:nvSpPr>
        <p:spPr bwMode="auto">
          <a:xfrm>
            <a:off x="2722563" y="2166938"/>
            <a:ext cx="3270250" cy="67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spcBef>
                <a:spcPct val="0"/>
              </a:spcBef>
              <a:spcAft>
                <a:spcPct val="0"/>
              </a:spcAft>
              <a:defRPr/>
            </a:pPr>
            <a:r>
              <a:rPr lang="en-US" sz="2400" i="1">
                <a:solidFill>
                  <a:srgbClr val="000000"/>
                </a:solidFill>
                <a:latin typeface="Arial" charset="0"/>
                <a:ea typeface="ＭＳ Ｐゴシック" charset="0"/>
              </a:rPr>
              <a:t>Without specification</a:t>
            </a:r>
          </a:p>
        </p:txBody>
      </p:sp>
      <p:sp>
        <p:nvSpPr>
          <p:cNvPr id="51206" name="Line 6"/>
          <p:cNvSpPr>
            <a:spLocks noChangeShapeType="1"/>
          </p:cNvSpPr>
          <p:nvPr/>
        </p:nvSpPr>
        <p:spPr bwMode="auto">
          <a:xfrm>
            <a:off x="2143179" y="2757488"/>
            <a:ext cx="8120063" cy="0"/>
          </a:xfrm>
          <a:prstGeom prst="line">
            <a:avLst/>
          </a:prstGeom>
          <a:noFill/>
          <a:ln w="28575">
            <a:solidFill>
              <a:schemeClr val="folHlink"/>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07" name="Line 7"/>
          <p:cNvSpPr>
            <a:spLocks noChangeShapeType="1"/>
          </p:cNvSpPr>
          <p:nvPr/>
        </p:nvSpPr>
        <p:spPr bwMode="auto">
          <a:xfrm>
            <a:off x="6400800" y="2405170"/>
            <a:ext cx="0" cy="4016375"/>
          </a:xfrm>
          <a:prstGeom prst="line">
            <a:avLst/>
          </a:prstGeom>
          <a:noFill/>
          <a:ln w="28575">
            <a:solidFill>
              <a:schemeClr val="folHlink"/>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08" name="Rectangle 8"/>
          <p:cNvSpPr>
            <a:spLocks noChangeArrowheads="1"/>
          </p:cNvSpPr>
          <p:nvPr/>
        </p:nvSpPr>
        <p:spPr bwMode="auto">
          <a:xfrm>
            <a:off x="7078666" y="2166938"/>
            <a:ext cx="2898775" cy="67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spcBef>
                <a:spcPct val="0"/>
              </a:spcBef>
              <a:spcAft>
                <a:spcPct val="0"/>
              </a:spcAft>
              <a:defRPr/>
            </a:pPr>
            <a:r>
              <a:rPr lang="en-US" sz="2400" i="1">
                <a:solidFill>
                  <a:srgbClr val="000000"/>
                </a:solidFill>
                <a:latin typeface="Arial" charset="0"/>
                <a:ea typeface="ＭＳ Ｐゴシック" charset="0"/>
              </a:rPr>
              <a:t>With specification</a:t>
            </a:r>
          </a:p>
        </p:txBody>
      </p:sp>
      <p:sp>
        <p:nvSpPr>
          <p:cNvPr id="51209" name="Rectangle 9"/>
          <p:cNvSpPr>
            <a:spLocks noChangeArrowheads="1"/>
          </p:cNvSpPr>
          <p:nvPr/>
        </p:nvSpPr>
        <p:spPr bwMode="auto">
          <a:xfrm>
            <a:off x="6705600" y="5289550"/>
            <a:ext cx="3657600" cy="914400"/>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10" name="AutoShape 10"/>
          <p:cNvSpPr>
            <a:spLocks noChangeArrowheads="1"/>
          </p:cNvSpPr>
          <p:nvPr/>
        </p:nvSpPr>
        <p:spPr bwMode="auto">
          <a:xfrm>
            <a:off x="6923088" y="5442057"/>
            <a:ext cx="1001712"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Freight</a:t>
            </a:r>
          </a:p>
        </p:txBody>
      </p:sp>
      <p:sp>
        <p:nvSpPr>
          <p:cNvPr id="51211" name="AutoShape 11"/>
          <p:cNvSpPr>
            <a:spLocks noChangeArrowheads="1"/>
          </p:cNvSpPr>
          <p:nvPr/>
        </p:nvSpPr>
        <p:spPr bwMode="auto">
          <a:xfrm>
            <a:off x="8034392" y="5442057"/>
            <a:ext cx="1000125"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400" i="1">
                <a:solidFill>
                  <a:srgbClr val="000000"/>
                </a:solidFill>
                <a:latin typeface="Arial" charset="0"/>
                <a:ea typeface="ＭＳ Ｐゴシック" charset="0"/>
              </a:rPr>
              <a:t>Passenger</a:t>
            </a:r>
          </a:p>
        </p:txBody>
      </p:sp>
      <p:sp>
        <p:nvSpPr>
          <p:cNvPr id="51212" name="AutoShape 12"/>
          <p:cNvSpPr>
            <a:spLocks noChangeArrowheads="1"/>
          </p:cNvSpPr>
          <p:nvPr/>
        </p:nvSpPr>
        <p:spPr bwMode="auto">
          <a:xfrm>
            <a:off x="9144054" y="5442057"/>
            <a:ext cx="1001713"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Service</a:t>
            </a:r>
          </a:p>
        </p:txBody>
      </p:sp>
      <p:sp>
        <p:nvSpPr>
          <p:cNvPr id="51213" name="Rectangle 13"/>
          <p:cNvSpPr>
            <a:spLocks noChangeArrowheads="1"/>
          </p:cNvSpPr>
          <p:nvPr/>
        </p:nvSpPr>
        <p:spPr bwMode="auto">
          <a:xfrm>
            <a:off x="6705600" y="2851150"/>
            <a:ext cx="3657600" cy="1905000"/>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14" name="Line 14"/>
          <p:cNvSpPr>
            <a:spLocks noChangeShapeType="1"/>
          </p:cNvSpPr>
          <p:nvPr/>
        </p:nvSpPr>
        <p:spPr bwMode="auto">
          <a:xfrm>
            <a:off x="8534400" y="3616325"/>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15" name="Line 15"/>
          <p:cNvSpPr>
            <a:spLocks noChangeShapeType="1"/>
          </p:cNvSpPr>
          <p:nvPr/>
        </p:nvSpPr>
        <p:spPr bwMode="auto">
          <a:xfrm>
            <a:off x="9753600" y="3844925"/>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16" name="Line 16"/>
          <p:cNvSpPr>
            <a:spLocks noChangeShapeType="1"/>
          </p:cNvSpPr>
          <p:nvPr/>
        </p:nvSpPr>
        <p:spPr bwMode="auto">
          <a:xfrm>
            <a:off x="7315200" y="3844925"/>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17" name="AutoShape 17"/>
          <p:cNvSpPr>
            <a:spLocks noChangeArrowheads="1"/>
          </p:cNvSpPr>
          <p:nvPr/>
        </p:nvSpPr>
        <p:spPr bwMode="auto">
          <a:xfrm>
            <a:off x="8001054" y="2976670"/>
            <a:ext cx="1001713"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fontAlgn="base">
              <a:spcBef>
                <a:spcPct val="0"/>
              </a:spcBef>
              <a:spcAft>
                <a:spcPct val="0"/>
              </a:spcAft>
              <a:defRPr/>
            </a:pPr>
            <a:r>
              <a:rPr lang="en-US" sz="1600" i="1">
                <a:solidFill>
                  <a:srgbClr val="000000"/>
                </a:solidFill>
                <a:latin typeface="Arial" charset="0"/>
                <a:ea typeface="ＭＳ Ｐゴシック" charset="0"/>
              </a:rPr>
              <a:t>Rail Car</a:t>
            </a:r>
          </a:p>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18" name="AutoShape 18"/>
          <p:cNvSpPr>
            <a:spLocks noChangeArrowheads="1"/>
          </p:cNvSpPr>
          <p:nvPr/>
        </p:nvSpPr>
        <p:spPr bwMode="auto">
          <a:xfrm>
            <a:off x="6781824" y="3978382"/>
            <a:ext cx="1001713"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Freight</a:t>
            </a:r>
          </a:p>
        </p:txBody>
      </p:sp>
      <p:sp>
        <p:nvSpPr>
          <p:cNvPr id="51219" name="AutoShape 19"/>
          <p:cNvSpPr>
            <a:spLocks noChangeArrowheads="1"/>
          </p:cNvSpPr>
          <p:nvPr/>
        </p:nvSpPr>
        <p:spPr bwMode="auto">
          <a:xfrm>
            <a:off x="8034392" y="3978382"/>
            <a:ext cx="1000125"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400" i="1">
                <a:solidFill>
                  <a:srgbClr val="000000"/>
                </a:solidFill>
                <a:latin typeface="Arial" charset="0"/>
                <a:ea typeface="ＭＳ Ｐゴシック" charset="0"/>
              </a:rPr>
              <a:t>Passenger</a:t>
            </a:r>
          </a:p>
        </p:txBody>
      </p:sp>
      <p:sp>
        <p:nvSpPr>
          <p:cNvPr id="51220" name="AutoShape 20"/>
          <p:cNvSpPr>
            <a:spLocks noChangeArrowheads="1"/>
          </p:cNvSpPr>
          <p:nvPr/>
        </p:nvSpPr>
        <p:spPr bwMode="auto">
          <a:xfrm>
            <a:off x="9285288" y="3978382"/>
            <a:ext cx="1001712"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Service</a:t>
            </a:r>
          </a:p>
        </p:txBody>
      </p:sp>
      <p:sp>
        <p:nvSpPr>
          <p:cNvPr id="51221" name="Line 21"/>
          <p:cNvSpPr>
            <a:spLocks noChangeShapeType="1"/>
          </p:cNvSpPr>
          <p:nvPr/>
        </p:nvSpPr>
        <p:spPr bwMode="auto">
          <a:xfrm>
            <a:off x="7315200" y="3844925"/>
            <a:ext cx="2438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22" name="Text Box 22"/>
          <p:cNvSpPr txBox="1">
            <a:spLocks noChangeArrowheads="1"/>
          </p:cNvSpPr>
          <p:nvPr/>
        </p:nvSpPr>
        <p:spPr bwMode="auto">
          <a:xfrm>
            <a:off x="9172575" y="3070225"/>
            <a:ext cx="9715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600" i="1">
                <a:solidFill>
                  <a:srgbClr val="000000"/>
                </a:solidFill>
              </a:rPr>
              <a:t>Rail Car</a:t>
            </a:r>
          </a:p>
        </p:txBody>
      </p:sp>
      <p:sp>
        <p:nvSpPr>
          <p:cNvPr id="51223" name="AutoShape 23"/>
          <p:cNvSpPr>
            <a:spLocks noChangeArrowheads="1"/>
          </p:cNvSpPr>
          <p:nvPr/>
        </p:nvSpPr>
        <p:spPr bwMode="auto">
          <a:xfrm>
            <a:off x="8448678" y="3700470"/>
            <a:ext cx="180975" cy="142875"/>
          </a:xfrm>
          <a:prstGeom prst="triangle">
            <a:avLst>
              <a:gd name="adj" fmla="val 50000"/>
            </a:avLst>
          </a:prstGeom>
          <a:solidFill>
            <a:srgbClr val="000000"/>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24" name="Rectangle 24"/>
          <p:cNvSpPr>
            <a:spLocks noChangeArrowheads="1"/>
          </p:cNvSpPr>
          <p:nvPr/>
        </p:nvSpPr>
        <p:spPr bwMode="auto">
          <a:xfrm>
            <a:off x="8911669" y="4849813"/>
            <a:ext cx="1231426"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en-US" sz="1600" i="1" dirty="0" err="1">
                <a:solidFill>
                  <a:srgbClr val="000000"/>
                </a:solidFill>
                <a:latin typeface="Arial" charset="0"/>
                <a:ea typeface="ＭＳ Ｐゴシック" charset="0"/>
              </a:rPr>
              <a:t>generalises</a:t>
            </a:r>
            <a:endParaRPr lang="en-US" sz="1600" i="1" dirty="0">
              <a:solidFill>
                <a:srgbClr val="000000"/>
              </a:solidFill>
              <a:latin typeface="Arial" charset="0"/>
              <a:ea typeface="ＭＳ Ｐゴシック" charset="0"/>
            </a:endParaRPr>
          </a:p>
        </p:txBody>
      </p:sp>
      <p:sp>
        <p:nvSpPr>
          <p:cNvPr id="51225" name="Line 25"/>
          <p:cNvSpPr>
            <a:spLocks noChangeShapeType="1"/>
          </p:cNvSpPr>
          <p:nvPr/>
        </p:nvSpPr>
        <p:spPr bwMode="auto">
          <a:xfrm>
            <a:off x="2851150" y="3811588"/>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26" name="AutoShape 26"/>
          <p:cNvSpPr>
            <a:spLocks noChangeArrowheads="1"/>
          </p:cNvSpPr>
          <p:nvPr/>
        </p:nvSpPr>
        <p:spPr bwMode="auto">
          <a:xfrm>
            <a:off x="2347913" y="3173414"/>
            <a:ext cx="1001712"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Division</a:t>
            </a:r>
          </a:p>
        </p:txBody>
      </p:sp>
      <p:sp>
        <p:nvSpPr>
          <p:cNvPr id="51227" name="AutoShape 27"/>
          <p:cNvSpPr>
            <a:spLocks noChangeArrowheads="1"/>
          </p:cNvSpPr>
          <p:nvPr/>
        </p:nvSpPr>
        <p:spPr bwMode="auto">
          <a:xfrm>
            <a:off x="2293992" y="4260957"/>
            <a:ext cx="1101725"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400" i="1">
                <a:solidFill>
                  <a:srgbClr val="000000"/>
                </a:solidFill>
                <a:latin typeface="Arial" charset="0"/>
                <a:ea typeface="ＭＳ Ｐゴシック" charset="0"/>
              </a:rPr>
              <a:t>Department</a:t>
            </a:r>
          </a:p>
        </p:txBody>
      </p:sp>
      <p:sp>
        <p:nvSpPr>
          <p:cNvPr id="51228" name="Line 28"/>
          <p:cNvSpPr>
            <a:spLocks noChangeShapeType="1"/>
          </p:cNvSpPr>
          <p:nvPr/>
        </p:nvSpPr>
        <p:spPr bwMode="auto">
          <a:xfrm>
            <a:off x="2895600" y="5519738"/>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29" name="AutoShape 29"/>
          <p:cNvSpPr>
            <a:spLocks noChangeArrowheads="1"/>
          </p:cNvSpPr>
          <p:nvPr/>
        </p:nvSpPr>
        <p:spPr bwMode="auto">
          <a:xfrm>
            <a:off x="2354263" y="5334107"/>
            <a:ext cx="1001712" cy="625475"/>
          </a:xfrm>
          <a:prstGeom prst="flowChart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eaLnBrk="0" fontAlgn="base" hangingPunct="0">
              <a:spcBef>
                <a:spcPct val="0"/>
              </a:spcBef>
              <a:spcAft>
                <a:spcPct val="0"/>
              </a:spcAft>
              <a:defRPr/>
            </a:pPr>
            <a:r>
              <a:rPr lang="en-US" sz="1600" i="1">
                <a:solidFill>
                  <a:srgbClr val="000000"/>
                </a:solidFill>
                <a:latin typeface="Arial" charset="0"/>
                <a:ea typeface="ＭＳ Ｐゴシック" charset="0"/>
              </a:rPr>
              <a:t>Section</a:t>
            </a:r>
          </a:p>
        </p:txBody>
      </p:sp>
      <p:sp>
        <p:nvSpPr>
          <p:cNvPr id="51230" name="AutoShape 30"/>
          <p:cNvSpPr>
            <a:spLocks noChangeArrowheads="1"/>
          </p:cNvSpPr>
          <p:nvPr/>
        </p:nvSpPr>
        <p:spPr bwMode="auto">
          <a:xfrm>
            <a:off x="2752726" y="4114809"/>
            <a:ext cx="180975" cy="142875"/>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 xmlns:a14="http://schemas.microsoft.com/office/drawing/2010/main">
                <a:solidFill>
                  <a:srgbClr val="00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31" name="Line 31"/>
          <p:cNvSpPr>
            <a:spLocks noChangeShapeType="1"/>
          </p:cNvSpPr>
          <p:nvPr/>
        </p:nvSpPr>
        <p:spPr bwMode="auto">
          <a:xfrm>
            <a:off x="2857500" y="4891088"/>
            <a:ext cx="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32" name="AutoShape 32"/>
          <p:cNvSpPr>
            <a:spLocks noChangeArrowheads="1"/>
          </p:cNvSpPr>
          <p:nvPr/>
        </p:nvSpPr>
        <p:spPr bwMode="auto">
          <a:xfrm>
            <a:off x="2762251" y="5194407"/>
            <a:ext cx="180975" cy="142875"/>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 xmlns:a14="http://schemas.microsoft.com/office/drawing/2010/main">
                <a:solidFill>
                  <a:srgbClr val="00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33" name="Line 33"/>
          <p:cNvSpPr>
            <a:spLocks noChangeShapeType="1"/>
          </p:cNvSpPr>
          <p:nvPr/>
        </p:nvSpPr>
        <p:spPr bwMode="auto">
          <a:xfrm rot="-5400000">
            <a:off x="2844801" y="3803658"/>
            <a:ext cx="0" cy="2254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34" name="Line 34"/>
          <p:cNvSpPr>
            <a:spLocks noChangeShapeType="1"/>
          </p:cNvSpPr>
          <p:nvPr/>
        </p:nvSpPr>
        <p:spPr bwMode="auto">
          <a:xfrm rot="-5400000">
            <a:off x="2865438" y="4884791"/>
            <a:ext cx="0" cy="2254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35" name="AutoShape 35"/>
          <p:cNvSpPr>
            <a:spLocks noChangeArrowheads="1"/>
          </p:cNvSpPr>
          <p:nvPr/>
        </p:nvSpPr>
        <p:spPr bwMode="auto">
          <a:xfrm rot="5400000" flipV="1">
            <a:off x="3802063" y="4099032"/>
            <a:ext cx="457200" cy="949325"/>
          </a:xfrm>
          <a:prstGeom prst="downArrow">
            <a:avLst>
              <a:gd name="adj1" fmla="val 50000"/>
              <a:gd name="adj2" fmla="val 51910"/>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36" name="Rectangle 36"/>
          <p:cNvSpPr>
            <a:spLocks noChangeArrowheads="1"/>
          </p:cNvSpPr>
          <p:nvPr/>
        </p:nvSpPr>
        <p:spPr bwMode="auto">
          <a:xfrm>
            <a:off x="4529139" y="3765657"/>
            <a:ext cx="1668462" cy="1685925"/>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37" name="AutoShape 37"/>
          <p:cNvSpPr>
            <a:spLocks noChangeArrowheads="1"/>
          </p:cNvSpPr>
          <p:nvPr/>
        </p:nvSpPr>
        <p:spPr bwMode="auto">
          <a:xfrm>
            <a:off x="4665717" y="4267307"/>
            <a:ext cx="1101725" cy="625475"/>
          </a:xfrm>
          <a:prstGeom prst="flowChartProcess">
            <a:avLst/>
          </a:prstGeom>
          <a:noFill/>
          <a:ln w="12700">
            <a:solidFill>
              <a:schemeClr val="tx1"/>
            </a:solidFill>
            <a:miter lim="800000"/>
            <a:headEnd type="none" w="sm" len="sm"/>
            <a:tailEnd type="none" w="sm" len="sm"/>
          </a:ln>
          <a:effectLst/>
          <a:extLst>
            <a:ext uri="{909E8E84-426E-40dd-AFC4-6F175D3DCCD1}">
              <a14:hiddenFill xmlns="" xmlns:a14="http://schemas.microsoft.com/office/drawing/2010/main">
                <a:solidFill>
                  <a:srgbClr val="00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fontAlgn="base">
              <a:spcBef>
                <a:spcPct val="0"/>
              </a:spcBef>
              <a:spcAft>
                <a:spcPct val="0"/>
              </a:spcAft>
              <a:defRPr/>
            </a:pPr>
            <a:r>
              <a:rPr lang="en-US" sz="1400" i="1" dirty="0">
                <a:solidFill>
                  <a:srgbClr val="000000"/>
                </a:solidFill>
                <a:latin typeface="Arial" charset="0"/>
                <a:ea typeface="ＭＳ Ｐゴシック" charset="0"/>
              </a:rPr>
              <a:t>Organisation</a:t>
            </a:r>
          </a:p>
          <a:p>
            <a:pPr algn="ctr" fontAlgn="base">
              <a:spcBef>
                <a:spcPct val="0"/>
              </a:spcBef>
              <a:spcAft>
                <a:spcPct val="0"/>
              </a:spcAft>
              <a:defRPr/>
            </a:pPr>
            <a:r>
              <a:rPr lang="en-US" sz="1400" i="1" dirty="0">
                <a:solidFill>
                  <a:srgbClr val="000000"/>
                </a:solidFill>
                <a:latin typeface="Arial" charset="0"/>
                <a:ea typeface="ＭＳ Ｐゴシック" charset="0"/>
              </a:rPr>
              <a:t>Unit</a:t>
            </a:r>
          </a:p>
          <a:p>
            <a:pPr algn="ctr" eaLnBrk="0" fontAlgn="base" hangingPunct="0">
              <a:spcBef>
                <a:spcPct val="0"/>
              </a:spcBef>
              <a:spcAft>
                <a:spcPct val="0"/>
              </a:spcAft>
              <a:defRPr/>
            </a:pPr>
            <a:endParaRPr lang="en-US" sz="1400" dirty="0">
              <a:solidFill>
                <a:srgbClr val="000000"/>
              </a:solidFill>
              <a:latin typeface="Courier" charset="0"/>
              <a:ea typeface="ＭＳ Ｐゴシック" charset="0"/>
            </a:endParaRPr>
          </a:p>
        </p:txBody>
      </p:sp>
      <p:sp>
        <p:nvSpPr>
          <p:cNvPr id="51238" name="Freeform 38"/>
          <p:cNvSpPr>
            <a:spLocks/>
          </p:cNvSpPr>
          <p:nvPr/>
        </p:nvSpPr>
        <p:spPr bwMode="auto">
          <a:xfrm>
            <a:off x="5761038" y="4399070"/>
            <a:ext cx="260350" cy="377825"/>
          </a:xfrm>
          <a:custGeom>
            <a:avLst/>
            <a:gdLst>
              <a:gd name="T0" fmla="*/ 0 w 164"/>
              <a:gd name="T1" fmla="*/ 0 h 238"/>
              <a:gd name="T2" fmla="*/ 2147483647 w 164"/>
              <a:gd name="T3" fmla="*/ 0 h 238"/>
              <a:gd name="T4" fmla="*/ 2147483647 w 164"/>
              <a:gd name="T5" fmla="*/ 2147483647 h 238"/>
              <a:gd name="T6" fmla="*/ 0 w 164"/>
              <a:gd name="T7" fmla="*/ 2147483647 h 2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 h="238">
                <a:moveTo>
                  <a:pt x="0" y="0"/>
                </a:moveTo>
                <a:lnTo>
                  <a:pt x="164" y="0"/>
                </a:lnTo>
                <a:lnTo>
                  <a:pt x="164" y="238"/>
                </a:lnTo>
                <a:lnTo>
                  <a:pt x="0" y="238"/>
                </a:lnTo>
              </a:path>
            </a:pathLst>
          </a:custGeom>
          <a:noFill/>
          <a:ln w="9525" cap="flat"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39" name="AutoShape 39"/>
          <p:cNvSpPr>
            <a:spLocks noChangeArrowheads="1"/>
          </p:cNvSpPr>
          <p:nvPr/>
        </p:nvSpPr>
        <p:spPr bwMode="auto">
          <a:xfrm rot="5400000">
            <a:off x="5748392" y="4714982"/>
            <a:ext cx="180975" cy="142875"/>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 xmlns:a14="http://schemas.microsoft.com/office/drawing/2010/main">
                <a:solidFill>
                  <a:srgbClr val="00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1240" name="Line 40"/>
          <p:cNvSpPr>
            <a:spLocks noChangeShapeType="1"/>
          </p:cNvSpPr>
          <p:nvPr/>
        </p:nvSpPr>
        <p:spPr bwMode="auto">
          <a:xfrm>
            <a:off x="5870575" y="4289532"/>
            <a:ext cx="0" cy="2254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241" name="Rectangle 41"/>
          <p:cNvSpPr>
            <a:spLocks noChangeArrowheads="1"/>
          </p:cNvSpPr>
          <p:nvPr/>
        </p:nvSpPr>
        <p:spPr bwMode="auto">
          <a:xfrm>
            <a:off x="3567042" y="4834045"/>
            <a:ext cx="966931"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en-US" sz="1200" i="1" dirty="0" err="1">
                <a:solidFill>
                  <a:srgbClr val="000000"/>
                </a:solidFill>
                <a:latin typeface="Arial" charset="0"/>
                <a:ea typeface="ＭＳ Ｐゴシック" charset="0"/>
              </a:rPr>
              <a:t>generalises</a:t>
            </a:r>
            <a:endParaRPr lang="en-US" sz="1200" i="1" dirty="0">
              <a:solidFill>
                <a:srgbClr val="000000"/>
              </a:solidFill>
              <a:latin typeface="Arial" charset="0"/>
              <a:ea typeface="ＭＳ Ｐゴシック" charset="0"/>
            </a:endParaRPr>
          </a:p>
        </p:txBody>
      </p:sp>
      <p:sp>
        <p:nvSpPr>
          <p:cNvPr id="51242" name="Rectangle 42"/>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When to </a:t>
            </a:r>
            <a:r>
              <a:rPr lang="en-US" dirty="0" err="1">
                <a:latin typeface="Arial" charset="0"/>
              </a:rPr>
              <a:t>generalise</a:t>
            </a:r>
            <a:endParaRPr lang="en-US" dirty="0">
              <a:latin typeface="Arial" charset="0"/>
            </a:endParaRPr>
          </a:p>
        </p:txBody>
      </p:sp>
    </p:spTree>
    <p:extLst>
      <p:ext uri="{BB962C8B-B14F-4D97-AF65-F5344CB8AC3E}">
        <p14:creationId xmlns:p14="http://schemas.microsoft.com/office/powerpoint/2010/main" val="37830210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705529" y="1895475"/>
            <a:ext cx="4352925" cy="3352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27" name="Rectangle 3"/>
          <p:cNvSpPr>
            <a:spLocks noChangeArrowheads="1"/>
          </p:cNvSpPr>
          <p:nvPr/>
        </p:nvSpPr>
        <p:spPr bwMode="auto">
          <a:xfrm>
            <a:off x="2133654" y="1895475"/>
            <a:ext cx="3154363" cy="33528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28" name="Rectangle 4"/>
          <p:cNvSpPr>
            <a:spLocks noChangeArrowheads="1"/>
          </p:cNvSpPr>
          <p:nvPr/>
        </p:nvSpPr>
        <p:spPr bwMode="auto">
          <a:xfrm>
            <a:off x="2133600" y="5394432"/>
            <a:ext cx="80010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Confuses the client</a:t>
            </a:r>
          </a:p>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Reduces the chance of discovering </a:t>
            </a:r>
            <a:r>
              <a:rPr lang="ja-JP" altLang="en-US" sz="2000" i="1">
                <a:solidFill>
                  <a:srgbClr val="000000"/>
                </a:solidFill>
                <a:latin typeface="Arial" charset="0"/>
                <a:ea typeface="ＭＳ Ｐゴシック" charset="0"/>
              </a:rPr>
              <a:t>“</a:t>
            </a:r>
            <a:r>
              <a:rPr lang="en-US" sz="2000" i="1" dirty="0">
                <a:solidFill>
                  <a:srgbClr val="000000"/>
                </a:solidFill>
                <a:latin typeface="Arial" charset="0"/>
                <a:ea typeface="ＭＳ Ｐゴシック" charset="0"/>
              </a:rPr>
              <a:t>specifics</a:t>
            </a:r>
            <a:r>
              <a:rPr lang="ja-JP" altLang="en-US" sz="2000" i="1">
                <a:solidFill>
                  <a:srgbClr val="000000"/>
                </a:solidFill>
                <a:latin typeface="Arial" charset="0"/>
                <a:ea typeface="ＭＳ Ｐゴシック" charset="0"/>
              </a:rPr>
              <a:t>”</a:t>
            </a:r>
            <a:endParaRPr lang="en-CA" altLang="ja-JP" sz="2000" i="1" dirty="0">
              <a:solidFill>
                <a:srgbClr val="000000"/>
              </a:solidFill>
              <a:latin typeface="Arial" charset="0"/>
              <a:ea typeface="ＭＳ Ｐゴシック" charset="0"/>
            </a:endParaRPr>
          </a:p>
          <a:p>
            <a:pPr marL="338138" indent="-338138" eaLnBrk="0" fontAlgn="base" hangingPunct="0">
              <a:spcBef>
                <a:spcPct val="0"/>
              </a:spcBef>
              <a:spcAft>
                <a:spcPct val="0"/>
              </a:spcAft>
              <a:buClr>
                <a:srgbClr val="FF0000"/>
              </a:buClr>
              <a:buFont typeface="Wingdings" charset="0"/>
              <a:buChar char="ü"/>
              <a:defRPr/>
            </a:pPr>
            <a:r>
              <a:rPr lang="en-CA" sz="2000" i="1" dirty="0">
                <a:solidFill>
                  <a:srgbClr val="000000"/>
                </a:solidFill>
                <a:latin typeface="Arial" charset="0"/>
                <a:ea typeface="ＭＳ Ｐゴシック" charset="0"/>
              </a:rPr>
              <a:t>Specifics first, generalisation later</a:t>
            </a:r>
            <a:endParaRPr lang="en-US" sz="2000" i="1" dirty="0">
              <a:solidFill>
                <a:srgbClr val="000000"/>
              </a:solidFill>
              <a:latin typeface="Arial" charset="0"/>
              <a:ea typeface="ＭＳ Ｐゴシック" charset="0"/>
            </a:endParaRPr>
          </a:p>
        </p:txBody>
      </p:sp>
      <p:sp>
        <p:nvSpPr>
          <p:cNvPr id="52229" name="Line 5"/>
          <p:cNvSpPr>
            <a:spLocks noChangeShapeType="1"/>
          </p:cNvSpPr>
          <p:nvPr/>
        </p:nvSpPr>
        <p:spPr bwMode="auto">
          <a:xfrm>
            <a:off x="2046289" y="1755775"/>
            <a:ext cx="8201025" cy="0"/>
          </a:xfrm>
          <a:prstGeom prst="line">
            <a:avLst/>
          </a:prstGeom>
          <a:noFill/>
          <a:ln w="28575">
            <a:solidFill>
              <a:schemeClr val="folHlink"/>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30" name="Line 6"/>
          <p:cNvSpPr>
            <a:spLocks noChangeShapeType="1"/>
          </p:cNvSpPr>
          <p:nvPr/>
        </p:nvSpPr>
        <p:spPr bwMode="auto">
          <a:xfrm flipH="1">
            <a:off x="5492750" y="1303338"/>
            <a:ext cx="14288" cy="3924300"/>
          </a:xfrm>
          <a:prstGeom prst="line">
            <a:avLst/>
          </a:prstGeom>
          <a:noFill/>
          <a:ln w="28575">
            <a:solidFill>
              <a:schemeClr val="folHlink"/>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31" name="Rectangle 7"/>
          <p:cNvSpPr>
            <a:spLocks noChangeArrowheads="1"/>
          </p:cNvSpPr>
          <p:nvPr/>
        </p:nvSpPr>
        <p:spPr bwMode="auto">
          <a:xfrm>
            <a:off x="3051175" y="1195388"/>
            <a:ext cx="2382838" cy="67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r>
              <a:rPr lang="ja-JP" altLang="en-US" sz="2400" i="1">
                <a:solidFill>
                  <a:srgbClr val="000000"/>
                </a:solidFill>
                <a:latin typeface="Arial" charset="0"/>
                <a:ea typeface="ＭＳ Ｐゴシック" charset="0"/>
              </a:rPr>
              <a:t>“</a:t>
            </a:r>
            <a:r>
              <a:rPr lang="en-US" sz="2400" i="1">
                <a:solidFill>
                  <a:srgbClr val="000000"/>
                </a:solidFill>
                <a:latin typeface="Arial" charset="0"/>
                <a:ea typeface="ＭＳ Ｐゴシック" charset="0"/>
              </a:rPr>
              <a:t>Too soon</a:t>
            </a:r>
            <a:r>
              <a:rPr lang="ja-JP" altLang="en-US" sz="2400" i="1">
                <a:solidFill>
                  <a:srgbClr val="000000"/>
                </a:solidFill>
                <a:latin typeface="Arial" charset="0"/>
                <a:ea typeface="ＭＳ Ｐゴシック" charset="0"/>
              </a:rPr>
              <a:t>”</a:t>
            </a:r>
            <a:endParaRPr lang="en-US" sz="2400" i="1">
              <a:solidFill>
                <a:srgbClr val="000000"/>
              </a:solidFill>
              <a:latin typeface="Arial" charset="0"/>
              <a:ea typeface="ＭＳ Ｐゴシック" charset="0"/>
            </a:endParaRPr>
          </a:p>
        </p:txBody>
      </p:sp>
      <p:sp>
        <p:nvSpPr>
          <p:cNvPr id="52232" name="Rectangle 8"/>
          <p:cNvSpPr>
            <a:spLocks noChangeArrowheads="1"/>
          </p:cNvSpPr>
          <p:nvPr/>
        </p:nvSpPr>
        <p:spPr bwMode="auto">
          <a:xfrm>
            <a:off x="6989817" y="1190625"/>
            <a:ext cx="2382837" cy="67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defRPr/>
            </a:pPr>
            <a:r>
              <a:rPr lang="ja-JP" altLang="en-US" sz="2400" i="1">
                <a:solidFill>
                  <a:srgbClr val="000000"/>
                </a:solidFill>
                <a:latin typeface="Arial" charset="0"/>
                <a:ea typeface="ＭＳ Ｐゴシック" charset="0"/>
              </a:rPr>
              <a:t>“</a:t>
            </a:r>
            <a:r>
              <a:rPr lang="en-US" sz="2400" i="1">
                <a:solidFill>
                  <a:srgbClr val="000000"/>
                </a:solidFill>
                <a:latin typeface="Arial" charset="0"/>
                <a:ea typeface="ＭＳ Ｐゴシック" charset="0"/>
              </a:rPr>
              <a:t>Just right</a:t>
            </a:r>
            <a:r>
              <a:rPr lang="ja-JP" altLang="en-US" sz="2400" i="1">
                <a:solidFill>
                  <a:srgbClr val="000000"/>
                </a:solidFill>
                <a:latin typeface="Arial" charset="0"/>
                <a:ea typeface="ＭＳ Ｐゴシック" charset="0"/>
              </a:rPr>
              <a:t>”</a:t>
            </a:r>
            <a:endParaRPr lang="en-US" sz="2400" i="1">
              <a:solidFill>
                <a:srgbClr val="000000"/>
              </a:solidFill>
              <a:latin typeface="Arial" charset="0"/>
              <a:ea typeface="ＭＳ Ｐゴシック" charset="0"/>
            </a:endParaRPr>
          </a:p>
        </p:txBody>
      </p:sp>
      <p:sp>
        <p:nvSpPr>
          <p:cNvPr id="52233" name="AutoShape 9"/>
          <p:cNvSpPr>
            <a:spLocks noChangeArrowheads="1"/>
          </p:cNvSpPr>
          <p:nvPr/>
        </p:nvSpPr>
        <p:spPr bwMode="auto">
          <a:xfrm>
            <a:off x="2279704" y="2365482"/>
            <a:ext cx="1001713"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400" i="1">
                <a:solidFill>
                  <a:srgbClr val="000000"/>
                </a:solidFill>
                <a:latin typeface="Arial" charset="0"/>
                <a:ea typeface="ＭＳ Ｐゴシック" charset="0"/>
              </a:rPr>
              <a:t>Customer</a:t>
            </a:r>
            <a:endParaRPr lang="en-US" sz="1000">
              <a:solidFill>
                <a:srgbClr val="000000"/>
              </a:solidFill>
              <a:latin typeface="Arial" charset="0"/>
              <a:ea typeface="ＭＳ Ｐゴシック" charset="0"/>
            </a:endParaRPr>
          </a:p>
        </p:txBody>
      </p:sp>
      <p:sp>
        <p:nvSpPr>
          <p:cNvPr id="52234" name="AutoShape 10"/>
          <p:cNvSpPr>
            <a:spLocks noChangeArrowheads="1"/>
          </p:cNvSpPr>
          <p:nvPr/>
        </p:nvSpPr>
        <p:spPr bwMode="auto">
          <a:xfrm>
            <a:off x="4114854" y="2373420"/>
            <a:ext cx="1001713"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400" i="1">
                <a:solidFill>
                  <a:srgbClr val="000000"/>
                </a:solidFill>
                <a:latin typeface="Arial" charset="0"/>
                <a:ea typeface="ＭＳ Ｐゴシック" charset="0"/>
              </a:rPr>
              <a:t>Service</a:t>
            </a:r>
            <a:endParaRPr lang="en-US" sz="1000">
              <a:solidFill>
                <a:srgbClr val="000000"/>
              </a:solidFill>
              <a:latin typeface="Arial" charset="0"/>
              <a:ea typeface="ＭＳ Ｐゴシック" charset="0"/>
            </a:endParaRPr>
          </a:p>
        </p:txBody>
      </p:sp>
      <p:sp>
        <p:nvSpPr>
          <p:cNvPr id="52235" name="AutoShape 11"/>
          <p:cNvSpPr>
            <a:spLocks noChangeArrowheads="1"/>
          </p:cNvSpPr>
          <p:nvPr/>
        </p:nvSpPr>
        <p:spPr bwMode="auto">
          <a:xfrm>
            <a:off x="2598738" y="3646493"/>
            <a:ext cx="1001712"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400" i="1">
                <a:solidFill>
                  <a:srgbClr val="000000"/>
                </a:solidFill>
                <a:latin typeface="Arial" charset="0"/>
                <a:ea typeface="ＭＳ Ｐゴシック" charset="0"/>
              </a:rPr>
              <a:t>Request </a:t>
            </a:r>
            <a:endParaRPr lang="en-US" sz="1000">
              <a:solidFill>
                <a:srgbClr val="000000"/>
              </a:solidFill>
              <a:latin typeface="Arial" charset="0"/>
              <a:ea typeface="ＭＳ Ｐゴシック" charset="0"/>
            </a:endParaRPr>
          </a:p>
        </p:txBody>
      </p:sp>
      <p:cxnSp>
        <p:nvCxnSpPr>
          <p:cNvPr id="52236" name="AutoShape 12"/>
          <p:cNvCxnSpPr>
            <a:cxnSpLocks noChangeShapeType="1"/>
            <a:stCxn id="52233" idx="2"/>
            <a:endCxn id="52235" idx="0"/>
          </p:cNvCxnSpPr>
          <p:nvPr/>
        </p:nvCxnSpPr>
        <p:spPr bwMode="auto">
          <a:xfrm rot="16200000" flipH="1">
            <a:off x="2613025" y="3159178"/>
            <a:ext cx="655638" cy="319088"/>
          </a:xfrm>
          <a:prstGeom prst="bentConnector3">
            <a:avLst>
              <a:gd name="adj1" fmla="val 4988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237" name="AutoShape 13"/>
          <p:cNvCxnSpPr>
            <a:cxnSpLocks noChangeShapeType="1"/>
            <a:stCxn id="52235" idx="3"/>
            <a:endCxn id="52234" idx="1"/>
          </p:cNvCxnSpPr>
          <p:nvPr/>
        </p:nvCxnSpPr>
        <p:spPr bwMode="auto">
          <a:xfrm flipV="1">
            <a:off x="3600450" y="2686157"/>
            <a:ext cx="514350" cy="1273175"/>
          </a:xfrm>
          <a:prstGeom prst="bentConnector3">
            <a:avLst>
              <a:gd name="adj1"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2238" name="AutoShape 14"/>
          <p:cNvSpPr>
            <a:spLocks noChangeArrowheads="1"/>
          </p:cNvSpPr>
          <p:nvPr/>
        </p:nvSpPr>
        <p:spPr bwMode="auto">
          <a:xfrm>
            <a:off x="7161213" y="2379770"/>
            <a:ext cx="704850"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200" i="1">
                <a:solidFill>
                  <a:srgbClr val="000000"/>
                </a:solidFill>
                <a:latin typeface="Arial" charset="0"/>
                <a:ea typeface="ＭＳ Ｐゴシック" charset="0"/>
              </a:rPr>
              <a:t>Training</a:t>
            </a:r>
          </a:p>
          <a:p>
            <a:pPr algn="ctr" fontAlgn="base">
              <a:spcBef>
                <a:spcPct val="0"/>
              </a:spcBef>
              <a:spcAft>
                <a:spcPct val="0"/>
              </a:spcAft>
              <a:defRPr/>
            </a:pPr>
            <a:r>
              <a:rPr lang="en-US" sz="1200" i="1">
                <a:solidFill>
                  <a:srgbClr val="000000"/>
                </a:solidFill>
                <a:latin typeface="Arial" charset="0"/>
                <a:ea typeface="ＭＳ Ｐゴシック" charset="0"/>
              </a:rPr>
              <a:t>Program</a:t>
            </a:r>
          </a:p>
          <a:p>
            <a:pPr algn="ctr" eaLnBrk="0" fontAlgn="base" hangingPunct="0">
              <a:spcBef>
                <a:spcPct val="0"/>
              </a:spcBef>
              <a:spcAft>
                <a:spcPct val="0"/>
              </a:spcAft>
              <a:defRPr/>
            </a:pPr>
            <a:endParaRPr lang="en-US" sz="1200">
              <a:solidFill>
                <a:srgbClr val="000000"/>
              </a:solidFill>
              <a:latin typeface="Arial" charset="0"/>
              <a:ea typeface="ＭＳ Ｐゴシック" charset="0"/>
            </a:endParaRPr>
          </a:p>
        </p:txBody>
      </p:sp>
      <p:sp>
        <p:nvSpPr>
          <p:cNvPr id="52239" name="AutoShape 15"/>
          <p:cNvSpPr>
            <a:spLocks noChangeArrowheads="1"/>
          </p:cNvSpPr>
          <p:nvPr/>
        </p:nvSpPr>
        <p:spPr bwMode="auto">
          <a:xfrm>
            <a:off x="8135939" y="2379770"/>
            <a:ext cx="833437"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200" i="1">
                <a:solidFill>
                  <a:srgbClr val="000000"/>
                </a:solidFill>
                <a:latin typeface="Arial" charset="0"/>
                <a:ea typeface="ＭＳ Ｐゴシック" charset="0"/>
              </a:rPr>
              <a:t>Repair </a:t>
            </a:r>
          </a:p>
          <a:p>
            <a:pPr algn="ctr" fontAlgn="base">
              <a:spcBef>
                <a:spcPct val="0"/>
              </a:spcBef>
              <a:spcAft>
                <a:spcPct val="0"/>
              </a:spcAft>
              <a:defRPr/>
            </a:pPr>
            <a:r>
              <a:rPr lang="en-US" sz="1200" i="1">
                <a:solidFill>
                  <a:srgbClr val="000000"/>
                </a:solidFill>
                <a:latin typeface="Arial" charset="0"/>
                <a:ea typeface="ＭＳ Ｐゴシック" charset="0"/>
              </a:rPr>
              <a:t>Part</a:t>
            </a:r>
          </a:p>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40" name="AutoShape 16"/>
          <p:cNvSpPr>
            <a:spLocks noChangeArrowheads="1"/>
          </p:cNvSpPr>
          <p:nvPr/>
        </p:nvSpPr>
        <p:spPr bwMode="auto">
          <a:xfrm>
            <a:off x="9239250" y="2379770"/>
            <a:ext cx="704850"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200" i="1">
                <a:solidFill>
                  <a:srgbClr val="000000"/>
                </a:solidFill>
                <a:latin typeface="Arial" charset="0"/>
                <a:ea typeface="ＭＳ Ｐゴシック" charset="0"/>
              </a:rPr>
              <a:t>Service</a:t>
            </a:r>
          </a:p>
          <a:p>
            <a:pPr algn="ctr" fontAlgn="base">
              <a:spcBef>
                <a:spcPct val="0"/>
              </a:spcBef>
              <a:spcAft>
                <a:spcPct val="0"/>
              </a:spcAft>
              <a:defRPr/>
            </a:pPr>
            <a:r>
              <a:rPr lang="en-US" sz="1200" i="1">
                <a:solidFill>
                  <a:srgbClr val="000000"/>
                </a:solidFill>
                <a:latin typeface="Arial" charset="0"/>
                <a:ea typeface="ＭＳ Ｐゴシック" charset="0"/>
              </a:rPr>
              <a:t>Call </a:t>
            </a:r>
          </a:p>
          <a:p>
            <a:pPr algn="ctr" eaLnBrk="0" fontAlgn="base" hangingPunct="0">
              <a:spcBef>
                <a:spcPct val="0"/>
              </a:spcBef>
              <a:spcAft>
                <a:spcPct val="0"/>
              </a:spcAft>
              <a:defRPr/>
            </a:pPr>
            <a:endParaRPr lang="en-US" sz="1200">
              <a:solidFill>
                <a:srgbClr val="000000"/>
              </a:solidFill>
              <a:latin typeface="Arial" charset="0"/>
              <a:ea typeface="ＭＳ Ｐゴシック" charset="0"/>
            </a:endParaRPr>
          </a:p>
        </p:txBody>
      </p:sp>
      <p:sp>
        <p:nvSpPr>
          <p:cNvPr id="52241" name="AutoShape 17"/>
          <p:cNvSpPr>
            <a:spLocks noChangeArrowheads="1"/>
          </p:cNvSpPr>
          <p:nvPr/>
        </p:nvSpPr>
        <p:spPr bwMode="auto">
          <a:xfrm>
            <a:off x="5840413" y="2378182"/>
            <a:ext cx="882650"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400" i="1">
                <a:solidFill>
                  <a:srgbClr val="000000"/>
                </a:solidFill>
                <a:latin typeface="Arial" charset="0"/>
                <a:ea typeface="ＭＳ Ｐゴシック" charset="0"/>
              </a:rPr>
              <a:t>Customer</a:t>
            </a:r>
            <a:endParaRPr lang="en-US" sz="1000">
              <a:solidFill>
                <a:srgbClr val="000000"/>
              </a:solidFill>
              <a:latin typeface="Arial" charset="0"/>
              <a:ea typeface="ＭＳ Ｐゴシック" charset="0"/>
            </a:endParaRPr>
          </a:p>
        </p:txBody>
      </p:sp>
      <p:sp>
        <p:nvSpPr>
          <p:cNvPr id="52242" name="AutoShape 18"/>
          <p:cNvSpPr>
            <a:spLocks noChangeArrowheads="1"/>
          </p:cNvSpPr>
          <p:nvPr/>
        </p:nvSpPr>
        <p:spPr bwMode="auto">
          <a:xfrm>
            <a:off x="6016625" y="3433765"/>
            <a:ext cx="800100" cy="625475"/>
          </a:xfrm>
          <a:prstGeom prst="flowChartProcess">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00FF99"/>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1400" i="1">
                <a:solidFill>
                  <a:srgbClr val="000000"/>
                </a:solidFill>
                <a:latin typeface="Arial" charset="0"/>
                <a:ea typeface="ＭＳ Ｐゴシック" charset="0"/>
              </a:rPr>
              <a:t>Request </a:t>
            </a:r>
            <a:endParaRPr lang="en-US" sz="1000">
              <a:solidFill>
                <a:srgbClr val="000000"/>
              </a:solidFill>
              <a:latin typeface="Arial" charset="0"/>
              <a:ea typeface="ＭＳ Ｐゴシック" charset="0"/>
            </a:endParaRPr>
          </a:p>
        </p:txBody>
      </p:sp>
      <p:cxnSp>
        <p:nvCxnSpPr>
          <p:cNvPr id="52243" name="AutoShape 19"/>
          <p:cNvCxnSpPr>
            <a:cxnSpLocks noChangeShapeType="1"/>
            <a:stCxn id="52241" idx="2"/>
            <a:endCxn id="52242" idx="0"/>
          </p:cNvCxnSpPr>
          <p:nvPr/>
        </p:nvCxnSpPr>
        <p:spPr bwMode="auto">
          <a:xfrm rot="16200000" flipH="1">
            <a:off x="6134154" y="3151242"/>
            <a:ext cx="430213" cy="134937"/>
          </a:xfrm>
          <a:prstGeom prst="bentConnector3">
            <a:avLst>
              <a:gd name="adj1" fmla="val 49815"/>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2244" name="Line 20"/>
          <p:cNvSpPr>
            <a:spLocks noChangeShapeType="1"/>
          </p:cNvSpPr>
          <p:nvPr/>
        </p:nvSpPr>
        <p:spPr bwMode="auto">
          <a:xfrm>
            <a:off x="2700338" y="3074988"/>
            <a:ext cx="165100"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45" name="AutoShape 21"/>
          <p:cNvSpPr>
            <a:spLocks noChangeArrowheads="1"/>
          </p:cNvSpPr>
          <p:nvPr/>
        </p:nvSpPr>
        <p:spPr bwMode="auto">
          <a:xfrm>
            <a:off x="3003552" y="3514728"/>
            <a:ext cx="190500" cy="131763"/>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46" name="AutoShape 22"/>
          <p:cNvSpPr>
            <a:spLocks noChangeArrowheads="1"/>
          </p:cNvSpPr>
          <p:nvPr/>
        </p:nvSpPr>
        <p:spPr bwMode="auto">
          <a:xfrm rot="-5400000">
            <a:off x="3950494" y="2612232"/>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47" name="AutoShape 23"/>
          <p:cNvSpPr>
            <a:spLocks noChangeArrowheads="1"/>
          </p:cNvSpPr>
          <p:nvPr/>
        </p:nvSpPr>
        <p:spPr bwMode="auto">
          <a:xfrm rot="5400000" flipH="1">
            <a:off x="3574257" y="3886994"/>
            <a:ext cx="190500" cy="131763"/>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48" name="AutoShape 24"/>
          <p:cNvSpPr>
            <a:spLocks noChangeArrowheads="1"/>
          </p:cNvSpPr>
          <p:nvPr/>
        </p:nvSpPr>
        <p:spPr bwMode="auto">
          <a:xfrm rot="-5400000">
            <a:off x="9078119" y="2629694"/>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49" name="AutoShape 25"/>
          <p:cNvSpPr>
            <a:spLocks noChangeArrowheads="1"/>
          </p:cNvSpPr>
          <p:nvPr/>
        </p:nvSpPr>
        <p:spPr bwMode="auto">
          <a:xfrm rot="-5400000">
            <a:off x="7982744" y="2629694"/>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cxnSp>
        <p:nvCxnSpPr>
          <p:cNvPr id="52250" name="AutoShape 26"/>
          <p:cNvCxnSpPr>
            <a:cxnSpLocks noChangeShapeType="1"/>
            <a:stCxn id="52242" idx="3"/>
            <a:endCxn id="52249" idx="3"/>
          </p:cNvCxnSpPr>
          <p:nvPr/>
        </p:nvCxnSpPr>
        <p:spPr bwMode="auto">
          <a:xfrm flipV="1">
            <a:off x="6816779" y="2695682"/>
            <a:ext cx="1325563" cy="1050925"/>
          </a:xfrm>
          <a:prstGeom prst="bentConnector3">
            <a:avLst>
              <a:gd name="adj1" fmla="val 85028"/>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2251" name="AutoShape 27"/>
          <p:cNvSpPr>
            <a:spLocks noChangeArrowheads="1"/>
          </p:cNvSpPr>
          <p:nvPr/>
        </p:nvSpPr>
        <p:spPr bwMode="auto">
          <a:xfrm rot="5400000" flipH="1">
            <a:off x="6788944" y="3669507"/>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52" name="AutoShape 28"/>
          <p:cNvSpPr>
            <a:spLocks noChangeArrowheads="1"/>
          </p:cNvSpPr>
          <p:nvPr/>
        </p:nvSpPr>
        <p:spPr bwMode="auto">
          <a:xfrm rot="-5400000">
            <a:off x="7004844" y="2629694"/>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grpSp>
        <p:nvGrpSpPr>
          <p:cNvPr id="52253" name="Group 29"/>
          <p:cNvGrpSpPr>
            <a:grpSpLocks/>
          </p:cNvGrpSpPr>
          <p:nvPr/>
        </p:nvGrpSpPr>
        <p:grpSpPr bwMode="auto">
          <a:xfrm>
            <a:off x="6819900" y="2695575"/>
            <a:ext cx="344488" cy="831850"/>
            <a:chOff x="3336" y="1698"/>
            <a:chExt cx="217" cy="524"/>
          </a:xfrm>
        </p:grpSpPr>
        <p:sp>
          <p:nvSpPr>
            <p:cNvPr id="52263" name="Line 30"/>
            <p:cNvSpPr>
              <a:spLocks noChangeShapeType="1"/>
            </p:cNvSpPr>
            <p:nvPr/>
          </p:nvSpPr>
          <p:spPr bwMode="auto">
            <a:xfrm>
              <a:off x="3336" y="2222"/>
              <a:ext cx="105"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64" name="Line 31"/>
            <p:cNvSpPr>
              <a:spLocks noChangeShapeType="1"/>
            </p:cNvSpPr>
            <p:nvPr/>
          </p:nvSpPr>
          <p:spPr bwMode="auto">
            <a:xfrm flipV="1">
              <a:off x="3426" y="1698"/>
              <a:ext cx="0" cy="524"/>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65" name="Line 32"/>
            <p:cNvSpPr>
              <a:spLocks noChangeShapeType="1"/>
            </p:cNvSpPr>
            <p:nvPr/>
          </p:nvSpPr>
          <p:spPr bwMode="auto">
            <a:xfrm flipH="1">
              <a:off x="3426" y="1698"/>
              <a:ext cx="127"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2254" name="Line 33"/>
          <p:cNvSpPr>
            <a:spLocks noChangeShapeType="1"/>
          </p:cNvSpPr>
          <p:nvPr/>
        </p:nvSpPr>
        <p:spPr bwMode="auto">
          <a:xfrm>
            <a:off x="6819901" y="3954463"/>
            <a:ext cx="2268538"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55" name="Line 34"/>
          <p:cNvSpPr>
            <a:spLocks noChangeShapeType="1"/>
          </p:cNvSpPr>
          <p:nvPr/>
        </p:nvSpPr>
        <p:spPr bwMode="auto">
          <a:xfrm flipV="1">
            <a:off x="9070975" y="2695575"/>
            <a:ext cx="0" cy="1258888"/>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56" name="Line 35"/>
          <p:cNvSpPr>
            <a:spLocks noChangeShapeType="1"/>
          </p:cNvSpPr>
          <p:nvPr/>
        </p:nvSpPr>
        <p:spPr bwMode="auto">
          <a:xfrm>
            <a:off x="9077325" y="2695575"/>
            <a:ext cx="165100"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57" name="AutoShape 36"/>
          <p:cNvSpPr>
            <a:spLocks noChangeArrowheads="1"/>
          </p:cNvSpPr>
          <p:nvPr/>
        </p:nvSpPr>
        <p:spPr bwMode="auto">
          <a:xfrm rot="5400000" flipH="1">
            <a:off x="6787357" y="3883825"/>
            <a:ext cx="190500" cy="131763"/>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58" name="AutoShape 37"/>
          <p:cNvSpPr>
            <a:spLocks noChangeArrowheads="1"/>
          </p:cNvSpPr>
          <p:nvPr/>
        </p:nvSpPr>
        <p:spPr bwMode="auto">
          <a:xfrm rot="5400000" flipH="1">
            <a:off x="6798469" y="3463132"/>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59" name="AutoShape 38"/>
          <p:cNvSpPr>
            <a:spLocks noChangeArrowheads="1"/>
          </p:cNvSpPr>
          <p:nvPr/>
        </p:nvSpPr>
        <p:spPr bwMode="auto">
          <a:xfrm>
            <a:off x="6324600" y="3300413"/>
            <a:ext cx="190500" cy="131762"/>
          </a:xfrm>
          <a:prstGeom prst="triangle">
            <a:avLst>
              <a:gd name="adj" fmla="val 50000"/>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52260" name="Line 39"/>
          <p:cNvSpPr>
            <a:spLocks noChangeShapeType="1"/>
          </p:cNvSpPr>
          <p:nvPr/>
        </p:nvSpPr>
        <p:spPr bwMode="auto">
          <a:xfrm>
            <a:off x="6202363" y="3086100"/>
            <a:ext cx="165100"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261" name="Rectangle 40"/>
          <p:cNvSpPr>
            <a:spLocks noGrp="1" noChangeArrowheads="1"/>
          </p:cNvSpPr>
          <p:nvPr>
            <p:ph type="title"/>
          </p:nvPr>
        </p:nvSpPr>
        <p:spPr>
          <a:no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Don't </a:t>
            </a:r>
            <a:r>
              <a:rPr lang="en-US" dirty="0" err="1">
                <a:latin typeface="Arial" charset="0"/>
              </a:rPr>
              <a:t>generalise</a:t>
            </a:r>
            <a:r>
              <a:rPr lang="en-US" dirty="0">
                <a:latin typeface="Arial" charset="0"/>
              </a:rPr>
              <a:t> too soon</a:t>
            </a:r>
          </a:p>
        </p:txBody>
      </p:sp>
    </p:spTree>
    <p:extLst>
      <p:ext uri="{BB962C8B-B14F-4D97-AF65-F5344CB8AC3E}">
        <p14:creationId xmlns:p14="http://schemas.microsoft.com/office/powerpoint/2010/main" val="1861727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9372600" y="5302250"/>
            <a:ext cx="685800" cy="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75" name="Line 3"/>
          <p:cNvSpPr>
            <a:spLocks noChangeShapeType="1"/>
          </p:cNvSpPr>
          <p:nvPr/>
        </p:nvSpPr>
        <p:spPr bwMode="auto">
          <a:xfrm>
            <a:off x="8705850" y="3930650"/>
            <a:ext cx="1371600" cy="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76" name="Line 4"/>
          <p:cNvSpPr>
            <a:spLocks noChangeShapeType="1"/>
          </p:cNvSpPr>
          <p:nvPr/>
        </p:nvSpPr>
        <p:spPr bwMode="auto">
          <a:xfrm flipV="1">
            <a:off x="4191000" y="4724400"/>
            <a:ext cx="228600" cy="15240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77" name="Line 5"/>
          <p:cNvSpPr>
            <a:spLocks noChangeShapeType="1"/>
          </p:cNvSpPr>
          <p:nvPr/>
        </p:nvSpPr>
        <p:spPr bwMode="auto">
          <a:xfrm flipH="1" flipV="1">
            <a:off x="4191000" y="4876800"/>
            <a:ext cx="228600" cy="15240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78" name="Line 6"/>
          <p:cNvSpPr>
            <a:spLocks noChangeShapeType="1"/>
          </p:cNvSpPr>
          <p:nvPr/>
        </p:nvSpPr>
        <p:spPr bwMode="auto">
          <a:xfrm flipV="1">
            <a:off x="3962400" y="3810000"/>
            <a:ext cx="0" cy="533400"/>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4279" name="Group 7"/>
          <p:cNvGrpSpPr>
            <a:grpSpLocks/>
          </p:cNvGrpSpPr>
          <p:nvPr/>
        </p:nvGrpSpPr>
        <p:grpSpPr bwMode="auto">
          <a:xfrm>
            <a:off x="2895600" y="4343400"/>
            <a:ext cx="2209800" cy="304800"/>
            <a:chOff x="864" y="2640"/>
            <a:chExt cx="1392" cy="192"/>
          </a:xfrm>
        </p:grpSpPr>
        <p:sp>
          <p:nvSpPr>
            <p:cNvPr id="54311" name="Line 8"/>
            <p:cNvSpPr>
              <a:spLocks noChangeShapeType="1"/>
            </p:cNvSpPr>
            <p:nvPr/>
          </p:nvSpPr>
          <p:spPr bwMode="auto">
            <a:xfrm flipV="1">
              <a:off x="864" y="2640"/>
              <a:ext cx="0" cy="192"/>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12" name="Line 9"/>
            <p:cNvSpPr>
              <a:spLocks noChangeShapeType="1"/>
            </p:cNvSpPr>
            <p:nvPr/>
          </p:nvSpPr>
          <p:spPr bwMode="auto">
            <a:xfrm>
              <a:off x="864" y="2640"/>
              <a:ext cx="1392" cy="0"/>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13" name="Line 10"/>
            <p:cNvSpPr>
              <a:spLocks noChangeShapeType="1"/>
            </p:cNvSpPr>
            <p:nvPr/>
          </p:nvSpPr>
          <p:spPr bwMode="auto">
            <a:xfrm flipV="1">
              <a:off x="2256" y="2640"/>
              <a:ext cx="0" cy="192"/>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4280" name="Rectangle 11"/>
          <p:cNvSpPr>
            <a:spLocks noChangeArrowheads="1"/>
          </p:cNvSpPr>
          <p:nvPr/>
        </p:nvSpPr>
        <p:spPr bwMode="auto">
          <a:xfrm>
            <a:off x="2133600" y="1219307"/>
            <a:ext cx="79248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1313" indent="-341313" eaLnBrk="0" fontAlgn="base" hangingPunct="0">
              <a:spcBef>
                <a:spcPct val="50000"/>
              </a:spcBef>
              <a:spcAft>
                <a:spcPct val="0"/>
              </a:spcAft>
              <a:buClr>
                <a:srgbClr val="FF0000"/>
              </a:buClr>
              <a:buFont typeface="Wingdings" charset="0"/>
              <a:buChar char="ü"/>
              <a:defRPr/>
            </a:pPr>
            <a:r>
              <a:rPr lang="en-US" sz="2000" i="1">
                <a:solidFill>
                  <a:srgbClr val="000000"/>
                </a:solidFill>
                <a:latin typeface="Arial" charset="0"/>
                <a:ea typeface="ＭＳ Ｐゴシック" charset="0"/>
              </a:rPr>
              <a:t>Business rules can often be handled by a recursive relationship involving supertypes and subtypes:</a:t>
            </a:r>
          </a:p>
        </p:txBody>
      </p:sp>
      <p:sp>
        <p:nvSpPr>
          <p:cNvPr id="54281" name="Rectangle 12"/>
          <p:cNvSpPr>
            <a:spLocks noChangeArrowheads="1"/>
          </p:cNvSpPr>
          <p:nvPr/>
        </p:nvSpPr>
        <p:spPr bwMode="auto">
          <a:xfrm>
            <a:off x="1514486" y="2290763"/>
            <a:ext cx="4581525" cy="425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spcBef>
                <a:spcPct val="0"/>
              </a:spcBef>
              <a:spcAft>
                <a:spcPct val="0"/>
              </a:spcAft>
              <a:defRPr/>
            </a:pPr>
            <a:r>
              <a:rPr lang="en-US" sz="2400" i="1">
                <a:solidFill>
                  <a:srgbClr val="000000"/>
                </a:solidFill>
                <a:latin typeface="Arial" charset="0"/>
                <a:ea typeface="ＭＳ Ｐゴシック" charset="0"/>
              </a:rPr>
              <a:t>Between subtypes</a:t>
            </a:r>
          </a:p>
        </p:txBody>
      </p:sp>
      <p:sp>
        <p:nvSpPr>
          <p:cNvPr id="54282" name="Line 13"/>
          <p:cNvSpPr>
            <a:spLocks noChangeShapeType="1"/>
          </p:cNvSpPr>
          <p:nvPr/>
        </p:nvSpPr>
        <p:spPr bwMode="auto">
          <a:xfrm>
            <a:off x="2114550" y="2700338"/>
            <a:ext cx="7924800" cy="0"/>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83" name="Line 14"/>
          <p:cNvSpPr>
            <a:spLocks noChangeShapeType="1"/>
          </p:cNvSpPr>
          <p:nvPr/>
        </p:nvSpPr>
        <p:spPr bwMode="auto">
          <a:xfrm>
            <a:off x="6172200" y="2249488"/>
            <a:ext cx="0" cy="4191000"/>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84" name="Rectangle 15"/>
          <p:cNvSpPr>
            <a:spLocks noChangeArrowheads="1"/>
          </p:cNvSpPr>
          <p:nvPr/>
        </p:nvSpPr>
        <p:spPr bwMode="auto">
          <a:xfrm>
            <a:off x="6151563" y="2271713"/>
            <a:ext cx="4305300"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fontAlgn="base">
              <a:spcBef>
                <a:spcPct val="0"/>
              </a:spcBef>
              <a:spcAft>
                <a:spcPct val="0"/>
              </a:spcAft>
              <a:defRPr/>
            </a:pPr>
            <a:r>
              <a:rPr lang="en-US" sz="2400" i="1">
                <a:solidFill>
                  <a:srgbClr val="000000"/>
                </a:solidFill>
                <a:latin typeface="Arial" charset="0"/>
                <a:ea typeface="ＭＳ Ｐゴシック" charset="0"/>
              </a:rPr>
              <a:t>Between super and subtype</a:t>
            </a:r>
          </a:p>
        </p:txBody>
      </p:sp>
      <p:sp>
        <p:nvSpPr>
          <p:cNvPr id="54285" name="Rectangle 16"/>
          <p:cNvSpPr>
            <a:spLocks noChangeArrowheads="1"/>
          </p:cNvSpPr>
          <p:nvPr/>
        </p:nvSpPr>
        <p:spPr bwMode="auto">
          <a:xfrm>
            <a:off x="3200400" y="3200400"/>
            <a:ext cx="1524000" cy="762000"/>
          </a:xfrm>
          <a:prstGeom prst="rect">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Supertype</a:t>
            </a:r>
          </a:p>
        </p:txBody>
      </p:sp>
      <p:sp>
        <p:nvSpPr>
          <p:cNvPr id="54286" name="Rectangle 17"/>
          <p:cNvSpPr>
            <a:spLocks noChangeArrowheads="1"/>
          </p:cNvSpPr>
          <p:nvPr/>
        </p:nvSpPr>
        <p:spPr bwMode="auto">
          <a:xfrm>
            <a:off x="2133600" y="4495800"/>
            <a:ext cx="1524000" cy="762000"/>
          </a:xfrm>
          <a:prstGeom prst="rect">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Subtype</a:t>
            </a:r>
          </a:p>
        </p:txBody>
      </p:sp>
      <p:sp>
        <p:nvSpPr>
          <p:cNvPr id="54287" name="Rectangle 18"/>
          <p:cNvSpPr>
            <a:spLocks noChangeArrowheads="1"/>
          </p:cNvSpPr>
          <p:nvPr/>
        </p:nvSpPr>
        <p:spPr bwMode="auto">
          <a:xfrm>
            <a:off x="4343400" y="4495800"/>
            <a:ext cx="1524000" cy="762000"/>
          </a:xfrm>
          <a:prstGeom prst="rect">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Subtype</a:t>
            </a:r>
          </a:p>
        </p:txBody>
      </p:sp>
      <p:sp>
        <p:nvSpPr>
          <p:cNvPr id="54288" name="Line 20"/>
          <p:cNvSpPr>
            <a:spLocks noChangeShapeType="1"/>
          </p:cNvSpPr>
          <p:nvPr/>
        </p:nvSpPr>
        <p:spPr bwMode="auto">
          <a:xfrm>
            <a:off x="3657600" y="4876800"/>
            <a:ext cx="685800" cy="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89" name="Line 21"/>
          <p:cNvSpPr>
            <a:spLocks noChangeShapeType="1"/>
          </p:cNvSpPr>
          <p:nvPr/>
        </p:nvSpPr>
        <p:spPr bwMode="auto">
          <a:xfrm>
            <a:off x="3810000" y="4724400"/>
            <a:ext cx="0" cy="30480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90" name="Text Box 22"/>
          <p:cNvSpPr txBox="1">
            <a:spLocks noChangeArrowheads="1"/>
          </p:cNvSpPr>
          <p:nvPr/>
        </p:nvSpPr>
        <p:spPr bwMode="auto">
          <a:xfrm>
            <a:off x="3361814" y="5867400"/>
            <a:ext cx="1472779"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fontAlgn="base">
              <a:spcBef>
                <a:spcPct val="0"/>
              </a:spcBef>
              <a:spcAft>
                <a:spcPct val="0"/>
              </a:spcAft>
              <a:defRPr/>
            </a:pPr>
            <a:r>
              <a:rPr lang="en-US" sz="1600" b="1">
                <a:solidFill>
                  <a:srgbClr val="000000"/>
                </a:solidFill>
              </a:rPr>
              <a:t>or 1:1 or M:M</a:t>
            </a:r>
          </a:p>
        </p:txBody>
      </p:sp>
      <p:sp>
        <p:nvSpPr>
          <p:cNvPr id="54291" name="Line 23"/>
          <p:cNvSpPr>
            <a:spLocks noChangeShapeType="1"/>
          </p:cNvSpPr>
          <p:nvPr/>
        </p:nvSpPr>
        <p:spPr bwMode="auto">
          <a:xfrm flipV="1">
            <a:off x="4038600" y="5105400"/>
            <a:ext cx="0" cy="762000"/>
          </a:xfrm>
          <a:prstGeom prst="line">
            <a:avLst/>
          </a:prstGeom>
          <a:noFill/>
          <a:ln w="28575">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4292" name="Group 24"/>
          <p:cNvGrpSpPr>
            <a:grpSpLocks/>
          </p:cNvGrpSpPr>
          <p:nvPr/>
        </p:nvGrpSpPr>
        <p:grpSpPr bwMode="auto">
          <a:xfrm flipH="1">
            <a:off x="8686800" y="3778250"/>
            <a:ext cx="228600" cy="304800"/>
            <a:chOff x="4416" y="2976"/>
            <a:chExt cx="144" cy="192"/>
          </a:xfrm>
        </p:grpSpPr>
        <p:sp>
          <p:nvSpPr>
            <p:cNvPr id="54309" name="Line 25"/>
            <p:cNvSpPr>
              <a:spLocks noChangeShapeType="1"/>
            </p:cNvSpPr>
            <p:nvPr/>
          </p:nvSpPr>
          <p:spPr bwMode="auto">
            <a:xfrm flipV="1">
              <a:off x="4416" y="2976"/>
              <a:ext cx="144" cy="96"/>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10" name="Line 26"/>
            <p:cNvSpPr>
              <a:spLocks noChangeShapeType="1"/>
            </p:cNvSpPr>
            <p:nvPr/>
          </p:nvSpPr>
          <p:spPr bwMode="auto">
            <a:xfrm flipH="1" flipV="1">
              <a:off x="4416" y="3072"/>
              <a:ext cx="144" cy="96"/>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4293" name="Line 27"/>
          <p:cNvSpPr>
            <a:spLocks noChangeShapeType="1"/>
          </p:cNvSpPr>
          <p:nvPr/>
        </p:nvSpPr>
        <p:spPr bwMode="auto">
          <a:xfrm flipV="1">
            <a:off x="8001000" y="4235450"/>
            <a:ext cx="0" cy="533400"/>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54294" name="Group 28"/>
          <p:cNvGrpSpPr>
            <a:grpSpLocks/>
          </p:cNvGrpSpPr>
          <p:nvPr/>
        </p:nvGrpSpPr>
        <p:grpSpPr bwMode="auto">
          <a:xfrm>
            <a:off x="7162800" y="4768850"/>
            <a:ext cx="1828800" cy="304800"/>
            <a:chOff x="864" y="2640"/>
            <a:chExt cx="1392" cy="192"/>
          </a:xfrm>
        </p:grpSpPr>
        <p:sp>
          <p:nvSpPr>
            <p:cNvPr id="54306" name="Line 29"/>
            <p:cNvSpPr>
              <a:spLocks noChangeShapeType="1"/>
            </p:cNvSpPr>
            <p:nvPr/>
          </p:nvSpPr>
          <p:spPr bwMode="auto">
            <a:xfrm flipV="1">
              <a:off x="864" y="2640"/>
              <a:ext cx="0" cy="192"/>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07" name="Line 30"/>
            <p:cNvSpPr>
              <a:spLocks noChangeShapeType="1"/>
            </p:cNvSpPr>
            <p:nvPr/>
          </p:nvSpPr>
          <p:spPr bwMode="auto">
            <a:xfrm>
              <a:off x="864" y="2640"/>
              <a:ext cx="1392" cy="0"/>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08" name="Line 31"/>
            <p:cNvSpPr>
              <a:spLocks noChangeShapeType="1"/>
            </p:cNvSpPr>
            <p:nvPr/>
          </p:nvSpPr>
          <p:spPr bwMode="auto">
            <a:xfrm flipV="1">
              <a:off x="2256" y="2640"/>
              <a:ext cx="0" cy="192"/>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54295" name="Rectangle 32"/>
          <p:cNvSpPr>
            <a:spLocks noChangeArrowheads="1"/>
          </p:cNvSpPr>
          <p:nvPr/>
        </p:nvSpPr>
        <p:spPr bwMode="auto">
          <a:xfrm>
            <a:off x="7239000" y="3625850"/>
            <a:ext cx="1524000" cy="762000"/>
          </a:xfrm>
          <a:prstGeom prst="rect">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Supertype</a:t>
            </a:r>
          </a:p>
        </p:txBody>
      </p:sp>
      <p:sp>
        <p:nvSpPr>
          <p:cNvPr id="54296" name="Rectangle 33"/>
          <p:cNvSpPr>
            <a:spLocks noChangeArrowheads="1"/>
          </p:cNvSpPr>
          <p:nvPr/>
        </p:nvSpPr>
        <p:spPr bwMode="auto">
          <a:xfrm>
            <a:off x="6477000" y="4921250"/>
            <a:ext cx="1524000" cy="762000"/>
          </a:xfrm>
          <a:prstGeom prst="rect">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Subtype</a:t>
            </a:r>
          </a:p>
        </p:txBody>
      </p:sp>
      <p:sp>
        <p:nvSpPr>
          <p:cNvPr id="54297" name="Rectangle 34"/>
          <p:cNvSpPr>
            <a:spLocks noChangeArrowheads="1"/>
          </p:cNvSpPr>
          <p:nvPr/>
        </p:nvSpPr>
        <p:spPr bwMode="auto">
          <a:xfrm>
            <a:off x="8229600" y="4921250"/>
            <a:ext cx="1524000" cy="762000"/>
          </a:xfrm>
          <a:prstGeom prst="rect">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Subtype</a:t>
            </a:r>
          </a:p>
        </p:txBody>
      </p:sp>
      <p:sp>
        <p:nvSpPr>
          <p:cNvPr id="54298" name="Line 36"/>
          <p:cNvSpPr>
            <a:spLocks noChangeShapeType="1"/>
          </p:cNvSpPr>
          <p:nvPr/>
        </p:nvSpPr>
        <p:spPr bwMode="auto">
          <a:xfrm>
            <a:off x="9906000" y="5149850"/>
            <a:ext cx="0" cy="30480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299" name="Text Box 37"/>
          <p:cNvSpPr txBox="1">
            <a:spLocks noChangeArrowheads="1"/>
          </p:cNvSpPr>
          <p:nvPr/>
        </p:nvSpPr>
        <p:spPr bwMode="auto">
          <a:xfrm>
            <a:off x="8651364" y="2971800"/>
            <a:ext cx="1472779"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fontAlgn="base">
              <a:spcBef>
                <a:spcPct val="0"/>
              </a:spcBef>
              <a:spcAft>
                <a:spcPct val="0"/>
              </a:spcAft>
              <a:defRPr/>
            </a:pPr>
            <a:r>
              <a:rPr lang="en-US" sz="1600" b="1">
                <a:solidFill>
                  <a:srgbClr val="000000"/>
                </a:solidFill>
              </a:rPr>
              <a:t>or 1:1 or M:M</a:t>
            </a:r>
          </a:p>
        </p:txBody>
      </p:sp>
      <p:sp>
        <p:nvSpPr>
          <p:cNvPr id="54300" name="Line 38"/>
          <p:cNvSpPr>
            <a:spLocks noChangeShapeType="1"/>
          </p:cNvSpPr>
          <p:nvPr/>
        </p:nvSpPr>
        <p:spPr bwMode="auto">
          <a:xfrm rot="10800000" flipV="1">
            <a:off x="9601200" y="3276600"/>
            <a:ext cx="0" cy="533400"/>
          </a:xfrm>
          <a:prstGeom prst="line">
            <a:avLst/>
          </a:prstGeom>
          <a:noFill/>
          <a:ln w="28575">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01" name="Line 39"/>
          <p:cNvSpPr>
            <a:spLocks noChangeShapeType="1"/>
          </p:cNvSpPr>
          <p:nvPr/>
        </p:nvSpPr>
        <p:spPr bwMode="auto">
          <a:xfrm rot="5400000">
            <a:off x="9372600" y="4635500"/>
            <a:ext cx="1371600" cy="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302" name="Rectangle 40"/>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Combining recursion and generalisation</a:t>
            </a:r>
            <a:endParaRPr lang="en-US" dirty="0">
              <a:latin typeface="Arial" charset="0"/>
            </a:endParaRPr>
          </a:p>
        </p:txBody>
      </p:sp>
      <p:sp>
        <p:nvSpPr>
          <p:cNvPr id="54304" name="TextBox 1"/>
          <p:cNvSpPr txBox="1">
            <a:spLocks noChangeArrowheads="1"/>
          </p:cNvSpPr>
          <p:nvPr/>
        </p:nvSpPr>
        <p:spPr bwMode="auto">
          <a:xfrm>
            <a:off x="3695755" y="3971925"/>
            <a:ext cx="55035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buClr>
                <a:srgbClr val="000000"/>
              </a:buClr>
              <a:defRPr/>
            </a:pPr>
            <a:r>
              <a:rPr lang="en-CA">
                <a:solidFill>
                  <a:srgbClr val="000000"/>
                </a:solidFill>
                <a:latin typeface="Wingdings 3" charset="0"/>
              </a:rPr>
              <a:t></a:t>
            </a:r>
            <a:endParaRPr lang="en-CA" sz="1600">
              <a:solidFill>
                <a:srgbClr val="000000"/>
              </a:solidFill>
              <a:latin typeface="MS Shell Dlg 2" charset="0"/>
            </a:endParaRPr>
          </a:p>
        </p:txBody>
      </p:sp>
      <p:sp>
        <p:nvSpPr>
          <p:cNvPr id="54305" name="TextBox 45"/>
          <p:cNvSpPr txBox="1">
            <a:spLocks noChangeArrowheads="1"/>
          </p:cNvSpPr>
          <p:nvPr/>
        </p:nvSpPr>
        <p:spPr bwMode="auto">
          <a:xfrm>
            <a:off x="7726417" y="4397375"/>
            <a:ext cx="55035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buClr>
                <a:srgbClr val="000000"/>
              </a:buClr>
              <a:defRPr/>
            </a:pPr>
            <a:r>
              <a:rPr lang="en-CA">
                <a:solidFill>
                  <a:srgbClr val="000000"/>
                </a:solidFill>
                <a:latin typeface="Wingdings 3" charset="0"/>
              </a:rPr>
              <a:t></a:t>
            </a:r>
            <a:endParaRPr lang="en-CA" sz="1600">
              <a:solidFill>
                <a:srgbClr val="000000"/>
              </a:solidFill>
              <a:latin typeface="MS Shell Dlg 2" charset="0"/>
            </a:endParaRPr>
          </a:p>
        </p:txBody>
      </p:sp>
    </p:spTree>
    <p:extLst>
      <p:ext uri="{BB962C8B-B14F-4D97-AF65-F5344CB8AC3E}">
        <p14:creationId xmlns:p14="http://schemas.microsoft.com/office/powerpoint/2010/main" val="11771755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85238" y="16330"/>
            <a:ext cx="11156092" cy="652464"/>
          </a:xfrm>
        </p:spPr>
        <p:txBody>
          <a:bodyPr/>
          <a:lstStyle/>
          <a:p>
            <a:pPr eaLnBrk="1" hangingPunct="1"/>
            <a:r>
              <a:rPr lang="en-US" dirty="0">
                <a:latin typeface="Arial" charset="0"/>
              </a:rPr>
              <a:t>Meeting a new requirement…</a:t>
            </a:r>
          </a:p>
        </p:txBody>
      </p:sp>
      <p:sp>
        <p:nvSpPr>
          <p:cNvPr id="23555" name="AutoShape 3"/>
          <p:cNvSpPr>
            <a:spLocks noChangeArrowheads="1"/>
          </p:cNvSpPr>
          <p:nvPr/>
        </p:nvSpPr>
        <p:spPr bwMode="auto">
          <a:xfrm>
            <a:off x="3286125" y="5091938"/>
            <a:ext cx="457200" cy="457200"/>
          </a:xfrm>
          <a:prstGeom prst="downArrow">
            <a:avLst>
              <a:gd name="adj1" fmla="val 50000"/>
              <a:gd name="adj2" fmla="val 25000"/>
            </a:avLst>
          </a:prstGeom>
          <a:solidFill>
            <a:srgbClr val="CC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3556" name="AutoShape 4"/>
          <p:cNvSpPr>
            <a:spLocks noChangeArrowheads="1"/>
          </p:cNvSpPr>
          <p:nvPr/>
        </p:nvSpPr>
        <p:spPr bwMode="auto">
          <a:xfrm>
            <a:off x="3286125" y="3653663"/>
            <a:ext cx="457200" cy="457200"/>
          </a:xfrm>
          <a:prstGeom prst="downArrow">
            <a:avLst>
              <a:gd name="adj1" fmla="val 50000"/>
              <a:gd name="adj2" fmla="val 25000"/>
            </a:avLst>
          </a:prstGeom>
          <a:solidFill>
            <a:srgbClr val="CC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3557" name="Rectangle 5"/>
          <p:cNvSpPr>
            <a:spLocks noChangeArrowheads="1"/>
          </p:cNvSpPr>
          <p:nvPr/>
        </p:nvSpPr>
        <p:spPr bwMode="auto">
          <a:xfrm>
            <a:off x="2114550" y="2672655"/>
            <a:ext cx="2660650" cy="962025"/>
          </a:xfrm>
          <a:prstGeom prst="rect">
            <a:avLst/>
          </a:prstGeom>
          <a:solidFill>
            <a:srgbClr val="3366FF"/>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6700" indent="-266700" fontAlgn="base">
              <a:spcBef>
                <a:spcPct val="0"/>
              </a:spcBef>
              <a:spcAft>
                <a:spcPct val="0"/>
              </a:spcAft>
              <a:defRPr/>
            </a:pPr>
            <a:r>
              <a:rPr lang="en-US">
                <a:solidFill>
                  <a:srgbClr val="FFFFFF"/>
                </a:solidFill>
                <a:latin typeface="Arial" charset="0"/>
                <a:ea typeface="ＭＳ Ｐゴシック" charset="0"/>
              </a:rPr>
              <a:t>1) State the new requirement as an </a:t>
            </a:r>
            <a:r>
              <a:rPr lang="en-US" i="1">
                <a:solidFill>
                  <a:srgbClr val="FFFFFF"/>
                </a:solidFill>
                <a:latin typeface="Arial" charset="0"/>
                <a:ea typeface="ＭＳ Ｐゴシック" charset="0"/>
              </a:rPr>
              <a:t>assertion</a:t>
            </a:r>
          </a:p>
        </p:txBody>
      </p:sp>
      <p:sp>
        <p:nvSpPr>
          <p:cNvPr id="23558" name="Rectangle 6"/>
          <p:cNvSpPr>
            <a:spLocks noChangeArrowheads="1"/>
          </p:cNvSpPr>
          <p:nvPr/>
        </p:nvSpPr>
        <p:spPr bwMode="auto">
          <a:xfrm>
            <a:off x="2114584" y="4110930"/>
            <a:ext cx="2646363" cy="962025"/>
          </a:xfrm>
          <a:prstGeom prst="rect">
            <a:avLst/>
          </a:prstGeom>
          <a:solidFill>
            <a:srgbClr val="0000CC"/>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6700" indent="-266700" fontAlgn="base">
              <a:spcBef>
                <a:spcPct val="0"/>
              </a:spcBef>
              <a:spcAft>
                <a:spcPct val="0"/>
              </a:spcAft>
              <a:defRPr/>
            </a:pPr>
            <a:r>
              <a:rPr lang="en-US">
                <a:solidFill>
                  <a:srgbClr val="FFFFFF"/>
                </a:solidFill>
                <a:latin typeface="Arial" charset="0"/>
                <a:ea typeface="ＭＳ Ｐゴシック" charset="0"/>
              </a:rPr>
              <a:t>2) Develop a conceptual solution</a:t>
            </a:r>
          </a:p>
          <a:p>
            <a:pPr marL="266700" indent="-266700" fontAlgn="base">
              <a:spcBef>
                <a:spcPct val="0"/>
              </a:spcBef>
              <a:spcAft>
                <a:spcPct val="0"/>
              </a:spcAft>
              <a:defRPr/>
            </a:pPr>
            <a:endParaRPr lang="en-US">
              <a:solidFill>
                <a:srgbClr val="FFFFFF"/>
              </a:solidFill>
              <a:latin typeface="Arial" charset="0"/>
              <a:ea typeface="ＭＳ Ｐゴシック" charset="0"/>
            </a:endParaRPr>
          </a:p>
        </p:txBody>
      </p:sp>
      <p:sp>
        <p:nvSpPr>
          <p:cNvPr id="23559" name="Rectangle 7"/>
          <p:cNvSpPr>
            <a:spLocks noChangeArrowheads="1"/>
          </p:cNvSpPr>
          <p:nvPr/>
        </p:nvSpPr>
        <p:spPr bwMode="auto">
          <a:xfrm>
            <a:off x="2114550" y="5549205"/>
            <a:ext cx="2660650" cy="962025"/>
          </a:xfrm>
          <a:prstGeom prst="rect">
            <a:avLst/>
          </a:prstGeom>
          <a:solidFill>
            <a:srgbClr val="000080"/>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6700" indent="-266700" fontAlgn="base">
              <a:spcBef>
                <a:spcPct val="0"/>
              </a:spcBef>
              <a:spcAft>
                <a:spcPct val="0"/>
              </a:spcAft>
              <a:defRPr/>
            </a:pPr>
            <a:r>
              <a:rPr lang="en-US">
                <a:solidFill>
                  <a:srgbClr val="FFFFFF"/>
                </a:solidFill>
                <a:latin typeface="Arial" charset="0"/>
                <a:ea typeface="ＭＳ Ｐゴシック" charset="0"/>
              </a:rPr>
              <a:t>3) Develop a </a:t>
            </a:r>
            <a:br>
              <a:rPr lang="en-US">
                <a:solidFill>
                  <a:srgbClr val="FFFFFF"/>
                </a:solidFill>
                <a:latin typeface="Arial" charset="0"/>
                <a:ea typeface="ＭＳ Ｐゴシック" charset="0"/>
              </a:rPr>
            </a:br>
            <a:r>
              <a:rPr lang="en-US">
                <a:solidFill>
                  <a:srgbClr val="FFFFFF"/>
                </a:solidFill>
                <a:latin typeface="Arial" charset="0"/>
                <a:ea typeface="ＭＳ Ｐゴシック" charset="0"/>
              </a:rPr>
              <a:t>logical solution </a:t>
            </a:r>
          </a:p>
        </p:txBody>
      </p:sp>
      <p:sp>
        <p:nvSpPr>
          <p:cNvPr id="23560" name="Rectangle 8"/>
          <p:cNvSpPr>
            <a:spLocks noChangeArrowheads="1"/>
          </p:cNvSpPr>
          <p:nvPr/>
        </p:nvSpPr>
        <p:spPr bwMode="auto">
          <a:xfrm>
            <a:off x="4953034" y="2539238"/>
            <a:ext cx="5584825" cy="13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88925" indent="-288925" eaLnBrk="0" fontAlgn="base" hangingPunct="0">
              <a:spcBef>
                <a:spcPct val="0"/>
              </a:spcBef>
              <a:spcAft>
                <a:spcPct val="0"/>
              </a:spcAft>
              <a:buClr>
                <a:srgbClr val="FF0000"/>
              </a:buClr>
              <a:buSzPct val="100000"/>
              <a:buFont typeface="Wingdings" charset="0"/>
              <a:buChar char="ü"/>
              <a:defRPr/>
            </a:pPr>
            <a:r>
              <a:rPr lang="en-US" sz="1600" dirty="0">
                <a:solidFill>
                  <a:srgbClr val="000000"/>
                </a:solidFill>
                <a:latin typeface="Arial" charset="0"/>
                <a:ea typeface="ＭＳ Ｐゴシック" charset="0"/>
              </a:rPr>
              <a:t>Start out using the </a:t>
            </a:r>
            <a:r>
              <a:rPr lang="en-US" sz="1600" i="1" dirty="0">
                <a:solidFill>
                  <a:srgbClr val="000000"/>
                </a:solidFill>
                <a:latin typeface="Arial" charset="0"/>
                <a:ea typeface="ＭＳ Ｐゴシック" charset="0"/>
              </a:rPr>
              <a:t>client</a:t>
            </a:r>
            <a:r>
              <a:rPr lang="fr-FR" altLang="ja-JP" sz="1600" i="1" dirty="0">
                <a:solidFill>
                  <a:srgbClr val="000000"/>
                </a:solidFill>
                <a:latin typeface="Arial" charset="0"/>
                <a:ea typeface="ＭＳ Ｐゴシック" charset="0"/>
              </a:rPr>
              <a:t>'</a:t>
            </a:r>
            <a:r>
              <a:rPr lang="en-US" sz="1600" i="1" dirty="0">
                <a:solidFill>
                  <a:srgbClr val="000000"/>
                </a:solidFill>
                <a:latin typeface="Arial" charset="0"/>
                <a:ea typeface="ＭＳ Ｐゴシック" charset="0"/>
              </a:rPr>
              <a:t>s</a:t>
            </a:r>
            <a:r>
              <a:rPr lang="en-US" sz="1600" dirty="0">
                <a:solidFill>
                  <a:srgbClr val="000000"/>
                </a:solidFill>
                <a:latin typeface="Arial" charset="0"/>
                <a:ea typeface="ＭＳ Ｐゴシック" charset="0"/>
              </a:rPr>
              <a:t> language</a:t>
            </a:r>
          </a:p>
          <a:p>
            <a:pPr marL="288925" indent="-288925" eaLnBrk="0" fontAlgn="base" hangingPunct="0">
              <a:spcBef>
                <a:spcPct val="0"/>
              </a:spcBef>
              <a:spcAft>
                <a:spcPct val="0"/>
              </a:spcAft>
              <a:buClr>
                <a:srgbClr val="FF0000"/>
              </a:buClr>
              <a:buSzPct val="100000"/>
              <a:buFont typeface="Wingdings" charset="0"/>
              <a:buChar char="ü"/>
              <a:defRPr/>
            </a:pPr>
            <a:r>
              <a:rPr lang="en-US" sz="1600" i="1" dirty="0">
                <a:solidFill>
                  <a:srgbClr val="000000"/>
                </a:solidFill>
                <a:latin typeface="Arial" charset="0"/>
                <a:ea typeface="ＭＳ Ｐゴシック" charset="0"/>
              </a:rPr>
              <a:t>Then</a:t>
            </a:r>
            <a:r>
              <a:rPr lang="en-US" sz="1600" dirty="0">
                <a:solidFill>
                  <a:srgbClr val="000000"/>
                </a:solidFill>
                <a:latin typeface="Arial" charset="0"/>
                <a:ea typeface="ＭＳ Ｐゴシック" charset="0"/>
              </a:rPr>
              <a:t>, ensure that the assertion uses terms from the data model (entity names, relationship names, etc.) </a:t>
            </a:r>
            <a:br>
              <a:rPr lang="en-US" sz="1600" dirty="0">
                <a:solidFill>
                  <a:srgbClr val="000000"/>
                </a:solidFill>
                <a:latin typeface="Arial" charset="0"/>
                <a:ea typeface="ＭＳ Ｐゴシック" charset="0"/>
              </a:rPr>
            </a:br>
            <a:r>
              <a:rPr lang="en-US" sz="1600" dirty="0">
                <a:solidFill>
                  <a:srgbClr val="000000"/>
                </a:solidFill>
                <a:latin typeface="Arial" charset="0"/>
                <a:ea typeface="ＭＳ Ｐゴシック" charset="0"/>
              </a:rPr>
              <a:t>This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leads</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you to the solution. </a:t>
            </a:r>
          </a:p>
          <a:p>
            <a:pPr marL="288925" indent="-288925" eaLnBrk="0" fontAlgn="base" hangingPunct="0">
              <a:spcBef>
                <a:spcPct val="0"/>
              </a:spcBef>
              <a:spcAft>
                <a:spcPct val="0"/>
              </a:spcAft>
              <a:buClr>
                <a:srgbClr val="FF0000"/>
              </a:buClr>
              <a:buSzPct val="100000"/>
              <a:buFont typeface="Wingdings" charset="0"/>
              <a:buChar char="ü"/>
              <a:defRPr/>
            </a:pPr>
            <a:r>
              <a:rPr lang="en-US" sz="1600" b="1" i="1" dirty="0">
                <a:solidFill>
                  <a:srgbClr val="000000"/>
                </a:solidFill>
                <a:latin typeface="Arial" charset="0"/>
                <a:ea typeface="ＭＳ Ｐゴシック" charset="0"/>
              </a:rPr>
              <a:t>Confirm it!</a:t>
            </a:r>
          </a:p>
        </p:txBody>
      </p:sp>
      <p:sp>
        <p:nvSpPr>
          <p:cNvPr id="23561" name="Rectangle 9"/>
          <p:cNvSpPr>
            <a:spLocks noChangeArrowheads="1"/>
          </p:cNvSpPr>
          <p:nvPr/>
        </p:nvSpPr>
        <p:spPr bwMode="auto">
          <a:xfrm>
            <a:off x="4933950" y="3958463"/>
            <a:ext cx="5486400" cy="13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88925" indent="-288925" eaLnBrk="0" fontAlgn="base" hangingPunct="0">
              <a:spcBef>
                <a:spcPct val="0"/>
              </a:spcBef>
              <a:spcAft>
                <a:spcPct val="0"/>
              </a:spcAft>
              <a:buClr>
                <a:srgbClr val="FF0000"/>
              </a:buClr>
              <a:buSzPct val="100000"/>
              <a:buFont typeface="Wingdings" charset="0"/>
              <a:buChar char="ü"/>
              <a:defRPr/>
            </a:pPr>
            <a:r>
              <a:rPr lang="en-US" sz="1600" dirty="0">
                <a:solidFill>
                  <a:srgbClr val="000000"/>
                </a:solidFill>
                <a:latin typeface="Arial" charset="0"/>
                <a:ea typeface="ＭＳ Ｐゴシック" charset="0"/>
              </a:rPr>
              <a:t>Look for the simplest option first: no change needed, </a:t>
            </a:r>
            <a:br>
              <a:rPr lang="en-US" sz="1600" dirty="0">
                <a:solidFill>
                  <a:srgbClr val="000000"/>
                </a:solidFill>
                <a:latin typeface="Arial" charset="0"/>
                <a:ea typeface="ＭＳ Ｐゴシック" charset="0"/>
              </a:rPr>
            </a:br>
            <a:r>
              <a:rPr lang="en-US" sz="1600" dirty="0">
                <a:solidFill>
                  <a:srgbClr val="000000"/>
                </a:solidFill>
                <a:latin typeface="Arial" charset="0"/>
                <a:ea typeface="ＭＳ Ｐゴシック" charset="0"/>
              </a:rPr>
              <a:t>a new reference attribute, a multi-valued attribute(s), </a:t>
            </a:r>
            <a:br>
              <a:rPr lang="en-US" sz="1600" dirty="0">
                <a:solidFill>
                  <a:srgbClr val="000000"/>
                </a:solidFill>
                <a:latin typeface="Arial" charset="0"/>
                <a:ea typeface="ＭＳ Ｐゴシック" charset="0"/>
              </a:rPr>
            </a:br>
            <a:r>
              <a:rPr lang="en-US" sz="1600" dirty="0">
                <a:solidFill>
                  <a:srgbClr val="000000"/>
                </a:solidFill>
                <a:latin typeface="Arial" charset="0"/>
                <a:ea typeface="ＭＳ Ｐゴシック" charset="0"/>
              </a:rPr>
              <a:t>M:M relationship, new entity  </a:t>
            </a:r>
          </a:p>
          <a:p>
            <a:pPr marL="288925" indent="-288925" eaLnBrk="0" fontAlgn="base" hangingPunct="0">
              <a:spcBef>
                <a:spcPct val="0"/>
              </a:spcBef>
              <a:spcAft>
                <a:spcPct val="0"/>
              </a:spcAft>
              <a:buClr>
                <a:srgbClr val="FF0000"/>
              </a:buClr>
              <a:buSzPct val="100000"/>
              <a:buFont typeface="Wingdings" charset="0"/>
              <a:buChar char="ü"/>
              <a:defRPr/>
            </a:pPr>
            <a:r>
              <a:rPr lang="en-US" sz="1600" dirty="0">
                <a:solidFill>
                  <a:srgbClr val="000000"/>
                </a:solidFill>
                <a:latin typeface="Arial" charset="0"/>
                <a:ea typeface="ＭＳ Ｐゴシック" charset="0"/>
              </a:rPr>
              <a:t>Explore rules, like </a:t>
            </a:r>
            <a:r>
              <a:rPr lang="ja-JP" altLang="en-US" sz="160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what is the basis for multi-valued?</a:t>
            </a:r>
            <a:r>
              <a:rPr lang="ja-JP" altLang="en-US" sz="1600">
                <a:solidFill>
                  <a:srgbClr val="000000"/>
                </a:solidFill>
                <a:latin typeface="Arial" charset="0"/>
                <a:ea typeface="ＭＳ Ｐゴシック" charset="0"/>
              </a:rPr>
              <a:t>”</a:t>
            </a:r>
            <a:endParaRPr lang="en-US" sz="1600" dirty="0">
              <a:solidFill>
                <a:srgbClr val="000000"/>
              </a:solidFill>
              <a:latin typeface="Arial" charset="0"/>
              <a:ea typeface="ＭＳ Ｐゴシック" charset="0"/>
            </a:endParaRPr>
          </a:p>
          <a:p>
            <a:pPr marL="288925" indent="-288925" eaLnBrk="0" fontAlgn="base" hangingPunct="0">
              <a:spcBef>
                <a:spcPct val="0"/>
              </a:spcBef>
              <a:spcAft>
                <a:spcPct val="0"/>
              </a:spcAft>
              <a:buClr>
                <a:srgbClr val="FF0000"/>
              </a:buClr>
              <a:buSzPct val="100000"/>
              <a:buFont typeface="Wingdings" charset="0"/>
              <a:buChar char="ü"/>
              <a:defRPr/>
            </a:pPr>
            <a:r>
              <a:rPr lang="en-US" sz="1600" b="1" i="1" dirty="0">
                <a:solidFill>
                  <a:srgbClr val="000000"/>
                </a:solidFill>
                <a:latin typeface="Arial" charset="0"/>
                <a:ea typeface="ＭＳ Ｐゴシック" charset="0"/>
              </a:rPr>
              <a:t>Confirm it!</a:t>
            </a:r>
          </a:p>
        </p:txBody>
      </p:sp>
      <p:sp>
        <p:nvSpPr>
          <p:cNvPr id="23562" name="Rectangle 10"/>
          <p:cNvSpPr>
            <a:spLocks noChangeArrowheads="1"/>
          </p:cNvSpPr>
          <p:nvPr/>
        </p:nvSpPr>
        <p:spPr bwMode="auto">
          <a:xfrm>
            <a:off x="4932363" y="5415788"/>
            <a:ext cx="5516562" cy="13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88925" indent="-288925" eaLnBrk="0" fontAlgn="base" hangingPunct="0">
              <a:spcBef>
                <a:spcPct val="0"/>
              </a:spcBef>
              <a:spcAft>
                <a:spcPct val="0"/>
              </a:spcAft>
              <a:buClr>
                <a:srgbClr val="FF0000"/>
              </a:buClr>
              <a:buSzPct val="100000"/>
              <a:buFont typeface="Wingdings" charset="0"/>
              <a:buChar char="ü"/>
              <a:defRPr/>
            </a:pPr>
            <a:r>
              <a:rPr lang="en-US" sz="1600" dirty="0">
                <a:solidFill>
                  <a:srgbClr val="000000"/>
                </a:solidFill>
                <a:latin typeface="Arial" charset="0"/>
                <a:ea typeface="ＭＳ Ｐゴシック" charset="0"/>
              </a:rPr>
              <a:t>Fully </a:t>
            </a:r>
            <a:r>
              <a:rPr lang="en-US" sz="1600" dirty="0" err="1">
                <a:solidFill>
                  <a:srgbClr val="000000"/>
                </a:solidFill>
                <a:latin typeface="Arial" charset="0"/>
                <a:ea typeface="ＭＳ Ｐゴシック" charset="0"/>
              </a:rPr>
              <a:t>normalised</a:t>
            </a:r>
            <a:r>
              <a:rPr lang="en-US" sz="1600" dirty="0">
                <a:solidFill>
                  <a:srgbClr val="000000"/>
                </a:solidFill>
                <a:latin typeface="Arial" charset="0"/>
                <a:ea typeface="ＭＳ Ｐゴシック" charset="0"/>
              </a:rPr>
              <a:t>, fully attributed</a:t>
            </a:r>
          </a:p>
          <a:p>
            <a:pPr marL="288925" indent="-288925" eaLnBrk="0" fontAlgn="base" hangingPunct="0">
              <a:spcBef>
                <a:spcPct val="0"/>
              </a:spcBef>
              <a:spcAft>
                <a:spcPct val="0"/>
              </a:spcAft>
              <a:buClr>
                <a:srgbClr val="FF0000"/>
              </a:buClr>
              <a:buSzPct val="100000"/>
              <a:buFont typeface="Wingdings" charset="0"/>
              <a:buChar char="ü"/>
              <a:defRPr/>
            </a:pPr>
            <a:r>
              <a:rPr lang="en-US" sz="1600" dirty="0">
                <a:solidFill>
                  <a:srgbClr val="000000"/>
                </a:solidFill>
                <a:latin typeface="Arial" charset="0"/>
                <a:ea typeface="ＭＳ Ｐゴシック" charset="0"/>
              </a:rPr>
              <a:t>Follow an </a:t>
            </a:r>
            <a:r>
              <a:rPr lang="ja-JP" altLang="en-US" sz="160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orderly script</a:t>
            </a:r>
            <a:r>
              <a:rPr lang="ja-JP" altLang="en-US" sz="160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 </a:t>
            </a:r>
            <a:br>
              <a:rPr lang="en-US" sz="1600"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don</a:t>
            </a:r>
            <a:r>
              <a:rPr lang="fr-FR" altLang="ja-JP" sz="1600" i="1" dirty="0">
                <a:solidFill>
                  <a:srgbClr val="000000"/>
                </a:solidFill>
                <a:latin typeface="Arial" charset="0"/>
                <a:ea typeface="ＭＳ Ｐゴシック" charset="0"/>
              </a:rPr>
              <a:t>'</a:t>
            </a:r>
            <a:r>
              <a:rPr lang="en-US" sz="1600" i="1" dirty="0">
                <a:solidFill>
                  <a:srgbClr val="000000"/>
                </a:solidFill>
                <a:latin typeface="Arial" charset="0"/>
                <a:ea typeface="ＭＳ Ｐゴシック" charset="0"/>
              </a:rPr>
              <a:t>t get ahead of yourself or the client</a:t>
            </a:r>
          </a:p>
          <a:p>
            <a:pPr marL="288925" indent="-288925" eaLnBrk="0" fontAlgn="base" hangingPunct="0">
              <a:spcBef>
                <a:spcPct val="0"/>
              </a:spcBef>
              <a:spcAft>
                <a:spcPct val="0"/>
              </a:spcAft>
              <a:buClr>
                <a:srgbClr val="FF0000"/>
              </a:buClr>
              <a:buSzPct val="100000"/>
              <a:buFont typeface="Wingdings" charset="0"/>
              <a:buChar char="ü"/>
              <a:defRPr/>
            </a:pPr>
            <a:r>
              <a:rPr lang="en-US" sz="1600" b="1" i="1" dirty="0">
                <a:solidFill>
                  <a:srgbClr val="000000"/>
                </a:solidFill>
                <a:latin typeface="Arial" charset="0"/>
                <a:ea typeface="ＭＳ Ｐゴシック" charset="0"/>
              </a:rPr>
              <a:t>Confirm it!, </a:t>
            </a:r>
            <a:r>
              <a:rPr lang="en-US" sz="1600" dirty="0">
                <a:solidFill>
                  <a:srgbClr val="000000"/>
                </a:solidFill>
                <a:latin typeface="Arial" charset="0"/>
                <a:ea typeface="ＭＳ Ｐゴシック" charset="0"/>
              </a:rPr>
              <a:t>possibly using other easy-to-follow formats such as screen or report mock-ups.</a:t>
            </a:r>
            <a:endParaRPr lang="en-US" sz="1600" b="1" dirty="0">
              <a:solidFill>
                <a:srgbClr val="000000"/>
              </a:solidFill>
              <a:latin typeface="Arial" charset="0"/>
              <a:ea typeface="ＭＳ Ｐゴシック" charset="0"/>
            </a:endParaRPr>
          </a:p>
        </p:txBody>
      </p:sp>
      <p:sp>
        <p:nvSpPr>
          <p:cNvPr id="23563" name="Line 11"/>
          <p:cNvSpPr>
            <a:spLocks noChangeShapeType="1"/>
          </p:cNvSpPr>
          <p:nvPr/>
        </p:nvSpPr>
        <p:spPr bwMode="auto">
          <a:xfrm flipV="1">
            <a:off x="4699000" y="3863221"/>
            <a:ext cx="5511800" cy="15875"/>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3564" name="Line 12"/>
          <p:cNvSpPr>
            <a:spLocks noChangeShapeType="1"/>
          </p:cNvSpPr>
          <p:nvPr/>
        </p:nvSpPr>
        <p:spPr bwMode="auto">
          <a:xfrm flipV="1">
            <a:off x="4751390" y="5282505"/>
            <a:ext cx="5511800" cy="15875"/>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3565" name="Rectangle 13"/>
          <p:cNvSpPr>
            <a:spLocks noChangeArrowheads="1"/>
          </p:cNvSpPr>
          <p:nvPr/>
        </p:nvSpPr>
        <p:spPr bwMode="auto">
          <a:xfrm>
            <a:off x="885238" y="705866"/>
            <a:ext cx="7391400" cy="158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0" rIns="92075" bIns="0"/>
          <a:lstStyle/>
          <a:p>
            <a:pPr marL="338138" indent="-338138" fontAlgn="base">
              <a:spcBef>
                <a:spcPct val="0"/>
              </a:spcBef>
              <a:spcAft>
                <a:spcPct val="0"/>
              </a:spcAft>
              <a:defRPr/>
            </a:pPr>
            <a:r>
              <a:rPr lang="en-US" sz="2000" i="1" dirty="0">
                <a:solidFill>
                  <a:srgbClr val="000000"/>
                </a:solidFill>
                <a:latin typeface="Arial" charset="0"/>
                <a:ea typeface="ＭＳ Ｐゴシック" charset="0"/>
              </a:rPr>
              <a:t>Confirm and extend the model:</a:t>
            </a:r>
          </a:p>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discover new requirements, using a variety of techniques</a:t>
            </a:r>
            <a:br>
              <a:rPr lang="en-US" sz="2000" i="1" dirty="0">
                <a:solidFill>
                  <a:srgbClr val="000000"/>
                </a:solidFill>
                <a:latin typeface="Arial" charset="0"/>
                <a:ea typeface="ＭＳ Ｐゴシック" charset="0"/>
              </a:rPr>
            </a:br>
            <a:r>
              <a:rPr lang="en-US" sz="2000" i="1" dirty="0">
                <a:solidFill>
                  <a:srgbClr val="000000"/>
                </a:solidFill>
                <a:latin typeface="Arial" charset="0"/>
                <a:ea typeface="ＭＳ Ｐゴシック" charset="0"/>
              </a:rPr>
              <a:t>e.g., look for multi-valued attributes</a:t>
            </a:r>
            <a:endParaRPr lang="en-US" sz="1200" i="1" dirty="0">
              <a:solidFill>
                <a:srgbClr val="000000"/>
              </a:solidFill>
              <a:latin typeface="Arial" charset="0"/>
              <a:ea typeface="ＭＳ Ｐゴシック" charset="0"/>
            </a:endParaRPr>
          </a:p>
          <a:p>
            <a:pPr marL="338138" indent="-338138" fontAlgn="base">
              <a:spcBef>
                <a:spcPct val="0"/>
              </a:spcBef>
              <a:spcAft>
                <a:spcPct val="0"/>
              </a:spcAft>
              <a:buClr>
                <a:srgbClr val="FF0000"/>
              </a:buClr>
              <a:defRPr/>
            </a:pPr>
            <a:r>
              <a:rPr lang="en-US" sz="2000" i="1" dirty="0">
                <a:solidFill>
                  <a:srgbClr val="000000"/>
                </a:solidFill>
                <a:latin typeface="Arial" charset="0"/>
                <a:ea typeface="ＭＳ Ｐゴシック" charset="0"/>
              </a:rPr>
              <a:t>Philosophy</a:t>
            </a:r>
          </a:p>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don</a:t>
            </a:r>
            <a:r>
              <a:rPr lang="fr-FR" altLang="ja-JP" sz="2000" i="1" dirty="0">
                <a:solidFill>
                  <a:srgbClr val="000000"/>
                </a:solidFill>
                <a:latin typeface="Arial" charset="0"/>
                <a:ea typeface="ＭＳ Ｐゴシック" charset="0"/>
              </a:rPr>
              <a:t>'</a:t>
            </a:r>
            <a:r>
              <a:rPr lang="en-US" sz="2000" i="1" dirty="0">
                <a:solidFill>
                  <a:srgbClr val="000000"/>
                </a:solidFill>
                <a:latin typeface="Arial" charset="0"/>
                <a:ea typeface="ＭＳ Ｐゴシック" charset="0"/>
              </a:rPr>
              <a:t>t dive in – start simple, add detail in layers</a:t>
            </a:r>
          </a:p>
          <a:p>
            <a:pPr marL="338138" indent="-338138" eaLnBrk="0" fontAlgn="base" hangingPunct="0">
              <a:spcBef>
                <a:spcPct val="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start out in </a:t>
            </a:r>
            <a:r>
              <a:rPr lang="ja-JP" altLang="en-US" sz="2000" i="1" dirty="0">
                <a:solidFill>
                  <a:srgbClr val="000000"/>
                </a:solidFill>
                <a:latin typeface="Arial" charset="0"/>
                <a:ea typeface="ＭＳ Ｐゴシック" charset="0"/>
              </a:rPr>
              <a:t>“</a:t>
            </a:r>
            <a:r>
              <a:rPr lang="en-US" sz="2000" i="1" dirty="0">
                <a:solidFill>
                  <a:srgbClr val="000000"/>
                </a:solidFill>
                <a:latin typeface="Arial" charset="0"/>
                <a:ea typeface="ＭＳ Ｐゴシック" charset="0"/>
              </a:rPr>
              <a:t>natural language</a:t>
            </a:r>
            <a:r>
              <a:rPr lang="ja-JP" altLang="en-US" sz="2000" i="1" dirty="0">
                <a:solidFill>
                  <a:srgbClr val="000000"/>
                </a:solidFill>
                <a:latin typeface="Arial" charset="0"/>
                <a:ea typeface="ＭＳ Ｐゴシック" charset="0"/>
              </a:rPr>
              <a:t>”</a:t>
            </a:r>
            <a:endParaRPr lang="en-US" sz="2000" i="1" dirty="0">
              <a:solidFill>
                <a:srgbClr val="000000"/>
              </a:solidFill>
              <a:latin typeface="Arial" charset="0"/>
              <a:ea typeface="ＭＳ Ｐゴシック" charset="0"/>
            </a:endParaRPr>
          </a:p>
        </p:txBody>
      </p:sp>
      <p:sp>
        <p:nvSpPr>
          <p:cNvPr id="14" name="Rectangle 30">
            <a:extLst>
              <a:ext uri="{FF2B5EF4-FFF2-40B4-BE49-F238E27FC236}">
                <a16:creationId xmlns:a16="http://schemas.microsoft.com/office/drawing/2014/main" id="{ED2E4C76-7FA0-476E-806A-ABB057EEDDE2}"/>
              </a:ext>
            </a:extLst>
          </p:cNvPr>
          <p:cNvSpPr>
            <a:spLocks noChangeArrowheads="1"/>
          </p:cNvSpPr>
          <p:nvPr/>
        </p:nvSpPr>
        <p:spPr bwMode="auto">
          <a:xfrm rot="20600047">
            <a:off x="8712833" y="1076479"/>
            <a:ext cx="3193086" cy="798680"/>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lnSpc>
                <a:spcPct val="85000"/>
              </a:lnSpc>
              <a:spcBef>
                <a:spcPct val="50000"/>
              </a:spcBef>
              <a:buClr>
                <a:srgbClr val="CC3300"/>
              </a:buClr>
              <a:buSzPct val="125000"/>
              <a:buFont typeface="Wingdings" charset="0"/>
              <a:buNone/>
            </a:pPr>
            <a:r>
              <a:rPr lang="en-CA" dirty="0">
                <a:solidFill>
                  <a:srgbClr val="000000"/>
                </a:solidFill>
                <a:latin typeface="Arial" panose="020B0604020202020204" pitchFamily="34" charset="0"/>
                <a:cs typeface="Arial" panose="020B0604020202020204" pitchFamily="34" charset="0"/>
              </a:rPr>
              <a:t>See example </a:t>
            </a:r>
            <a:br>
              <a:rPr lang="en-CA" dirty="0">
                <a:solidFill>
                  <a:srgbClr val="000000"/>
                </a:solidFill>
                <a:latin typeface="Arial" panose="020B0604020202020204" pitchFamily="34" charset="0"/>
                <a:cs typeface="Arial" panose="020B0604020202020204" pitchFamily="34" charset="0"/>
              </a:rPr>
            </a:br>
            <a:r>
              <a:rPr lang="en-CA" dirty="0">
                <a:solidFill>
                  <a:srgbClr val="000000"/>
                </a:solidFill>
                <a:latin typeface="Arial" panose="020B0604020202020204" pitchFamily="34" charset="0"/>
                <a:cs typeface="Arial" panose="020B0604020202020204" pitchFamily="34" charset="0"/>
              </a:rPr>
              <a:t>on the next page from our "Good entity?" exercise</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9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0F85-773C-1164-CBFA-D076378DE452}"/>
              </a:ext>
            </a:extLst>
          </p:cNvPr>
          <p:cNvSpPr>
            <a:spLocks noGrp="1"/>
          </p:cNvSpPr>
          <p:nvPr>
            <p:ph type="title"/>
          </p:nvPr>
        </p:nvSpPr>
        <p:spPr/>
        <p:txBody>
          <a:bodyPr/>
          <a:lstStyle/>
          <a:p>
            <a:r>
              <a:rPr lang="en-US" dirty="0"/>
              <a:t>Example – meeting a new requirement</a:t>
            </a:r>
          </a:p>
        </p:txBody>
      </p:sp>
      <p:pic>
        <p:nvPicPr>
          <p:cNvPr id="4" name="Picture 3">
            <a:extLst>
              <a:ext uri="{FF2B5EF4-FFF2-40B4-BE49-F238E27FC236}">
                <a16:creationId xmlns:a16="http://schemas.microsoft.com/office/drawing/2014/main" id="{F4149FA3-D2DF-15D7-C732-3FB854F7758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rot="5400000">
            <a:off x="110718" y="1549649"/>
            <a:ext cx="5964466" cy="4415426"/>
          </a:xfrm>
          <a:prstGeom prst="rect">
            <a:avLst/>
          </a:prstGeom>
        </p:spPr>
      </p:pic>
      <p:sp>
        <p:nvSpPr>
          <p:cNvPr id="5" name="TextBox 4">
            <a:extLst>
              <a:ext uri="{FF2B5EF4-FFF2-40B4-BE49-F238E27FC236}">
                <a16:creationId xmlns:a16="http://schemas.microsoft.com/office/drawing/2014/main" id="{2B085F0A-10E7-463D-DA15-F015F323B75B}"/>
              </a:ext>
            </a:extLst>
          </p:cNvPr>
          <p:cNvSpPr txBox="1"/>
          <p:nvPr/>
        </p:nvSpPr>
        <p:spPr>
          <a:xfrm>
            <a:off x="5591492" y="1147193"/>
            <a:ext cx="6449838" cy="3046988"/>
          </a:xfrm>
          <a:prstGeom prst="rect">
            <a:avLst/>
          </a:prstGeom>
          <a:noFill/>
        </p:spPr>
        <p:txBody>
          <a:bodyPr wrap="square">
            <a:spAutoFit/>
          </a:bodyPr>
          <a:lstStyle/>
          <a:p>
            <a:pPr marL="15875" indent="-15875" defTabSz="833438"/>
            <a:r>
              <a:rPr lang="en-CA" altLang="ja-JP" sz="2400" dirty="0">
                <a:latin typeface="Arial" charset="0"/>
              </a:rPr>
              <a:t>Whether facilitating or presenting, </a:t>
            </a:r>
            <a:br>
              <a:rPr lang="en-CA" altLang="ja-JP" sz="2400" dirty="0">
                <a:latin typeface="Arial" charset="0"/>
              </a:rPr>
            </a:br>
            <a:r>
              <a:rPr lang="en-CA" altLang="ja-JP" sz="2400" dirty="0">
                <a:latin typeface="Arial" charset="0"/>
              </a:rPr>
              <a:t>use all three Learning Styles - </a:t>
            </a:r>
            <a:br>
              <a:rPr lang="en-CA" altLang="ja-JP" sz="2400" dirty="0">
                <a:latin typeface="Arial" charset="0"/>
              </a:rPr>
            </a:br>
            <a:r>
              <a:rPr lang="en-CA" altLang="ja-JP" sz="2400" dirty="0">
                <a:latin typeface="Arial" charset="0"/>
              </a:rPr>
              <a:t>Visual, Auditory, and Kinesthetic. </a:t>
            </a:r>
            <a:br>
              <a:rPr lang="en-CA" altLang="ja-JP" sz="2400" dirty="0">
                <a:latin typeface="Arial" charset="0"/>
              </a:rPr>
            </a:br>
            <a:endParaRPr lang="en-CA" altLang="ja-JP" sz="2400" dirty="0">
              <a:latin typeface="Arial" charset="0"/>
            </a:endParaRPr>
          </a:p>
          <a:p>
            <a:pPr marL="334963" indent="-334963" defTabSz="833438"/>
            <a:r>
              <a:rPr lang="en-CA" altLang="ja-JP" sz="2400" dirty="0">
                <a:latin typeface="Arial" charset="0"/>
              </a:rPr>
              <a:t>In this example we used:</a:t>
            </a:r>
          </a:p>
          <a:p>
            <a:pPr marL="334963" indent="-334963" defTabSz="833438">
              <a:buFont typeface="Arial" panose="020B0604020202020204" pitchFamily="34" charset="0"/>
              <a:buChar char="•"/>
            </a:pPr>
            <a:r>
              <a:rPr lang="en-CA" sz="2400" dirty="0">
                <a:latin typeface="Arial" charset="0"/>
              </a:rPr>
              <a:t>Pictures (E-R Model) - </a:t>
            </a:r>
            <a:r>
              <a:rPr lang="en-CA" sz="2400" i="1" dirty="0">
                <a:latin typeface="Arial" charset="0"/>
              </a:rPr>
              <a:t>Visual</a:t>
            </a:r>
          </a:p>
          <a:p>
            <a:pPr marL="334963" indent="-334963" defTabSz="833438">
              <a:buFont typeface="Arial" panose="020B0604020202020204" pitchFamily="34" charset="0"/>
              <a:buChar char="•"/>
            </a:pPr>
            <a:r>
              <a:rPr lang="en-CA" sz="2400" dirty="0">
                <a:latin typeface="Arial" charset="0"/>
              </a:rPr>
              <a:t>Words (Definition and Assertions) - </a:t>
            </a:r>
            <a:r>
              <a:rPr lang="en-CA" sz="2400" i="1" dirty="0">
                <a:latin typeface="Arial" charset="0"/>
              </a:rPr>
              <a:t>Auditory</a:t>
            </a:r>
          </a:p>
          <a:p>
            <a:pPr marL="334963" indent="-334963" defTabSz="833438">
              <a:buFont typeface="Arial" panose="020B0604020202020204" pitchFamily="34" charset="0"/>
              <a:buChar char="•"/>
            </a:pPr>
            <a:r>
              <a:rPr lang="en-CA" sz="2400" dirty="0">
                <a:latin typeface="Arial" charset="0"/>
              </a:rPr>
              <a:t>Examples (Instance model) - </a:t>
            </a:r>
            <a:r>
              <a:rPr lang="en-CA" sz="2400" i="1" dirty="0">
                <a:latin typeface="Arial" charset="0"/>
              </a:rPr>
              <a:t>Kinesthetic</a:t>
            </a:r>
            <a:endParaRPr lang="en-US" sz="2400" i="1" dirty="0">
              <a:latin typeface="Arial" charset="0"/>
            </a:endParaRPr>
          </a:p>
        </p:txBody>
      </p:sp>
    </p:spTree>
    <p:extLst>
      <p:ext uri="{BB962C8B-B14F-4D97-AF65-F5344CB8AC3E}">
        <p14:creationId xmlns:p14="http://schemas.microsoft.com/office/powerpoint/2010/main" val="6584170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latin typeface="Arial" charset="0"/>
              </a:rPr>
              <a:t>If time permits, a</a:t>
            </a:r>
            <a:r>
              <a:rPr lang="en-US" sz="3200" dirty="0">
                <a:latin typeface="Arial" charset="0"/>
              </a:rPr>
              <a:t>n exercise with subtyping, recursion, &amp; rules</a:t>
            </a:r>
          </a:p>
        </p:txBody>
      </p:sp>
      <p:sp>
        <p:nvSpPr>
          <p:cNvPr id="9221" name="Rectangle 5"/>
          <p:cNvSpPr>
            <a:spLocks noChangeArrowheads="1"/>
          </p:cNvSpPr>
          <p:nvPr/>
        </p:nvSpPr>
        <p:spPr bwMode="auto">
          <a:xfrm>
            <a:off x="6289833" y="616891"/>
            <a:ext cx="5324198" cy="6311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0325" tIns="23813" rIns="60325" bIns="23813"/>
          <a:lstStyle/>
          <a:p>
            <a:pPr defTabSz="3425825" eaLnBrk="0" fontAlgn="base" hangingPunct="0">
              <a:lnSpc>
                <a:spcPct val="97000"/>
              </a:lnSpc>
              <a:spcBef>
                <a:spcPct val="0"/>
              </a:spcBef>
              <a:spcAft>
                <a:spcPct val="0"/>
              </a:spcAft>
              <a:defRPr/>
            </a:pPr>
            <a:r>
              <a:rPr lang="en-US" sz="1600" dirty="0">
                <a:solidFill>
                  <a:srgbClr val="000000"/>
                </a:solidFill>
                <a:latin typeface="Arial" charset="0"/>
                <a:ea typeface="ＭＳ Ｐゴシック" charset="0"/>
              </a:rPr>
              <a:t>Extend the model so that it can record these additional facts: </a:t>
            </a:r>
          </a:p>
          <a:p>
            <a:pPr defTabSz="3425825" eaLnBrk="0" fontAlgn="base" hangingPunct="0">
              <a:lnSpc>
                <a:spcPct val="97000"/>
              </a:lnSpc>
              <a:spcBef>
                <a:spcPct val="0"/>
              </a:spcBef>
              <a:spcAft>
                <a:spcPct val="0"/>
              </a:spcAft>
              <a:defRPr/>
            </a:pPr>
            <a:endParaRPr lang="en-US" sz="1000"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r>
              <a:rPr lang="en-US" sz="1400" b="1" dirty="0">
                <a:solidFill>
                  <a:srgbClr val="000000"/>
                </a:solidFill>
                <a:latin typeface="Arial" charset="0"/>
                <a:ea typeface="ＭＳ Ｐゴシック" charset="0"/>
              </a:rPr>
              <a:t>1 – Organisational structure</a:t>
            </a: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An Organisation must be one of the recognised types, such as Corporation, Partnership, or Society. </a:t>
            </a:r>
          </a:p>
          <a:p>
            <a:pPr defTabSz="3425825" eaLnBrk="0" fontAlgn="base" hangingPunct="0">
              <a:lnSpc>
                <a:spcPct val="97000"/>
              </a:lnSpc>
              <a:spcBef>
                <a:spcPct val="0"/>
              </a:spcBef>
              <a:spcAft>
                <a:spcPct val="0"/>
              </a:spcAft>
              <a:defRPr/>
            </a:pPr>
            <a:endParaRPr lang="en-US" sz="1400" i="1"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An Organisation may be made up of multiple Organisation Units (an internal subdivision,) each of which might break down further into lower-level Organisation Units, and so on. </a:t>
            </a:r>
          </a:p>
          <a:p>
            <a:pPr defTabSz="3425825" eaLnBrk="0" fontAlgn="base" hangingPunct="0">
              <a:lnSpc>
                <a:spcPct val="97000"/>
              </a:lnSpc>
              <a:spcBef>
                <a:spcPct val="0"/>
              </a:spcBef>
              <a:spcAft>
                <a:spcPct val="0"/>
              </a:spcAft>
              <a:defRPr/>
            </a:pPr>
            <a:endParaRPr lang="en-US" sz="1400" i="1"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Each Organisation Unit has only one parent Organisation Unit. Some Organisation Units have no parent Organisation Unit, because they depend directly on an Organisation. That is, they are the highest level of Organisation Unit.  </a:t>
            </a:r>
            <a:br>
              <a:rPr lang="en-US" sz="1400" i="1" dirty="0">
                <a:solidFill>
                  <a:srgbClr val="000000"/>
                </a:solidFill>
                <a:latin typeface="Arial" charset="0"/>
                <a:ea typeface="ＭＳ Ｐゴシック" charset="0"/>
              </a:rPr>
            </a:br>
            <a:endParaRPr lang="en-US" sz="1400" i="1"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r>
              <a:rPr lang="en-US" sz="1400" b="1" dirty="0">
                <a:solidFill>
                  <a:srgbClr val="000000"/>
                </a:solidFill>
                <a:latin typeface="Arial" charset="0"/>
                <a:ea typeface="ＭＳ Ｐゴシック" charset="0"/>
              </a:rPr>
              <a:t>2 – Rules on Organisational structure</a:t>
            </a: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Each Organisation Unit is of a specific type, such as division, department, area, team, section, etc. Only certain relationships between types are valid. E.g., </a:t>
            </a:r>
            <a:br>
              <a:rPr lang="en-US" sz="1400" i="1"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 a division can contain a department, but a department cannot contain a division. </a:t>
            </a: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 a team can be contained within an area or a division</a:t>
            </a: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Note – only certain types of Organisation Units can be immediately subsidiary to an Organisation, but we won’t model that constraint at this time.</a:t>
            </a:r>
            <a:endParaRPr lang="en-US" sz="1400" b="1"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endParaRPr lang="en-US" sz="1400" b="1"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r>
              <a:rPr lang="en-US" sz="1400" b="1" dirty="0">
                <a:solidFill>
                  <a:srgbClr val="000000"/>
                </a:solidFill>
                <a:latin typeface="Arial" charset="0"/>
                <a:ea typeface="ＭＳ Ｐゴシック" charset="0"/>
              </a:rPr>
              <a:t>3 – Organisation ownership</a:t>
            </a:r>
          </a:p>
          <a:p>
            <a:pPr defTabSz="34258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An Organisation may have multiple owners, each of which could be another Organisation or a Person. </a:t>
            </a:r>
            <a:endParaRPr lang="en-US" sz="1400" dirty="0">
              <a:solidFill>
                <a:srgbClr val="000000"/>
              </a:solidFill>
              <a:latin typeface="Arial" charset="0"/>
              <a:ea typeface="ＭＳ Ｐゴシック" charset="0"/>
            </a:endParaRPr>
          </a:p>
          <a:p>
            <a:pPr defTabSz="3425825" eaLnBrk="0" fontAlgn="base" hangingPunct="0">
              <a:lnSpc>
                <a:spcPct val="97000"/>
              </a:lnSpc>
              <a:spcBef>
                <a:spcPct val="0"/>
              </a:spcBef>
              <a:spcAft>
                <a:spcPct val="0"/>
              </a:spcAft>
              <a:defRPr/>
            </a:pPr>
            <a:endParaRPr lang="en-US" sz="1400" i="1" dirty="0">
              <a:solidFill>
                <a:srgbClr val="000000"/>
              </a:solidFill>
              <a:latin typeface="Arial" charset="0"/>
              <a:ea typeface="ＭＳ Ｐゴシック" charset="0"/>
            </a:endParaRPr>
          </a:p>
        </p:txBody>
      </p:sp>
      <p:sp>
        <p:nvSpPr>
          <p:cNvPr id="9222" name="Rectangle 6"/>
          <p:cNvSpPr>
            <a:spLocks noChangeArrowheads="1"/>
          </p:cNvSpPr>
          <p:nvPr/>
        </p:nvSpPr>
        <p:spPr bwMode="auto">
          <a:xfrm>
            <a:off x="594431" y="4756194"/>
            <a:ext cx="5307737" cy="93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0325" tIns="23813" rIns="60325" bIns="23813"/>
          <a:lstStyle/>
          <a:p>
            <a:pPr defTabSz="3425825" eaLnBrk="0" fontAlgn="base" hangingPunct="0">
              <a:lnSpc>
                <a:spcPct val="97000"/>
              </a:lnSpc>
              <a:spcBef>
                <a:spcPct val="0"/>
              </a:spcBef>
              <a:spcAft>
                <a:spcPct val="0"/>
              </a:spcAft>
              <a:defRPr/>
            </a:pPr>
            <a:r>
              <a:rPr lang="en-US" b="1" i="1" dirty="0">
                <a:solidFill>
                  <a:srgbClr val="000000"/>
                </a:solidFill>
                <a:latin typeface="Arial" charset="0"/>
                <a:ea typeface="ＭＳ Ｐゴシック" charset="0"/>
              </a:rPr>
              <a:t>Key point: </a:t>
            </a:r>
          </a:p>
          <a:p>
            <a:pPr defTabSz="3425825" eaLnBrk="0" fontAlgn="base" hangingPunct="0">
              <a:lnSpc>
                <a:spcPct val="97000"/>
              </a:lnSpc>
              <a:spcBef>
                <a:spcPct val="0"/>
              </a:spcBef>
              <a:spcAft>
                <a:spcPct val="0"/>
              </a:spcAft>
              <a:defRPr/>
            </a:pPr>
            <a:r>
              <a:rPr lang="en-US" dirty="0">
                <a:solidFill>
                  <a:srgbClr val="000000"/>
                </a:solidFill>
                <a:latin typeface="Arial" charset="0"/>
                <a:ea typeface="ＭＳ Ｐゴシック" charset="0"/>
              </a:rPr>
              <a:t>State the constraint or fact you are trying to model in plain language before drawing the model.</a:t>
            </a:r>
          </a:p>
        </p:txBody>
      </p:sp>
      <p:pic>
        <p:nvPicPr>
          <p:cNvPr id="2050" name="Picture 2">
            <a:extLst>
              <a:ext uri="{FF2B5EF4-FFF2-40B4-BE49-F238E27FC236}">
                <a16:creationId xmlns:a16="http://schemas.microsoft.com/office/drawing/2014/main" id="{8CA245D4-DA6D-872A-8E9F-E3D5D3B5E6A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5609" t="6161" r="5418" b="6733"/>
          <a:stretch/>
        </p:blipFill>
        <p:spPr bwMode="auto">
          <a:xfrm>
            <a:off x="490041" y="1032476"/>
            <a:ext cx="5324198" cy="323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5373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0E957E-2BB7-D0B3-65BE-41E852ED25ED}"/>
              </a:ext>
            </a:extLst>
          </p:cNvPr>
          <p:cNvSpPr>
            <a:spLocks noGrp="1"/>
          </p:cNvSpPr>
          <p:nvPr>
            <p:ph type="title"/>
          </p:nvPr>
        </p:nvSpPr>
        <p:spPr/>
        <p:txBody>
          <a:bodyPr/>
          <a:lstStyle/>
          <a:p>
            <a:r>
              <a:rPr lang="en-FI" dirty="0"/>
              <a:t>Exercise work area</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ED2A378-18D4-B579-E690-1073910CFAD6}"/>
                  </a:ext>
                </a:extLst>
              </p14:cNvPr>
              <p14:cNvContentPartPr/>
              <p14:nvPr/>
            </p14:nvContentPartPr>
            <p14:xfrm>
              <a:off x="7943426" y="3769988"/>
              <a:ext cx="360" cy="360"/>
            </p14:xfrm>
          </p:contentPart>
        </mc:Choice>
        <mc:Fallback xmlns="">
          <p:pic>
            <p:nvPicPr>
              <p:cNvPr id="6" name="Ink 5">
                <a:extLst>
                  <a:ext uri="{FF2B5EF4-FFF2-40B4-BE49-F238E27FC236}">
                    <a16:creationId xmlns:a16="http://schemas.microsoft.com/office/drawing/2014/main" id="{7ED2A378-18D4-B579-E690-1073910CFAD6}"/>
                  </a:ext>
                </a:extLst>
              </p:cNvPr>
              <p:cNvPicPr/>
              <p:nvPr/>
            </p:nvPicPr>
            <p:blipFill>
              <a:blip r:embed="rId4"/>
              <a:stretch>
                <a:fillRect/>
              </a:stretch>
            </p:blipFill>
            <p:spPr>
              <a:xfrm>
                <a:off x="7934786" y="376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0178D52-0012-B738-81CE-AD0AD3F63FD6}"/>
                  </a:ext>
                </a:extLst>
              </p14:cNvPr>
              <p14:cNvContentPartPr/>
              <p14:nvPr/>
            </p14:nvContentPartPr>
            <p14:xfrm>
              <a:off x="2554586" y="3880148"/>
              <a:ext cx="360" cy="360"/>
            </p14:xfrm>
          </p:contentPart>
        </mc:Choice>
        <mc:Fallback xmlns="">
          <p:pic>
            <p:nvPicPr>
              <p:cNvPr id="7" name="Ink 6">
                <a:extLst>
                  <a:ext uri="{FF2B5EF4-FFF2-40B4-BE49-F238E27FC236}">
                    <a16:creationId xmlns:a16="http://schemas.microsoft.com/office/drawing/2014/main" id="{20178D52-0012-B738-81CE-AD0AD3F63FD6}"/>
                  </a:ext>
                </a:extLst>
              </p:cNvPr>
              <p:cNvPicPr/>
              <p:nvPr/>
            </p:nvPicPr>
            <p:blipFill>
              <a:blip r:embed="rId4"/>
              <a:stretch>
                <a:fillRect/>
              </a:stretch>
            </p:blipFill>
            <p:spPr>
              <a:xfrm>
                <a:off x="2545586" y="38711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C14F4AC-8C88-49E5-8467-2F00873D4F63}"/>
                  </a:ext>
                </a:extLst>
              </p14:cNvPr>
              <p14:cNvContentPartPr/>
              <p14:nvPr/>
            </p14:nvContentPartPr>
            <p14:xfrm>
              <a:off x="3114386" y="6616148"/>
              <a:ext cx="2160" cy="12960"/>
            </p14:xfrm>
          </p:contentPart>
        </mc:Choice>
        <mc:Fallback xmlns="">
          <p:pic>
            <p:nvPicPr>
              <p:cNvPr id="8" name="Ink 7">
                <a:extLst>
                  <a:ext uri="{FF2B5EF4-FFF2-40B4-BE49-F238E27FC236}">
                    <a16:creationId xmlns:a16="http://schemas.microsoft.com/office/drawing/2014/main" id="{9C14F4AC-8C88-49E5-8467-2F00873D4F63}"/>
                  </a:ext>
                </a:extLst>
              </p:cNvPr>
              <p:cNvPicPr/>
              <p:nvPr/>
            </p:nvPicPr>
            <p:blipFill>
              <a:blip r:embed="rId7"/>
              <a:stretch>
                <a:fillRect/>
              </a:stretch>
            </p:blipFill>
            <p:spPr>
              <a:xfrm>
                <a:off x="3105746" y="6607508"/>
                <a:ext cx="19800" cy="30600"/>
              </a:xfrm>
              <a:prstGeom prst="rect">
                <a:avLst/>
              </a:prstGeom>
            </p:spPr>
          </p:pic>
        </mc:Fallback>
      </mc:AlternateContent>
    </p:spTree>
    <p:extLst>
      <p:ext uri="{BB962C8B-B14F-4D97-AF65-F5344CB8AC3E}">
        <p14:creationId xmlns:p14="http://schemas.microsoft.com/office/powerpoint/2010/main" val="9650703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08847-B517-DD77-0E8D-1D87A27C3184}"/>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54A5343A-E5CA-DCC1-4D9E-56DC8F95074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3333" r="3142"/>
          <a:stretch/>
        </p:blipFill>
        <p:spPr bwMode="auto">
          <a:xfrm>
            <a:off x="6238" y="759868"/>
            <a:ext cx="6750163" cy="4610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34CF8F-7CDF-F7EA-0203-EB87001CD578}"/>
              </a:ext>
            </a:extLst>
          </p:cNvPr>
          <p:cNvSpPr>
            <a:spLocks noGrp="1"/>
          </p:cNvSpPr>
          <p:nvPr>
            <p:ph type="title"/>
          </p:nvPr>
        </p:nvSpPr>
        <p:spPr/>
        <p:txBody>
          <a:bodyPr/>
          <a:lstStyle/>
          <a:p>
            <a:r>
              <a:rPr lang="en-US" dirty="0">
                <a:latin typeface="Arial" charset="0"/>
              </a:rPr>
              <a:t>Solution</a:t>
            </a:r>
            <a:endParaRPr lang="en-US" dirty="0"/>
          </a:p>
        </p:txBody>
      </p:sp>
      <p:sp>
        <p:nvSpPr>
          <p:cNvPr id="5" name="Rectangle 4">
            <a:extLst>
              <a:ext uri="{FF2B5EF4-FFF2-40B4-BE49-F238E27FC236}">
                <a16:creationId xmlns:a16="http://schemas.microsoft.com/office/drawing/2014/main" id="{BE484ED8-BAB9-12B4-2497-8DA3309DDF7C}"/>
              </a:ext>
            </a:extLst>
          </p:cNvPr>
          <p:cNvSpPr/>
          <p:nvPr/>
        </p:nvSpPr>
        <p:spPr>
          <a:xfrm>
            <a:off x="6756401" y="589846"/>
            <a:ext cx="5363027" cy="5078313"/>
          </a:xfrm>
          <a:prstGeom prst="rect">
            <a:avLst/>
          </a:prstGeom>
        </p:spPr>
        <p:txBody>
          <a:bodyPr wrap="square">
            <a:spAutoFit/>
          </a:bodyPr>
          <a:lstStyle/>
          <a:p>
            <a:r>
              <a:rPr lang="en-CA" sz="1200" dirty="0">
                <a:solidFill>
                  <a:srgbClr val="333333"/>
                </a:solidFill>
                <a:latin typeface="Arial" panose="020B0604020202020204" pitchFamily="34" charset="0"/>
                <a:cs typeface="Arial" panose="020B0604020202020204" pitchFamily="34" charset="0"/>
              </a:rPr>
              <a:t>Assertions: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Party is either a Person or an Organisation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Organisation must be classified as one Organisation Type and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Each Organisation Type may classify one or more Organisations</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Organisation may divide into one or more internal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Organisation Units and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Each Organisation Unit must be part of exactly one Organisation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Organisation Unit must be classified as one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Organisation Unit Type and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Each Organisation Unit Type may classify one or more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Organisation Units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Organisation Unit may control one or more other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Organisation Units and</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Each Organisation Unit may be controlled by one other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Organisation Unit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The controlled and the controlling Organisation Units must be part of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the same Organisation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Organisation Unit Type may control one or more other OU Types and Each Organisation Unit Type may be controlled by one or more other OU Types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The Organisation Unit Type of the controlled Organisation Unit and the Organisation Unit Type of the controlling Organisation Unit must be a pair found in Organisation Unit Hierarchy Rule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Each Organisation may be owned by one or more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Persons or Organisations (which is to say one or more Parties) and </a:t>
            </a:r>
            <a:br>
              <a:rPr lang="en-CA" sz="1200" dirty="0">
                <a:solidFill>
                  <a:srgbClr val="333333"/>
                </a:solidFill>
                <a:latin typeface="Arial" panose="020B0604020202020204" pitchFamily="34" charset="0"/>
                <a:cs typeface="Arial" panose="020B0604020202020204" pitchFamily="34" charset="0"/>
              </a:rPr>
            </a:br>
            <a:r>
              <a:rPr lang="en-CA" sz="1200" dirty="0">
                <a:solidFill>
                  <a:srgbClr val="333333"/>
                </a:solidFill>
                <a:latin typeface="Arial" panose="020B0604020202020204" pitchFamily="34" charset="0"/>
                <a:cs typeface="Arial" panose="020B0604020202020204" pitchFamily="34" charset="0"/>
              </a:rPr>
              <a:t>Each Party may own one or more Organisations </a:t>
            </a:r>
          </a:p>
          <a:p>
            <a:pPr marL="285750" indent="-285750">
              <a:buFont typeface="+mj-lt"/>
              <a:buAutoNum type="arabicPeriod"/>
            </a:pPr>
            <a:r>
              <a:rPr lang="en-CA" sz="1200" dirty="0">
                <a:solidFill>
                  <a:srgbClr val="333333"/>
                </a:solidFill>
                <a:latin typeface="Arial" panose="020B0604020202020204" pitchFamily="34" charset="0"/>
                <a:cs typeface="Arial" panose="020B0604020202020204" pitchFamily="34" charset="0"/>
              </a:rPr>
              <a:t>A Party may own an Organisation multiple times over a period of time</a:t>
            </a:r>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F876A9F-F141-FC6A-2124-35D5E9A92937}"/>
              </a:ext>
            </a:extLst>
          </p:cNvPr>
          <p:cNvSpPr txBox="1"/>
          <p:nvPr/>
        </p:nvSpPr>
        <p:spPr>
          <a:xfrm>
            <a:off x="2196644" y="1798864"/>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2B65AC89-78F8-0050-E51F-3525C255A028}"/>
              </a:ext>
            </a:extLst>
          </p:cNvPr>
          <p:cNvSpPr txBox="1"/>
          <p:nvPr/>
        </p:nvSpPr>
        <p:spPr>
          <a:xfrm>
            <a:off x="1587560" y="2184493"/>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D3A5EB8D-9745-F1C4-D113-C4D9B669FBFF}"/>
              </a:ext>
            </a:extLst>
          </p:cNvPr>
          <p:cNvSpPr txBox="1"/>
          <p:nvPr/>
        </p:nvSpPr>
        <p:spPr>
          <a:xfrm>
            <a:off x="2733205" y="3430458"/>
            <a:ext cx="390888" cy="33855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DCB15657-EF46-ACB4-F87B-D83E5CD8699F}"/>
              </a:ext>
            </a:extLst>
          </p:cNvPr>
          <p:cNvSpPr txBox="1"/>
          <p:nvPr/>
        </p:nvSpPr>
        <p:spPr>
          <a:xfrm>
            <a:off x="4627843" y="3123397"/>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4.</a:t>
            </a:r>
          </a:p>
        </p:txBody>
      </p:sp>
      <p:sp>
        <p:nvSpPr>
          <p:cNvPr id="9" name="TextBox 8">
            <a:extLst>
              <a:ext uri="{FF2B5EF4-FFF2-40B4-BE49-F238E27FC236}">
                <a16:creationId xmlns:a16="http://schemas.microsoft.com/office/drawing/2014/main" id="{285B3C3B-9301-F76E-C114-98C19FA9A85E}"/>
              </a:ext>
            </a:extLst>
          </p:cNvPr>
          <p:cNvSpPr txBox="1"/>
          <p:nvPr/>
        </p:nvSpPr>
        <p:spPr>
          <a:xfrm>
            <a:off x="1644982" y="3620043"/>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a:t>
            </a:r>
          </a:p>
        </p:txBody>
      </p:sp>
      <p:sp>
        <p:nvSpPr>
          <p:cNvPr id="11" name="TextBox 10">
            <a:extLst>
              <a:ext uri="{FF2B5EF4-FFF2-40B4-BE49-F238E27FC236}">
                <a16:creationId xmlns:a16="http://schemas.microsoft.com/office/drawing/2014/main" id="{84B0B042-B793-9BE9-8706-AB82D69C7B34}"/>
              </a:ext>
            </a:extLst>
          </p:cNvPr>
          <p:cNvSpPr txBox="1"/>
          <p:nvPr/>
        </p:nvSpPr>
        <p:spPr>
          <a:xfrm>
            <a:off x="3462352" y="3353684"/>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6.</a:t>
            </a:r>
          </a:p>
        </p:txBody>
      </p:sp>
      <p:sp>
        <p:nvSpPr>
          <p:cNvPr id="12" name="TextBox 11">
            <a:extLst>
              <a:ext uri="{FF2B5EF4-FFF2-40B4-BE49-F238E27FC236}">
                <a16:creationId xmlns:a16="http://schemas.microsoft.com/office/drawing/2014/main" id="{C0EAC56C-BF56-77FD-2F7E-1DA6764D15EF}"/>
              </a:ext>
            </a:extLst>
          </p:cNvPr>
          <p:cNvSpPr txBox="1"/>
          <p:nvPr/>
        </p:nvSpPr>
        <p:spPr>
          <a:xfrm>
            <a:off x="6143865" y="3196649"/>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a:t>
            </a:r>
          </a:p>
        </p:txBody>
      </p:sp>
      <p:sp>
        <p:nvSpPr>
          <p:cNvPr id="15" name="TextBox 14">
            <a:extLst>
              <a:ext uri="{FF2B5EF4-FFF2-40B4-BE49-F238E27FC236}">
                <a16:creationId xmlns:a16="http://schemas.microsoft.com/office/drawing/2014/main" id="{8EAC272F-6B84-EBE1-7A03-8B014B03D150}"/>
              </a:ext>
            </a:extLst>
          </p:cNvPr>
          <p:cNvSpPr txBox="1"/>
          <p:nvPr/>
        </p:nvSpPr>
        <p:spPr>
          <a:xfrm>
            <a:off x="704929" y="4274236"/>
            <a:ext cx="51653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9E7BBAED-D27E-D6D9-E74C-57FAD72EAED0}"/>
              </a:ext>
            </a:extLst>
          </p:cNvPr>
          <p:cNvSpPr txBox="1"/>
          <p:nvPr/>
        </p:nvSpPr>
        <p:spPr>
          <a:xfrm>
            <a:off x="6059245" y="4581449"/>
            <a:ext cx="390888" cy="25436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a:t>
            </a:r>
          </a:p>
        </p:txBody>
      </p:sp>
      <p:grpSp>
        <p:nvGrpSpPr>
          <p:cNvPr id="4" name="Group 3">
            <a:extLst>
              <a:ext uri="{FF2B5EF4-FFF2-40B4-BE49-F238E27FC236}">
                <a16:creationId xmlns:a16="http://schemas.microsoft.com/office/drawing/2014/main" id="{FB3FE509-6024-4366-D54A-08DB5A8C44A0}"/>
              </a:ext>
            </a:extLst>
          </p:cNvPr>
          <p:cNvGrpSpPr/>
          <p:nvPr/>
        </p:nvGrpSpPr>
        <p:grpSpPr>
          <a:xfrm>
            <a:off x="1633357" y="3692238"/>
            <a:ext cx="4810298" cy="1488631"/>
            <a:chOff x="1633357" y="3521502"/>
            <a:chExt cx="4810298" cy="1488631"/>
          </a:xfrm>
        </p:grpSpPr>
        <p:sp>
          <p:nvSpPr>
            <p:cNvPr id="13" name="TextBox 12">
              <a:extLst>
                <a:ext uri="{FF2B5EF4-FFF2-40B4-BE49-F238E27FC236}">
                  <a16:creationId xmlns:a16="http://schemas.microsoft.com/office/drawing/2014/main" id="{43C3B887-1C4B-AF03-4B0B-54B991EADADA}"/>
                </a:ext>
              </a:extLst>
            </p:cNvPr>
            <p:cNvSpPr txBox="1"/>
            <p:nvPr/>
          </p:nvSpPr>
          <p:spPr>
            <a:xfrm>
              <a:off x="4189066" y="3521502"/>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8.</a:t>
              </a:r>
            </a:p>
          </p:txBody>
        </p:sp>
        <p:sp>
          <p:nvSpPr>
            <p:cNvPr id="17" name="TextBox 16">
              <a:extLst>
                <a:ext uri="{FF2B5EF4-FFF2-40B4-BE49-F238E27FC236}">
                  <a16:creationId xmlns:a16="http://schemas.microsoft.com/office/drawing/2014/main" id="{989F34C3-3F63-24D9-2555-5425C5449B68}"/>
                </a:ext>
              </a:extLst>
            </p:cNvPr>
            <p:cNvSpPr txBox="1"/>
            <p:nvPr/>
          </p:nvSpPr>
          <p:spPr>
            <a:xfrm>
              <a:off x="1633357" y="3755321"/>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8.</a:t>
              </a:r>
            </a:p>
          </p:txBody>
        </p:sp>
        <p:sp>
          <p:nvSpPr>
            <p:cNvPr id="18" name="TextBox 17">
              <a:extLst>
                <a:ext uri="{FF2B5EF4-FFF2-40B4-BE49-F238E27FC236}">
                  <a16:creationId xmlns:a16="http://schemas.microsoft.com/office/drawing/2014/main" id="{218FC7C5-BFC7-7DBB-CB48-5947E4D59F25}"/>
                </a:ext>
              </a:extLst>
            </p:cNvPr>
            <p:cNvSpPr txBox="1"/>
            <p:nvPr/>
          </p:nvSpPr>
          <p:spPr>
            <a:xfrm>
              <a:off x="6052767" y="4671579"/>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8.</a:t>
              </a:r>
            </a:p>
          </p:txBody>
        </p:sp>
      </p:grpSp>
      <p:sp>
        <p:nvSpPr>
          <p:cNvPr id="14" name="TextBox 13">
            <a:extLst>
              <a:ext uri="{FF2B5EF4-FFF2-40B4-BE49-F238E27FC236}">
                <a16:creationId xmlns:a16="http://schemas.microsoft.com/office/drawing/2014/main" id="{64069B81-DCCA-A663-7C8E-AC84F2AADE78}"/>
              </a:ext>
            </a:extLst>
          </p:cNvPr>
          <p:cNvSpPr txBox="1"/>
          <p:nvPr/>
        </p:nvSpPr>
        <p:spPr>
          <a:xfrm>
            <a:off x="4020918" y="1685429"/>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9.</a:t>
            </a:r>
          </a:p>
        </p:txBody>
      </p:sp>
      <p:sp>
        <p:nvSpPr>
          <p:cNvPr id="20" name="TextBox 19">
            <a:extLst>
              <a:ext uri="{FF2B5EF4-FFF2-40B4-BE49-F238E27FC236}">
                <a16:creationId xmlns:a16="http://schemas.microsoft.com/office/drawing/2014/main" id="{A1E3DC59-9D7E-547E-6C9C-F22188862008}"/>
              </a:ext>
            </a:extLst>
          </p:cNvPr>
          <p:cNvSpPr txBox="1"/>
          <p:nvPr/>
        </p:nvSpPr>
        <p:spPr>
          <a:xfrm>
            <a:off x="576860" y="3325765"/>
            <a:ext cx="390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9.</a:t>
            </a: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B647569B-5B90-BD3D-6C7C-E743D449E3DF}"/>
                  </a:ext>
                </a:extLst>
              </p14:cNvPr>
              <p14:cNvContentPartPr/>
              <p14:nvPr/>
            </p14:nvContentPartPr>
            <p14:xfrm>
              <a:off x="3885461" y="4286179"/>
              <a:ext cx="360" cy="360"/>
            </p14:xfrm>
          </p:contentPart>
        </mc:Choice>
        <mc:Fallback xmlns="">
          <p:pic>
            <p:nvPicPr>
              <p:cNvPr id="19" name="Ink 18">
                <a:extLst>
                  <a:ext uri="{FF2B5EF4-FFF2-40B4-BE49-F238E27FC236}">
                    <a16:creationId xmlns:a16="http://schemas.microsoft.com/office/drawing/2014/main" id="{B647569B-5B90-BD3D-6C7C-E743D449E3DF}"/>
                  </a:ext>
                </a:extLst>
              </p:cNvPr>
              <p:cNvPicPr/>
              <p:nvPr/>
            </p:nvPicPr>
            <p:blipFill>
              <a:blip r:embed="rId5"/>
              <a:stretch>
                <a:fillRect/>
              </a:stretch>
            </p:blipFill>
            <p:spPr>
              <a:xfrm>
                <a:off x="3876821" y="4277539"/>
                <a:ext cx="18000" cy="18000"/>
              </a:xfrm>
              <a:prstGeom prst="rect">
                <a:avLst/>
              </a:prstGeom>
            </p:spPr>
          </p:pic>
        </mc:Fallback>
      </mc:AlternateContent>
    </p:spTree>
    <p:extLst>
      <p:ext uri="{BB962C8B-B14F-4D97-AF65-F5344CB8AC3E}">
        <p14:creationId xmlns:p14="http://schemas.microsoft.com/office/powerpoint/2010/main" val="17844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dissolv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dissolve">
                                      <p:cBhvr>
                                        <p:cTn id="52" dur="5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5">
                                            <p:txEl>
                                              <p:pRg st="7" end="7"/>
                                            </p:txEl>
                                          </p:spTgt>
                                        </p:tgtEl>
                                        <p:attrNameLst>
                                          <p:attrName>style.visibility</p:attrName>
                                        </p:attrNameLst>
                                      </p:cBhvr>
                                      <p:to>
                                        <p:strVal val="visible"/>
                                      </p:to>
                                    </p:set>
                                    <p:animEffect transition="in" filter="dissolve">
                                      <p:cBhvr>
                                        <p:cTn id="62" dur="500"/>
                                        <p:tgtEl>
                                          <p:spTgt spid="5">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dissolv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dissolv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5">
                                            <p:txEl>
                                              <p:pRg st="8" end="8"/>
                                            </p:txEl>
                                          </p:spTgt>
                                        </p:tgtEl>
                                        <p:attrNameLst>
                                          <p:attrName>style.visibility</p:attrName>
                                        </p:attrNameLst>
                                      </p:cBhvr>
                                      <p:to>
                                        <p:strVal val="visible"/>
                                      </p:to>
                                    </p:set>
                                    <p:animEffect transition="in" filter="dissolve">
                                      <p:cBhvr>
                                        <p:cTn id="77" dur="500"/>
                                        <p:tgtEl>
                                          <p:spTgt spid="5">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dissolve">
                                      <p:cBhvr>
                                        <p:cTn id="82" dur="5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5">
                                            <p:txEl>
                                              <p:pRg st="9" end="9"/>
                                            </p:txEl>
                                          </p:spTgt>
                                        </p:tgtEl>
                                        <p:attrNameLst>
                                          <p:attrName>style.visibility</p:attrName>
                                        </p:attrNameLst>
                                      </p:cBhvr>
                                      <p:to>
                                        <p:strVal val="visible"/>
                                      </p:to>
                                    </p:set>
                                    <p:animEffect transition="in" filter="dissolve">
                                      <p:cBhvr>
                                        <p:cTn id="87" dur="500"/>
                                        <p:tgtEl>
                                          <p:spTgt spid="5">
                                            <p:txEl>
                                              <p:pRg st="9" end="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dissolve">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dissolve">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5">
                                            <p:txEl>
                                              <p:pRg st="10" end="10"/>
                                            </p:txEl>
                                          </p:spTgt>
                                        </p:tgtEl>
                                        <p:attrNameLst>
                                          <p:attrName>style.visibility</p:attrName>
                                        </p:attrNameLst>
                                      </p:cBhvr>
                                      <p:to>
                                        <p:strVal val="visible"/>
                                      </p:to>
                                    </p:set>
                                    <p:animEffect transition="in" filter="dissolve">
                                      <p:cBhvr>
                                        <p:cTn id="102" dur="500"/>
                                        <p:tgtEl>
                                          <p:spTgt spid="5">
                                            <p:txEl>
                                              <p:pRg st="10" end="1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dissolve">
                                      <p:cBhvr>
                                        <p:cTn id="10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1" grpId="0"/>
      <p:bldP spid="12" grpId="0"/>
      <p:bldP spid="15" grpId="0"/>
      <p:bldP spid="16" grpId="0"/>
      <p:bldP spid="14" grpId="0"/>
      <p:bldP spid="2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777779" y="1219207"/>
            <a:ext cx="5318221" cy="378565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Please build a data model from the following facts:</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Companies issue shares in various stocks.  For instance, Algonquin Industries has issued common stock, preferred A stock, and preferred H stock. </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Each stock may be listed on multiple stock exchanges.  For instance, Algonquin</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common stock is listed on the Vancouver and Toronto exchanges, but its preferred stocks are only listed in Vancouver.</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When a customer wishes to buy or sell shares of a particular stock, they place an order on one of the exchanges.  The order says, in effect, that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I am offering to buy (or sell) X quantity of stock Y for price Z for the next W days</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If it is a sell order, the customer must also (by law) indicate if they are short selling (Short Sale Flag is set)</a:t>
            </a:r>
          </a:p>
        </p:txBody>
      </p:sp>
      <p:sp>
        <p:nvSpPr>
          <p:cNvPr id="58371" name="Rectangle 3"/>
          <p:cNvSpPr>
            <a:spLocks noChangeArrowheads="1"/>
          </p:cNvSpPr>
          <p:nvPr/>
        </p:nvSpPr>
        <p:spPr bwMode="auto">
          <a:xfrm>
            <a:off x="6324599" y="1295453"/>
            <a:ext cx="4837381" cy="54107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The Automated Trading System matches up buy and sell orders if the prices are within certain parameters. A complex algorithm determines the actual price of the sale.  Note that an order may not be satisfied all at once (i.e., with one sale).  For instance, an order to sell 10000 shares may be matched with a buy order for 5000 shares, another for 3000 at a later time, and it may expire before the remaining 2000 shares sell.</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Build an initial E-R data model illustrating all the relevant entities, and their relationships.</a:t>
            </a:r>
          </a:p>
          <a:p>
            <a:pPr marL="342900" indent="-342900" eaLnBrk="0" fontAlgn="base" hangingPunct="0">
              <a:lnSpc>
                <a:spcPct val="90000"/>
              </a:lnSpc>
              <a:spcBef>
                <a:spcPct val="50000"/>
              </a:spcBef>
              <a:spcAft>
                <a:spcPct val="0"/>
              </a:spcAft>
              <a:buSzPct val="100000"/>
              <a:buFont typeface="+mj-lt"/>
              <a:buAutoNum type="arabicPeriod"/>
              <a:defRPr/>
            </a:pPr>
            <a:r>
              <a:rPr lang="en-US" sz="1600" dirty="0">
                <a:solidFill>
                  <a:srgbClr val="000000"/>
                </a:solidFill>
                <a:latin typeface="Arial" charset="0"/>
                <a:ea typeface="ＭＳ Ｐゴシック" charset="0"/>
              </a:rPr>
              <a:t>Identify the main entities</a:t>
            </a:r>
          </a:p>
          <a:p>
            <a:pPr marL="342900" indent="-342900" eaLnBrk="0" fontAlgn="base" hangingPunct="0">
              <a:lnSpc>
                <a:spcPct val="90000"/>
              </a:lnSpc>
              <a:spcBef>
                <a:spcPct val="50000"/>
              </a:spcBef>
              <a:spcAft>
                <a:spcPct val="0"/>
              </a:spcAft>
              <a:buSzPct val="100000"/>
              <a:buFont typeface="+mj-lt"/>
              <a:buAutoNum type="arabicPeriod"/>
              <a:defRPr/>
            </a:pPr>
            <a:r>
              <a:rPr lang="en-US" sz="1600" dirty="0">
                <a:solidFill>
                  <a:srgbClr val="000000"/>
                </a:solidFill>
                <a:latin typeface="Arial" charset="0"/>
                <a:ea typeface="ＭＳ Ｐゴシック" charset="0"/>
              </a:rPr>
              <a:t>Agree simple definitions</a:t>
            </a:r>
          </a:p>
          <a:p>
            <a:pPr marL="342900" indent="-342900" eaLnBrk="0" fontAlgn="base" hangingPunct="0">
              <a:lnSpc>
                <a:spcPct val="90000"/>
              </a:lnSpc>
              <a:spcBef>
                <a:spcPct val="50000"/>
              </a:spcBef>
              <a:spcAft>
                <a:spcPct val="0"/>
              </a:spcAft>
              <a:buSzPct val="100000"/>
              <a:buFont typeface="+mj-lt"/>
              <a:buAutoNum type="arabicPeriod"/>
              <a:defRPr/>
            </a:pPr>
            <a:r>
              <a:rPr lang="en-US" sz="1600" dirty="0">
                <a:solidFill>
                  <a:srgbClr val="000000"/>
                </a:solidFill>
                <a:latin typeface="Arial" charset="0"/>
                <a:ea typeface="ＭＳ Ｐゴシック" charset="0"/>
              </a:rPr>
              <a:t>State assertions that describe the scenario</a:t>
            </a:r>
          </a:p>
          <a:p>
            <a:pPr marL="342900" indent="-342900" eaLnBrk="0" fontAlgn="base" hangingPunct="0">
              <a:lnSpc>
                <a:spcPct val="90000"/>
              </a:lnSpc>
              <a:spcBef>
                <a:spcPct val="50000"/>
              </a:spcBef>
              <a:spcAft>
                <a:spcPct val="0"/>
              </a:spcAft>
              <a:buSzPct val="100000"/>
              <a:buFont typeface="+mj-lt"/>
              <a:buAutoNum type="arabicPeriod"/>
              <a:defRPr/>
            </a:pPr>
            <a:r>
              <a:rPr lang="en-US" sz="1600" dirty="0">
                <a:solidFill>
                  <a:srgbClr val="000000"/>
                </a:solidFill>
                <a:latin typeface="Arial" charset="0"/>
                <a:ea typeface="ＭＳ Ｐゴシック" charset="0"/>
              </a:rPr>
              <a:t>Arrange entities by dependency</a:t>
            </a:r>
          </a:p>
          <a:p>
            <a:pPr marL="342900" indent="-342900" eaLnBrk="0" fontAlgn="base" hangingPunct="0">
              <a:lnSpc>
                <a:spcPct val="90000"/>
              </a:lnSpc>
              <a:spcBef>
                <a:spcPct val="50000"/>
              </a:spcBef>
              <a:spcAft>
                <a:spcPct val="0"/>
              </a:spcAft>
              <a:buSzPct val="100000"/>
              <a:buFont typeface="+mj-lt"/>
              <a:buAutoNum type="arabicPeriod"/>
              <a:defRPr/>
            </a:pPr>
            <a:r>
              <a:rPr lang="en-US" sz="1600" dirty="0">
                <a:solidFill>
                  <a:srgbClr val="000000"/>
                </a:solidFill>
                <a:latin typeface="Arial" charset="0"/>
                <a:ea typeface="ＭＳ Ｐゴシック" charset="0"/>
              </a:rPr>
              <a:t>Add and name relationships</a:t>
            </a:r>
          </a:p>
          <a:p>
            <a:pPr marL="533400" lvl="1" indent="-173038" eaLnBrk="0" fontAlgn="base" hangingPunct="0">
              <a:lnSpc>
                <a:spcPct val="90000"/>
              </a:lnSpc>
              <a:spcBef>
                <a:spcPct val="50000"/>
              </a:spcBef>
              <a:spcAft>
                <a:spcPct val="0"/>
              </a:spcAft>
              <a:buSzPct val="100000"/>
              <a:buFont typeface="Arial" panose="020B0604020202020204" pitchFamily="34" charset="0"/>
              <a:buChar char="•"/>
              <a:defRPr/>
            </a:pPr>
            <a:r>
              <a:rPr lang="en-US" sz="1600" dirty="0">
                <a:solidFill>
                  <a:srgbClr val="000000"/>
                </a:solidFill>
                <a:latin typeface="Arial" charset="0"/>
                <a:ea typeface="ＭＳ Ｐゴシック" charset="0"/>
              </a:rPr>
              <a:t>name the relationship first</a:t>
            </a:r>
          </a:p>
          <a:p>
            <a:pPr marL="533400" lvl="1" indent="-173038" eaLnBrk="0" fontAlgn="base" hangingPunct="0">
              <a:lnSpc>
                <a:spcPct val="90000"/>
              </a:lnSpc>
              <a:spcBef>
                <a:spcPct val="50000"/>
              </a:spcBef>
              <a:spcAft>
                <a:spcPct val="0"/>
              </a:spcAft>
              <a:buSzPct val="100000"/>
              <a:buFont typeface="Arial" panose="020B0604020202020204" pitchFamily="34" charset="0"/>
              <a:buChar char="•"/>
              <a:defRPr/>
            </a:pPr>
            <a:r>
              <a:rPr lang="en-US" sz="1600" dirty="0">
                <a:solidFill>
                  <a:srgbClr val="000000"/>
                </a:solidFill>
                <a:latin typeface="Arial" charset="0"/>
                <a:ea typeface="ＭＳ Ｐゴシック" charset="0"/>
              </a:rPr>
              <a:t>only then add cardinality (ones and </a:t>
            </a:r>
            <a:r>
              <a:rPr lang="en-US" sz="1600" dirty="0" err="1">
                <a:solidFill>
                  <a:srgbClr val="000000"/>
                </a:solidFill>
                <a:latin typeface="Arial" charset="0"/>
                <a:ea typeface="ＭＳ Ｐゴシック" charset="0"/>
              </a:rPr>
              <a:t>manys</a:t>
            </a:r>
            <a:r>
              <a:rPr lang="en-US" sz="1600" dirty="0">
                <a:solidFill>
                  <a:srgbClr val="000000"/>
                </a:solidFill>
                <a:latin typeface="Arial" charset="0"/>
                <a:ea typeface="ＭＳ Ｐゴシック" charset="0"/>
              </a:rPr>
              <a:t>) </a:t>
            </a:r>
          </a:p>
          <a:p>
            <a:pPr marL="342900" indent="-342900" eaLnBrk="0" fontAlgn="base" hangingPunct="0">
              <a:lnSpc>
                <a:spcPct val="90000"/>
              </a:lnSpc>
              <a:spcBef>
                <a:spcPct val="50000"/>
              </a:spcBef>
              <a:spcAft>
                <a:spcPct val="0"/>
              </a:spcAft>
              <a:buSzPct val="100000"/>
              <a:buFont typeface="+mj-lt"/>
              <a:buAutoNum type="arabicPeriod"/>
              <a:defRPr/>
            </a:pPr>
            <a:endParaRPr lang="en-US" sz="1600" dirty="0">
              <a:solidFill>
                <a:srgbClr val="000000"/>
              </a:solidFill>
              <a:latin typeface="Arial" charset="0"/>
              <a:ea typeface="ＭＳ Ｐゴシック" charset="0"/>
            </a:endParaRPr>
          </a:p>
        </p:txBody>
      </p:sp>
      <p:sp>
        <p:nvSpPr>
          <p:cNvPr id="58372" name="Line 4"/>
          <p:cNvSpPr>
            <a:spLocks noChangeShapeType="1"/>
          </p:cNvSpPr>
          <p:nvPr/>
        </p:nvSpPr>
        <p:spPr bwMode="auto">
          <a:xfrm>
            <a:off x="6172200" y="1219200"/>
            <a:ext cx="0" cy="5105400"/>
          </a:xfrm>
          <a:prstGeom prst="line">
            <a:avLst/>
          </a:prstGeom>
          <a:noFill/>
          <a:ln w="9525">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8373" name="Rectangle 5"/>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Exercise: stock exchange trading</a:t>
            </a:r>
            <a:endParaRPr lang="en-US" dirty="0">
              <a:latin typeface="Arial" charset="0"/>
            </a:endParaRPr>
          </a:p>
        </p:txBody>
      </p:sp>
    </p:spTree>
    <p:extLst>
      <p:ext uri="{BB962C8B-B14F-4D97-AF65-F5344CB8AC3E}">
        <p14:creationId xmlns:p14="http://schemas.microsoft.com/office/powerpoint/2010/main" val="22449681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4120-7C4A-AA4F-B034-E2E271AB02CD}"/>
              </a:ext>
            </a:extLst>
          </p:cNvPr>
          <p:cNvSpPr>
            <a:spLocks noGrp="1"/>
          </p:cNvSpPr>
          <p:nvPr>
            <p:ph type="title"/>
          </p:nvPr>
        </p:nvSpPr>
        <p:spPr/>
        <p:txBody>
          <a:bodyPr/>
          <a:lstStyle/>
          <a:p>
            <a:r>
              <a:rPr lang="en-US" dirty="0"/>
              <a:t>Sample Instance Model</a:t>
            </a:r>
          </a:p>
        </p:txBody>
      </p:sp>
      <p:pic>
        <p:nvPicPr>
          <p:cNvPr id="3" name="Picture 2">
            <a:extLst>
              <a:ext uri="{FF2B5EF4-FFF2-40B4-BE49-F238E27FC236}">
                <a16:creationId xmlns:a16="http://schemas.microsoft.com/office/drawing/2014/main" id="{2091B66A-794D-E34E-8E81-4B28206858E6}"/>
              </a:ext>
            </a:extLst>
          </p:cNvPr>
          <p:cNvPicPr>
            <a:picLocks noChangeAspect="1"/>
          </p:cNvPicPr>
          <p:nvPr/>
        </p:nvPicPr>
        <p:blipFill>
          <a:blip r:embed="rId3"/>
          <a:stretch>
            <a:fillRect/>
          </a:stretch>
        </p:blipFill>
        <p:spPr>
          <a:xfrm>
            <a:off x="3956050" y="652465"/>
            <a:ext cx="4279900" cy="6096000"/>
          </a:xfrm>
          <a:prstGeom prst="rect">
            <a:avLst/>
          </a:prstGeom>
        </p:spPr>
      </p:pic>
    </p:spTree>
    <p:extLst>
      <p:ext uri="{BB962C8B-B14F-4D97-AF65-F5344CB8AC3E}">
        <p14:creationId xmlns:p14="http://schemas.microsoft.com/office/powerpoint/2010/main" val="40872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1ADC-267A-6703-6195-3806C929DC21}"/>
              </a:ext>
            </a:extLst>
          </p:cNvPr>
          <p:cNvSpPr>
            <a:spLocks noGrp="1"/>
          </p:cNvSpPr>
          <p:nvPr>
            <p:ph type="title"/>
          </p:nvPr>
        </p:nvSpPr>
        <p:spPr/>
        <p:txBody>
          <a:bodyPr/>
          <a:lstStyle/>
          <a:p>
            <a:r>
              <a:rPr lang="en-US" sz="2800" dirty="0"/>
              <a:t>4 – Agree on a "good enough" definition" and important constraints</a:t>
            </a:r>
            <a:endParaRPr lang="en-GB" sz="2800" dirty="0"/>
          </a:p>
        </p:txBody>
      </p:sp>
      <p:pic>
        <p:nvPicPr>
          <p:cNvPr id="3" name="Picture 2">
            <a:extLst>
              <a:ext uri="{FF2B5EF4-FFF2-40B4-BE49-F238E27FC236}">
                <a16:creationId xmlns:a16="http://schemas.microsoft.com/office/drawing/2014/main" id="{AF1608F6-A331-7CF4-D486-324889397059}"/>
              </a:ext>
            </a:extLst>
          </p:cNvPr>
          <p:cNvPicPr>
            <a:picLocks noChangeAspect="1"/>
          </p:cNvPicPr>
          <p:nvPr/>
        </p:nvPicPr>
        <p:blipFill>
          <a:blip r:embed="rId2"/>
          <a:srcRect l="87058" t="15082"/>
          <a:stretch>
            <a:fillRect/>
          </a:stretch>
        </p:blipFill>
        <p:spPr>
          <a:xfrm>
            <a:off x="1838960" y="1703437"/>
            <a:ext cx="1277620" cy="5154562"/>
          </a:xfrm>
          <a:prstGeom prst="rect">
            <a:avLst/>
          </a:prstGeom>
        </p:spPr>
      </p:pic>
      <p:sp>
        <p:nvSpPr>
          <p:cNvPr id="5" name="TextBox 4">
            <a:extLst>
              <a:ext uri="{FF2B5EF4-FFF2-40B4-BE49-F238E27FC236}">
                <a16:creationId xmlns:a16="http://schemas.microsoft.com/office/drawing/2014/main" id="{D065A429-552E-7A56-73A6-51783DAFC3A6}"/>
              </a:ext>
            </a:extLst>
          </p:cNvPr>
          <p:cNvSpPr txBox="1"/>
          <p:nvPr/>
        </p:nvSpPr>
        <p:spPr>
          <a:xfrm>
            <a:off x="3982720" y="1703437"/>
            <a:ext cx="5466080" cy="3785652"/>
          </a:xfrm>
          <a:prstGeom prst="rect">
            <a:avLst/>
          </a:prstGeom>
          <a:noFill/>
        </p:spPr>
        <p:txBody>
          <a:bodyPr wrap="square" rtlCol="0">
            <a:spAutoFit/>
          </a:bodyPr>
          <a:lstStyle/>
          <a:p>
            <a:pPr algn="l"/>
            <a:r>
              <a:rPr lang="en-GB" sz="2000" i="1" dirty="0">
                <a:latin typeface="Arial" panose="020B0604020202020204" pitchFamily="34" charset="0"/>
                <a:cs typeface="Arial" panose="020B0604020202020204" pitchFamily="34" charset="0"/>
              </a:rPr>
              <a:t>Definition:</a:t>
            </a:r>
          </a:p>
          <a:p>
            <a:pPr algn="l"/>
            <a:r>
              <a:rPr lang="en-GB" sz="2000" dirty="0">
                <a:latin typeface="Arial" panose="020B0604020202020204" pitchFamily="34" charset="0"/>
                <a:cs typeface="Arial" panose="020B0604020202020204" pitchFamily="34" charset="0"/>
              </a:rPr>
              <a:t>A CSMP Authorisation is a permission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(or license) to operate a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self-managed safety program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 Client Safety Management Program)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at a specific Facility for a specified time period, usually 1, 2, or 5 years.</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r>
              <a:rPr lang="en-GB" sz="2000" i="1" dirty="0">
                <a:latin typeface="Arial" panose="020B0604020202020204" pitchFamily="34" charset="0"/>
                <a:cs typeface="Arial" panose="020B0604020202020204" pitchFamily="34" charset="0"/>
              </a:rPr>
              <a:t>Constraint (Assertion):</a:t>
            </a:r>
          </a:p>
          <a:p>
            <a:r>
              <a:rPr lang="en-GB" sz="2000" dirty="0">
                <a:latin typeface="Arial" panose="020B0604020202020204" pitchFamily="34" charset="0"/>
                <a:cs typeface="Arial" panose="020B0604020202020204" pitchFamily="34" charset="0"/>
              </a:rPr>
              <a:t>The CSMP Authorisation is "all or nothing" – </a:t>
            </a:r>
          </a:p>
          <a:p>
            <a:r>
              <a:rPr lang="en-GB" sz="2000" dirty="0">
                <a:latin typeface="Arial" panose="020B0604020202020204" pitchFamily="34" charset="0"/>
                <a:cs typeface="Arial" panose="020B0604020202020204" pitchFamily="34" charset="0"/>
              </a:rPr>
              <a:t>it covers all the Units at a Facility.</a:t>
            </a:r>
          </a:p>
          <a:p>
            <a:pPr algn="l"/>
            <a:endParaRPr lang="en-GB"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CAB862-0075-491F-5DF9-CA4CDC8ACEAF}"/>
              </a:ext>
            </a:extLst>
          </p:cNvPr>
          <p:cNvSpPr txBox="1"/>
          <p:nvPr/>
        </p:nvSpPr>
        <p:spPr>
          <a:xfrm>
            <a:off x="1489710" y="780107"/>
            <a:ext cx="1976120" cy="923330"/>
          </a:xfrm>
          <a:prstGeom prst="rect">
            <a:avLst/>
          </a:prstGeom>
          <a:noFill/>
        </p:spPr>
        <p:txBody>
          <a:bodyPr wrap="square">
            <a:spAutoFit/>
          </a:bodyPr>
          <a:lstStyle/>
          <a:p>
            <a:r>
              <a:rPr lang="en-GB" sz="1800" i="1" dirty="0">
                <a:latin typeface="Arial" panose="020B0604020202020204" pitchFamily="34" charset="0"/>
                <a:cs typeface="Arial" panose="020B0604020202020204" pitchFamily="34" charset="0"/>
              </a:rPr>
              <a:t>Agreed terms </a:t>
            </a:r>
            <a:br>
              <a:rPr lang="en-GB" sz="1800" i="1" dirty="0">
                <a:latin typeface="Arial" panose="020B0604020202020204" pitchFamily="34" charset="0"/>
                <a:cs typeface="Arial" panose="020B0604020202020204" pitchFamily="34" charset="0"/>
              </a:rPr>
            </a:br>
            <a:r>
              <a:rPr lang="en-GB" sz="1800" i="1" dirty="0">
                <a:latin typeface="Arial" panose="020B0604020202020204" pitchFamily="34" charset="0"/>
                <a:cs typeface="Arial" panose="020B0604020202020204" pitchFamily="34" charset="0"/>
              </a:rPr>
              <a:t>("core nouns" or </a:t>
            </a:r>
            <a:br>
              <a:rPr lang="en-GB" sz="1800" i="1" dirty="0">
                <a:latin typeface="Arial" panose="020B0604020202020204" pitchFamily="34" charset="0"/>
                <a:cs typeface="Arial" panose="020B0604020202020204" pitchFamily="34" charset="0"/>
              </a:rPr>
            </a:br>
            <a:r>
              <a:rPr lang="en-GB" sz="1800" i="1" dirty="0">
                <a:latin typeface="Arial" panose="020B0604020202020204" pitchFamily="34" charset="0"/>
                <a:cs typeface="Arial" panose="020B0604020202020204" pitchFamily="34" charset="0"/>
              </a:rPr>
              <a:t>business objects)</a:t>
            </a:r>
            <a:endParaRPr lang="en-GB" dirty="0"/>
          </a:p>
        </p:txBody>
      </p:sp>
    </p:spTree>
    <p:extLst>
      <p:ext uri="{BB962C8B-B14F-4D97-AF65-F5344CB8AC3E}">
        <p14:creationId xmlns:p14="http://schemas.microsoft.com/office/powerpoint/2010/main" val="487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dissolv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rPr>
              <a:t>Assertions and clarifications</a:t>
            </a:r>
          </a:p>
        </p:txBody>
      </p:sp>
      <p:sp>
        <p:nvSpPr>
          <p:cNvPr id="3" name="Rectangle 3">
            <a:extLst>
              <a:ext uri="{FF2B5EF4-FFF2-40B4-BE49-F238E27FC236}">
                <a16:creationId xmlns:a16="http://schemas.microsoft.com/office/drawing/2014/main" id="{F56CC3C9-913F-1F4A-B86D-2C6CA269DD34}"/>
              </a:ext>
            </a:extLst>
          </p:cNvPr>
          <p:cNvSpPr txBox="1">
            <a:spLocks noChangeArrowheads="1"/>
          </p:cNvSpPr>
          <p:nvPr/>
        </p:nvSpPr>
        <p:spPr>
          <a:xfrm>
            <a:off x="79625" y="785111"/>
            <a:ext cx="7356748" cy="5537200"/>
          </a:xfrm>
          <a:prstGeom prst="rect">
            <a:avLst/>
          </a:prstGeom>
          <a:noFill/>
        </p:spPr>
        <p:txBody>
          <a:bodyPr vert="horz" lIns="92075" tIns="46038" rIns="92075" bIns="46038" rtlCol="0">
            <a:noAutofit/>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6" indent="-265113">
              <a:buClr>
                <a:schemeClr val="tx1"/>
              </a:buClr>
            </a:pPr>
            <a:r>
              <a:rPr lang="en-CA" altLang="ja-JP" sz="1800" dirty="0"/>
              <a:t>Each Company may issue one or more Stocks and</a:t>
            </a:r>
            <a:br>
              <a:rPr lang="en-CA" altLang="ja-JP" sz="1800" dirty="0"/>
            </a:br>
            <a:r>
              <a:rPr lang="en-CA" altLang="ja-JP" sz="1800" dirty="0"/>
              <a:t>each Stock must be issued by one Company</a:t>
            </a:r>
          </a:p>
          <a:p>
            <a:pPr marL="263526" indent="-265113">
              <a:buClr>
                <a:schemeClr val="tx1"/>
              </a:buClr>
            </a:pPr>
            <a:r>
              <a:rPr lang="en-CA" sz="1800" dirty="0"/>
              <a:t>Each Stock must be classified as one Stock Type and</a:t>
            </a:r>
            <a:br>
              <a:rPr lang="en-CA" sz="1800" dirty="0"/>
            </a:br>
            <a:r>
              <a:rPr lang="en-CA" sz="1800" dirty="0"/>
              <a:t>each Stock Type may classify one or more Stocks</a:t>
            </a:r>
          </a:p>
          <a:p>
            <a:pPr marL="263526" indent="-265113">
              <a:buClr>
                <a:schemeClr val="tx1"/>
              </a:buClr>
            </a:pPr>
            <a:r>
              <a:rPr lang="en-CA" sz="1800" dirty="0"/>
              <a:t>Each Stock may be listed on one or more Exchanges and </a:t>
            </a:r>
            <a:br>
              <a:rPr lang="en-CA" sz="1800" dirty="0"/>
            </a:br>
            <a:r>
              <a:rPr lang="en-CA" sz="1800" dirty="0"/>
              <a:t>each Exchange may list one or more Stocks</a:t>
            </a:r>
            <a:br>
              <a:rPr lang="en-CA" sz="1800" dirty="0"/>
            </a:br>
            <a:r>
              <a:rPr lang="en-CA" sz="1800" dirty="0"/>
              <a:t>(The Company chooses which Exchanges to list on)</a:t>
            </a:r>
          </a:p>
          <a:p>
            <a:pPr marL="263526" indent="-265113">
              <a:buClr>
                <a:schemeClr val="tx1"/>
              </a:buClr>
            </a:pPr>
            <a:r>
              <a:rPr lang="en-CA" sz="1800" dirty="0"/>
              <a:t>Each Customer may place </a:t>
            </a:r>
            <a:br>
              <a:rPr lang="en-CA" sz="1800" dirty="0"/>
            </a:br>
            <a:r>
              <a:rPr lang="en-CA" sz="1800" dirty="0"/>
              <a:t>one or more Buy or Sell Trade Orders &amp;</a:t>
            </a:r>
            <a:br>
              <a:rPr lang="en-CA" sz="1800" dirty="0"/>
            </a:br>
            <a:r>
              <a:rPr lang="en-CA" sz="1800" dirty="0"/>
              <a:t>Each Buy or Sell Trade Order must be placed by one Customer</a:t>
            </a:r>
          </a:p>
          <a:p>
            <a:pPr marL="263526" indent="-265113">
              <a:buClr>
                <a:schemeClr val="tx1"/>
              </a:buClr>
            </a:pPr>
            <a:r>
              <a:rPr lang="en-CA" sz="1800" dirty="0"/>
              <a:t>Each Trade Order is either a </a:t>
            </a:r>
            <a:br>
              <a:rPr lang="en-CA" sz="1800" dirty="0"/>
            </a:br>
            <a:r>
              <a:rPr lang="en-CA" sz="1800" dirty="0"/>
              <a:t>Buy Trade Order or a Sell Trade Order</a:t>
            </a:r>
          </a:p>
          <a:p>
            <a:pPr marL="263526" indent="-265113">
              <a:buClr>
                <a:schemeClr val="tx1"/>
              </a:buClr>
            </a:pPr>
            <a:r>
              <a:rPr lang="en-CA" sz="1800" dirty="0"/>
              <a:t>Each Buy Trade Order may be filled by one or more </a:t>
            </a:r>
            <a:br>
              <a:rPr lang="en-CA" sz="1800" dirty="0"/>
            </a:br>
            <a:r>
              <a:rPr lang="en-CA" sz="1800" dirty="0"/>
              <a:t>Sell Trade Orders and each Sell Trade Order may be filled by </a:t>
            </a:r>
            <a:br>
              <a:rPr lang="en-CA" sz="1800" dirty="0"/>
            </a:br>
            <a:r>
              <a:rPr lang="en-CA" sz="1800" dirty="0"/>
              <a:t>one or more Buy Trade Orders</a:t>
            </a:r>
          </a:p>
          <a:p>
            <a:pPr marL="263526" indent="-265113">
              <a:buClr>
                <a:schemeClr val="tx1"/>
              </a:buClr>
            </a:pPr>
            <a:r>
              <a:rPr lang="en-CA" sz="1800" dirty="0"/>
              <a:t>The Buy and Sell Trade Orders for a Trade must be placed by </a:t>
            </a:r>
            <a:br>
              <a:rPr lang="en-CA" sz="1800" dirty="0"/>
            </a:br>
            <a:r>
              <a:rPr lang="en-CA" sz="1800" dirty="0"/>
              <a:t>different Customers</a:t>
            </a:r>
          </a:p>
          <a:p>
            <a:pPr marL="263526" indent="-265113">
              <a:buClr>
                <a:schemeClr val="tx1"/>
              </a:buClr>
            </a:pPr>
            <a:r>
              <a:rPr lang="en-CA" sz="1800" dirty="0"/>
              <a:t>Each Trade must be a match of one Buy Trade Order and </a:t>
            </a:r>
            <a:br>
              <a:rPr lang="en-CA" sz="1800" dirty="0"/>
            </a:br>
            <a:r>
              <a:rPr lang="en-CA" sz="1800" dirty="0"/>
              <a:t>one Sell Trade Order</a:t>
            </a:r>
            <a:br>
              <a:rPr lang="en-CA" sz="1800" dirty="0"/>
            </a:br>
            <a:endParaRPr lang="en-US" sz="1800" dirty="0"/>
          </a:p>
        </p:txBody>
      </p:sp>
      <p:sp>
        <p:nvSpPr>
          <p:cNvPr id="4" name="Rectangle 3">
            <a:extLst>
              <a:ext uri="{FF2B5EF4-FFF2-40B4-BE49-F238E27FC236}">
                <a16:creationId xmlns:a16="http://schemas.microsoft.com/office/drawing/2014/main" id="{6F50F973-0E71-5A43-AC70-7DA730BD4E93}"/>
              </a:ext>
            </a:extLst>
          </p:cNvPr>
          <p:cNvSpPr txBox="1">
            <a:spLocks noChangeArrowheads="1"/>
          </p:cNvSpPr>
          <p:nvPr/>
        </p:nvSpPr>
        <p:spPr>
          <a:xfrm>
            <a:off x="7252474" y="785111"/>
            <a:ext cx="4939526" cy="5537200"/>
          </a:xfrm>
          <a:prstGeom prst="rect">
            <a:avLst/>
          </a:prstGeom>
          <a:noFill/>
        </p:spPr>
        <p:txBody>
          <a:bodyPr vert="horz" lIns="92075" tIns="46038" rIns="92075" bIns="46038" rtlCol="0">
            <a:normAutofit/>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CA" sz="2000" dirty="0"/>
              <a:t>A Listing is an authorisation to </a:t>
            </a:r>
            <a:br>
              <a:rPr lang="en-CA" sz="2000" dirty="0"/>
            </a:br>
            <a:r>
              <a:rPr lang="en-CA" sz="2000" dirty="0"/>
              <a:t>buy or sell a specific Stock</a:t>
            </a:r>
            <a:br>
              <a:rPr lang="en-CA" sz="2000" dirty="0"/>
            </a:br>
            <a:r>
              <a:rPr lang="en-CA" sz="2000" dirty="0"/>
              <a:t>on a specific Exchange</a:t>
            </a:r>
          </a:p>
          <a:p>
            <a:pPr>
              <a:buClr>
                <a:schemeClr val="tx1"/>
              </a:buClr>
            </a:pPr>
            <a:r>
              <a:rPr lang="en-CA" sz="2000" dirty="0"/>
              <a:t>A Buy Trade Order is an offer to buy …</a:t>
            </a:r>
            <a:br>
              <a:rPr lang="en-CA" sz="2000" dirty="0"/>
            </a:br>
            <a:r>
              <a:rPr lang="en-CA" sz="2000" dirty="0"/>
              <a:t>A Sell Trade Order is an offer to sell…</a:t>
            </a:r>
          </a:p>
          <a:p>
            <a:pPr marL="623888" lvl="1" indent="-265113">
              <a:buClr>
                <a:schemeClr val="tx1"/>
              </a:buClr>
            </a:pPr>
            <a:r>
              <a:rPr lang="en-CA" sz="1600" dirty="0">
                <a:latin typeface="Arial" panose="020B0604020202020204" pitchFamily="34" charset="0"/>
                <a:cs typeface="Arial" panose="020B0604020202020204" pitchFamily="34" charset="0"/>
              </a:rPr>
              <a:t>a stated quantity </a:t>
            </a:r>
          </a:p>
          <a:p>
            <a:pPr marL="623888" lvl="1" indent="-265113">
              <a:buClr>
                <a:schemeClr val="tx1"/>
              </a:buClr>
            </a:pPr>
            <a:r>
              <a:rPr lang="en-CA" sz="1600" dirty="0">
                <a:latin typeface="Arial" panose="020B0604020202020204" pitchFamily="34" charset="0"/>
                <a:cs typeface="Arial" panose="020B0604020202020204" pitchFamily="34" charset="0"/>
              </a:rPr>
              <a:t>of a specific Stock </a:t>
            </a:r>
          </a:p>
          <a:p>
            <a:pPr marL="623888" lvl="1" indent="-265113">
              <a:buClr>
                <a:schemeClr val="tx1"/>
              </a:buClr>
            </a:pPr>
            <a:r>
              <a:rPr lang="en-CA" sz="1600" dirty="0">
                <a:latin typeface="Arial" panose="020B0604020202020204" pitchFamily="34" charset="0"/>
                <a:cs typeface="Arial" panose="020B0604020202020204" pitchFamily="34" charset="0"/>
              </a:rPr>
              <a:t>on a specific Exchange</a:t>
            </a:r>
          </a:p>
          <a:p>
            <a:pPr marL="623888" lvl="1" indent="-265113">
              <a:buClr>
                <a:schemeClr val="tx1"/>
              </a:buClr>
            </a:pPr>
            <a:r>
              <a:rPr lang="en-CA" sz="1600" dirty="0">
                <a:latin typeface="Arial" panose="020B0604020202020204" pitchFamily="34" charset="0"/>
                <a:cs typeface="Arial" panose="020B0604020202020204" pitchFamily="34" charset="0"/>
              </a:rPr>
              <a:t>at a specified price </a:t>
            </a:r>
          </a:p>
          <a:p>
            <a:pPr marL="623888" lvl="1" indent="-265113">
              <a:buClr>
                <a:schemeClr val="tx1"/>
              </a:buClr>
            </a:pPr>
            <a:r>
              <a:rPr lang="en-CA" sz="1600" dirty="0">
                <a:latin typeface="Arial" panose="020B0604020202020204" pitchFamily="34" charset="0"/>
                <a:cs typeface="Arial" panose="020B0604020202020204" pitchFamily="34" charset="0"/>
              </a:rPr>
              <a:t>during a specified time period</a:t>
            </a:r>
          </a:p>
          <a:p>
            <a:pPr>
              <a:buClr>
                <a:schemeClr val="tx1"/>
              </a:buClr>
            </a:pPr>
            <a:r>
              <a:rPr lang="en-CA" sz="2000" dirty="0"/>
              <a:t>The matching of a Buy Trade Order and a Sell Trade Order is referred to as:</a:t>
            </a:r>
          </a:p>
          <a:p>
            <a:pPr marL="623888" lvl="1" indent="-265113">
              <a:buClr>
                <a:schemeClr val="tx1"/>
              </a:buClr>
            </a:pPr>
            <a:r>
              <a:rPr lang="en-CA" sz="1600" dirty="0">
                <a:latin typeface="Arial" panose="020B0604020202020204" pitchFamily="34" charset="0"/>
                <a:cs typeface="Arial" panose="020B0604020202020204" pitchFamily="34" charset="0"/>
              </a:rPr>
              <a:t>a Sale</a:t>
            </a:r>
          </a:p>
          <a:p>
            <a:pPr marL="623888" lvl="1" indent="-265113">
              <a:buClr>
                <a:schemeClr val="tx1"/>
              </a:buClr>
            </a:pPr>
            <a:r>
              <a:rPr lang="en-CA" sz="1600" dirty="0">
                <a:latin typeface="Arial" panose="020B0604020202020204" pitchFamily="34" charset="0"/>
                <a:cs typeface="Arial" panose="020B0604020202020204" pitchFamily="34" charset="0"/>
              </a:rPr>
              <a:t>a Match</a:t>
            </a:r>
          </a:p>
          <a:p>
            <a:pPr marL="623888" lvl="1" indent="-265113">
              <a:buClr>
                <a:schemeClr val="tx1"/>
              </a:buClr>
            </a:pPr>
            <a:r>
              <a:rPr lang="en-CA" sz="1600" dirty="0">
                <a:latin typeface="Arial" panose="020B0604020202020204" pitchFamily="34" charset="0"/>
                <a:cs typeface="Arial" panose="020B0604020202020204" pitchFamily="34" charset="0"/>
              </a:rPr>
              <a:t>a Fill </a:t>
            </a:r>
          </a:p>
          <a:p>
            <a:pPr marL="623888" lvl="1" indent="-265113">
              <a:buClr>
                <a:schemeClr val="tx1"/>
              </a:buClr>
            </a:pPr>
            <a:r>
              <a:rPr lang="en-CA" sz="1600" b="1" i="1" dirty="0">
                <a:latin typeface="Arial" panose="020B0604020202020204" pitchFamily="34" charset="0"/>
                <a:cs typeface="Arial" panose="020B0604020202020204" pitchFamily="34" charset="0"/>
              </a:rPr>
              <a:t>a Trade</a:t>
            </a:r>
          </a:p>
          <a:p>
            <a:pPr marL="623888" lvl="1" indent="-265113">
              <a:buClr>
                <a:schemeClr val="tx1"/>
              </a:buClr>
            </a:pPr>
            <a:r>
              <a:rPr lang="en-CA" sz="1600" dirty="0">
                <a:latin typeface="Arial" panose="020B0604020202020204" pitchFamily="34" charset="0"/>
                <a:cs typeface="Arial" panose="020B0604020202020204" pitchFamily="34" charset="0"/>
              </a:rPr>
              <a:t>a Buy/Sell Transaction…</a:t>
            </a: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6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dissolve">
                                      <p:cBhvr>
                                        <p:cTn id="32" dur="500"/>
                                        <p:tgtEl>
                                          <p:spTgt spid="4">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dissolve">
                                      <p:cBhvr>
                                        <p:cTn id="35" dur="500"/>
                                        <p:tgtEl>
                                          <p:spTgt spid="4">
                                            <p:txEl>
                                              <p:pRg st="2" end="2"/>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dissolve">
                                      <p:cBhvr>
                                        <p:cTn id="38" dur="500"/>
                                        <p:tgtEl>
                                          <p:spTgt spid="4">
                                            <p:txEl>
                                              <p:pRg st="3" end="3"/>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dissolve">
                                      <p:cBhvr>
                                        <p:cTn id="41" dur="500"/>
                                        <p:tgtEl>
                                          <p:spTgt spid="4">
                                            <p:txEl>
                                              <p:pRg st="4" end="4"/>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dissolve">
                                      <p:cBhvr>
                                        <p:cTn id="44" dur="500"/>
                                        <p:tgtEl>
                                          <p:spTgt spid="4">
                                            <p:txEl>
                                              <p:pRg st="5" end="5"/>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dissolve">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dissolve">
                                      <p:cBhvr>
                                        <p:cTn id="52" dur="5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dissolve">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dissolve">
                                      <p:cBhvr>
                                        <p:cTn id="62" dur="500"/>
                                        <p:tgtEl>
                                          <p:spTgt spid="4">
                                            <p:txEl>
                                              <p:pRg st="7" end="7"/>
                                            </p:txEl>
                                          </p:spTgt>
                                        </p:tgtEl>
                                      </p:cBhvr>
                                    </p:animEffect>
                                  </p:childTnLst>
                                </p:cTn>
                              </p:par>
                              <p:par>
                                <p:cTn id="63" presetID="9" presetClass="entr" presetSubtype="0" fill="hold" nodeType="with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Effect transition="in" filter="dissolve">
                                      <p:cBhvr>
                                        <p:cTn id="65" dur="500"/>
                                        <p:tgtEl>
                                          <p:spTgt spid="4">
                                            <p:txEl>
                                              <p:pRg st="8" end="8"/>
                                            </p:txEl>
                                          </p:spTgt>
                                        </p:tgtEl>
                                      </p:cBhvr>
                                    </p:animEffect>
                                  </p:childTnLst>
                                </p:cTn>
                              </p:par>
                              <p:par>
                                <p:cTn id="66" presetID="9" presetClass="entr" presetSubtype="0" fill="hold" nodeType="with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dissolve">
                                      <p:cBhvr>
                                        <p:cTn id="68" dur="500"/>
                                        <p:tgtEl>
                                          <p:spTgt spid="4">
                                            <p:txEl>
                                              <p:pRg st="9" end="9"/>
                                            </p:txEl>
                                          </p:spTgt>
                                        </p:tgtEl>
                                      </p:cBhvr>
                                    </p:animEffect>
                                  </p:childTnLst>
                                </p:cTn>
                              </p:par>
                              <p:par>
                                <p:cTn id="69" presetID="9" presetClass="entr" presetSubtype="0" fill="hold" nodeType="with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animEffect transition="in" filter="dissolve">
                                      <p:cBhvr>
                                        <p:cTn id="71" dur="500"/>
                                        <p:tgtEl>
                                          <p:spTgt spid="4">
                                            <p:txEl>
                                              <p:pRg st="10" end="10"/>
                                            </p:txEl>
                                          </p:spTgt>
                                        </p:tgtEl>
                                      </p:cBhvr>
                                    </p:animEffect>
                                  </p:childTnLst>
                                </p:cTn>
                              </p:par>
                              <p:par>
                                <p:cTn id="72" presetID="9" presetClass="entr" presetSubtype="0" fill="hold" nodeType="withEffect">
                                  <p:stCondLst>
                                    <p:cond delay="0"/>
                                  </p:stCondLst>
                                  <p:childTnLst>
                                    <p:set>
                                      <p:cBhvr>
                                        <p:cTn id="73" dur="1" fill="hold">
                                          <p:stCondLst>
                                            <p:cond delay="0"/>
                                          </p:stCondLst>
                                        </p:cTn>
                                        <p:tgtEl>
                                          <p:spTgt spid="4">
                                            <p:txEl>
                                              <p:pRg st="11" end="11"/>
                                            </p:txEl>
                                          </p:spTgt>
                                        </p:tgtEl>
                                        <p:attrNameLst>
                                          <p:attrName>style.visibility</p:attrName>
                                        </p:attrNameLst>
                                      </p:cBhvr>
                                      <p:to>
                                        <p:strVal val="visible"/>
                                      </p:to>
                                    </p:set>
                                    <p:animEffect transition="in" filter="dissolve">
                                      <p:cBhvr>
                                        <p:cTn id="74" dur="500"/>
                                        <p:tgtEl>
                                          <p:spTgt spid="4">
                                            <p:txEl>
                                              <p:pRg st="11" end="11"/>
                                            </p:txEl>
                                          </p:spTgt>
                                        </p:tgtEl>
                                      </p:cBhvr>
                                    </p:animEffect>
                                  </p:childTnLst>
                                </p:cTn>
                              </p:par>
                              <p:par>
                                <p:cTn id="75" presetID="9" presetClass="entr" presetSubtype="0" fill="hold" nodeType="withEffect">
                                  <p:stCondLst>
                                    <p:cond delay="0"/>
                                  </p:stCondLst>
                                  <p:childTnLst>
                                    <p:set>
                                      <p:cBhvr>
                                        <p:cTn id="76" dur="1" fill="hold">
                                          <p:stCondLst>
                                            <p:cond delay="0"/>
                                          </p:stCondLst>
                                        </p:cTn>
                                        <p:tgtEl>
                                          <p:spTgt spid="4">
                                            <p:txEl>
                                              <p:pRg st="12" end="12"/>
                                            </p:txEl>
                                          </p:spTgt>
                                        </p:tgtEl>
                                        <p:attrNameLst>
                                          <p:attrName>style.visibility</p:attrName>
                                        </p:attrNameLst>
                                      </p:cBhvr>
                                      <p:to>
                                        <p:strVal val="visible"/>
                                      </p:to>
                                    </p:set>
                                    <p:animEffect transition="in" filter="dissolve">
                                      <p:cBhvr>
                                        <p:cTn id="77" dur="500"/>
                                        <p:tgtEl>
                                          <p:spTgt spid="4">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animEffect transition="in" filter="dissolve">
                                      <p:cBhvr>
                                        <p:cTn id="82" dur="500"/>
                                        <p:tgtEl>
                                          <p:spTgt spid="3">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3">
                                            <p:txEl>
                                              <p:pRg st="7" end="7"/>
                                            </p:txEl>
                                          </p:spTgt>
                                        </p:tgtEl>
                                        <p:attrNameLst>
                                          <p:attrName>style.visibility</p:attrName>
                                        </p:attrNameLst>
                                      </p:cBhvr>
                                      <p:to>
                                        <p:strVal val="visible"/>
                                      </p:to>
                                    </p:set>
                                    <p:animEffect transition="in" filter="dissolve">
                                      <p:cBhvr>
                                        <p:cTn id="8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B4B4-03E2-7C4F-8E24-830F86C31855}"/>
              </a:ext>
            </a:extLst>
          </p:cNvPr>
          <p:cNvSpPr>
            <a:spLocks noGrp="1"/>
          </p:cNvSpPr>
          <p:nvPr>
            <p:ph type="title"/>
          </p:nvPr>
        </p:nvSpPr>
        <p:spPr/>
        <p:txBody>
          <a:bodyPr/>
          <a:lstStyle/>
          <a:p>
            <a:r>
              <a:rPr lang="en-US" dirty="0"/>
              <a:t>Possible entities for the Stock Exchange model</a:t>
            </a:r>
          </a:p>
        </p:txBody>
      </p:sp>
      <p:pic>
        <p:nvPicPr>
          <p:cNvPr id="4" name="Picture 3">
            <a:extLst>
              <a:ext uri="{FF2B5EF4-FFF2-40B4-BE49-F238E27FC236}">
                <a16:creationId xmlns:a16="http://schemas.microsoft.com/office/drawing/2014/main" id="{554BBD94-AAE2-C04B-84AC-557B31B325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59726" y="652465"/>
            <a:ext cx="10138804" cy="5993034"/>
          </a:xfrm>
          <a:prstGeom prst="rect">
            <a:avLst/>
          </a:prstGeom>
        </p:spPr>
      </p:pic>
    </p:spTree>
    <p:extLst>
      <p:ext uri="{BB962C8B-B14F-4D97-AF65-F5344CB8AC3E}">
        <p14:creationId xmlns:p14="http://schemas.microsoft.com/office/powerpoint/2010/main" val="12507884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E7C2-AEC8-2E43-B802-1BCF34931748}"/>
              </a:ext>
            </a:extLst>
          </p:cNvPr>
          <p:cNvSpPr>
            <a:spLocks noGrp="1"/>
          </p:cNvSpPr>
          <p:nvPr>
            <p:ph type="title"/>
          </p:nvPr>
        </p:nvSpPr>
        <p:spPr/>
        <p:txBody>
          <a:bodyPr/>
          <a:lstStyle/>
          <a:p>
            <a:r>
              <a:rPr lang="en-US" dirty="0"/>
              <a:t>Initial Concept Model for Stock Exchange Trading</a:t>
            </a:r>
          </a:p>
        </p:txBody>
      </p:sp>
      <p:pic>
        <p:nvPicPr>
          <p:cNvPr id="6" name="Picture 5">
            <a:extLst>
              <a:ext uri="{FF2B5EF4-FFF2-40B4-BE49-F238E27FC236}">
                <a16:creationId xmlns:a16="http://schemas.microsoft.com/office/drawing/2014/main" id="{AB9F55F4-94B1-174E-BCF0-579512FD59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34050" y="709223"/>
            <a:ext cx="9955665" cy="5597423"/>
          </a:xfrm>
          <a:prstGeom prst="rect">
            <a:avLst/>
          </a:prstGeom>
        </p:spPr>
      </p:pic>
      <p:sp>
        <p:nvSpPr>
          <p:cNvPr id="3" name="TextBox 2">
            <a:extLst>
              <a:ext uri="{FF2B5EF4-FFF2-40B4-BE49-F238E27FC236}">
                <a16:creationId xmlns:a16="http://schemas.microsoft.com/office/drawing/2014/main" id="{9D3E7F0B-0880-B148-9978-5A7B32D60149}"/>
              </a:ext>
            </a:extLst>
          </p:cNvPr>
          <p:cNvSpPr txBox="1"/>
          <p:nvPr/>
        </p:nvSpPr>
        <p:spPr>
          <a:xfrm>
            <a:off x="249728" y="5366691"/>
            <a:ext cx="621355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Instead of the "hash mark" (One) and "</a:t>
            </a:r>
            <a:r>
              <a:rPr lang="en-US" dirty="0" err="1">
                <a:latin typeface="Arial" panose="020B0604020202020204" pitchFamily="34" charset="0"/>
                <a:cs typeface="Arial" panose="020B0604020202020204" pitchFamily="34" charset="0"/>
              </a:rPr>
              <a:t>crowsfoot</a:t>
            </a:r>
            <a:r>
              <a:rPr lang="en-US" dirty="0">
                <a:latin typeface="Arial" panose="020B0604020202020204" pitchFamily="34" charset="0"/>
                <a:cs typeface="Arial" panose="020B0604020202020204" pitchFamily="34" charset="0"/>
              </a:rPr>
              <a:t>" (Many) this uses the symbol Miro offered at the time – an arrowhead. Miro now supports "</a:t>
            </a:r>
            <a:r>
              <a:rPr lang="en-US" dirty="0" err="1">
                <a:latin typeface="Arial" panose="020B0604020202020204" pitchFamily="34" charset="0"/>
                <a:cs typeface="Arial" panose="020B0604020202020204" pitchFamily="34" charset="0"/>
              </a:rPr>
              <a:t>crowsfoot</a:t>
            </a:r>
            <a:r>
              <a:rPr lang="en-US" dirty="0">
                <a:latin typeface="Arial" panose="020B0604020202020204" pitchFamily="34" charset="0"/>
                <a:cs typeface="Arial" panose="020B0604020202020204" pitchFamily="34" charset="0"/>
              </a:rPr>
              <a:t>" notation.</a:t>
            </a:r>
          </a:p>
        </p:txBody>
      </p:sp>
    </p:spTree>
    <p:extLst>
      <p:ext uri="{BB962C8B-B14F-4D97-AF65-F5344CB8AC3E}">
        <p14:creationId xmlns:p14="http://schemas.microsoft.com/office/powerpoint/2010/main" val="37257401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E7C2-AEC8-2E43-B802-1BCF34931748}"/>
              </a:ext>
            </a:extLst>
          </p:cNvPr>
          <p:cNvSpPr>
            <a:spLocks noGrp="1"/>
          </p:cNvSpPr>
          <p:nvPr>
            <p:ph type="title"/>
          </p:nvPr>
        </p:nvSpPr>
        <p:spPr/>
        <p:txBody>
          <a:bodyPr/>
          <a:lstStyle/>
          <a:p>
            <a:r>
              <a:rPr lang="en-US" dirty="0"/>
              <a:t>Second iteration Concept Model for Stock Exchange Trading</a:t>
            </a:r>
          </a:p>
        </p:txBody>
      </p:sp>
      <p:pic>
        <p:nvPicPr>
          <p:cNvPr id="6" name="Picture 5">
            <a:extLst>
              <a:ext uri="{FF2B5EF4-FFF2-40B4-BE49-F238E27FC236}">
                <a16:creationId xmlns:a16="http://schemas.microsoft.com/office/drawing/2014/main" id="{FFCC865D-E0C9-6F44-9C5B-DC298A9B4B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98581" y="652465"/>
            <a:ext cx="6022591" cy="5941518"/>
          </a:xfrm>
          <a:prstGeom prst="rect">
            <a:avLst/>
          </a:prstGeom>
        </p:spPr>
      </p:pic>
      <p:sp>
        <p:nvSpPr>
          <p:cNvPr id="4" name="TextBox 3">
            <a:extLst>
              <a:ext uri="{FF2B5EF4-FFF2-40B4-BE49-F238E27FC236}">
                <a16:creationId xmlns:a16="http://schemas.microsoft.com/office/drawing/2014/main" id="{DD3CF993-2EAC-2049-9574-7637C795F177}"/>
              </a:ext>
            </a:extLst>
          </p:cNvPr>
          <p:cNvSpPr txBox="1"/>
          <p:nvPr/>
        </p:nvSpPr>
        <p:spPr>
          <a:xfrm>
            <a:off x="180614" y="2613392"/>
            <a:ext cx="6022591"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Key point! </a:t>
            </a:r>
          </a:p>
          <a:p>
            <a:r>
              <a:rPr lang="en-US" sz="2000" dirty="0">
                <a:latin typeface="Arial" panose="020B0604020202020204" pitchFamily="34" charset="0"/>
                <a:cs typeface="Arial" panose="020B0604020202020204" pitchFamily="34" charset="0"/>
              </a:rPr>
              <a:t>Resolving the M:M between </a:t>
            </a:r>
            <a:r>
              <a:rPr lang="en-US" sz="2000" i="1" dirty="0">
                <a:latin typeface="Arial" panose="020B0604020202020204" pitchFamily="34" charset="0"/>
                <a:cs typeface="Arial" panose="020B0604020202020204" pitchFamily="34" charset="0"/>
              </a:rPr>
              <a:t>Stock</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Exchange</a:t>
            </a:r>
            <a:r>
              <a:rPr lang="en-US" sz="2000" dirty="0">
                <a:latin typeface="Arial" panose="020B0604020202020204" pitchFamily="34" charset="0"/>
                <a:cs typeface="Arial" panose="020B0604020202020204" pitchFamily="34" charset="0"/>
              </a:rPr>
              <a:t> (creating </a:t>
            </a:r>
            <a:r>
              <a:rPr lang="en-US" sz="2000" i="1" dirty="0">
                <a:latin typeface="Arial" panose="020B0604020202020204" pitchFamily="34" charset="0"/>
                <a:cs typeface="Arial" panose="020B0604020202020204" pitchFamily="34" charset="0"/>
              </a:rPr>
              <a:t>Listing</a:t>
            </a:r>
            <a:r>
              <a:rPr lang="en-US" sz="2000" dirty="0">
                <a:latin typeface="Arial" panose="020B0604020202020204" pitchFamily="34" charset="0"/>
                <a:cs typeface="Arial" panose="020B0604020202020204" pitchFamily="34" charset="0"/>
              </a:rPr>
              <a:t>) and </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generalising</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Sell Order </a:t>
            </a:r>
            <a:r>
              <a:rPr lang="en-US" sz="2000" dirty="0">
                <a:latin typeface="Arial" panose="020B0604020202020204" pitchFamily="34" charset="0"/>
                <a:cs typeface="Arial" panose="020B0604020202020204" pitchFamily="34" charset="0"/>
              </a:rPr>
              <a:t>and </a:t>
            </a:r>
            <a:r>
              <a:rPr lang="en-US" sz="2000" i="1" dirty="0">
                <a:latin typeface="Arial" panose="020B0604020202020204" pitchFamily="34" charset="0"/>
                <a:cs typeface="Arial" panose="020B0604020202020204" pitchFamily="34" charset="0"/>
              </a:rPr>
              <a:t>Buy Order </a:t>
            </a:r>
            <a:r>
              <a:rPr lang="en-US" sz="2000" dirty="0">
                <a:latin typeface="Arial" panose="020B0604020202020204" pitchFamily="34" charset="0"/>
                <a:cs typeface="Arial" panose="020B0604020202020204" pitchFamily="34" charset="0"/>
              </a:rPr>
              <a:t>into </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Trade Order </a:t>
            </a:r>
            <a:r>
              <a:rPr lang="en-US" sz="2000" dirty="0">
                <a:latin typeface="Arial" panose="020B0604020202020204" pitchFamily="34" charset="0"/>
                <a:cs typeface="Arial" panose="020B0604020202020204" pitchFamily="34" charset="0"/>
              </a:rPr>
              <a:t>makes the model </a:t>
            </a:r>
            <a:r>
              <a:rPr lang="en-US" sz="2000" i="1" dirty="0">
                <a:latin typeface="Arial" panose="020B0604020202020204" pitchFamily="34" charset="0"/>
                <a:cs typeface="Arial" panose="020B0604020202020204" pitchFamily="34" charset="0"/>
              </a:rPr>
              <a:t>easier</a:t>
            </a:r>
            <a:r>
              <a:rPr lang="en-US" sz="2000" dirty="0">
                <a:latin typeface="Arial" panose="020B0604020202020204" pitchFamily="34" charset="0"/>
                <a:cs typeface="Arial" panose="020B0604020202020204" pitchFamily="34" charset="0"/>
              </a:rPr>
              <a:t> to understand!</a:t>
            </a:r>
          </a:p>
        </p:txBody>
      </p:sp>
    </p:spTree>
    <p:extLst>
      <p:ext uri="{BB962C8B-B14F-4D97-AF65-F5344CB8AC3E}">
        <p14:creationId xmlns:p14="http://schemas.microsoft.com/office/powerpoint/2010/main" val="8992134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E7C2-AEC8-2E43-B802-1BCF34931748}"/>
              </a:ext>
            </a:extLst>
          </p:cNvPr>
          <p:cNvSpPr>
            <a:spLocks noGrp="1"/>
          </p:cNvSpPr>
          <p:nvPr>
            <p:ph type="title"/>
          </p:nvPr>
        </p:nvSpPr>
        <p:spPr/>
        <p:txBody>
          <a:bodyPr/>
          <a:lstStyle/>
          <a:p>
            <a:r>
              <a:rPr lang="en-US" dirty="0"/>
              <a:t>An important constraint to check for</a:t>
            </a:r>
          </a:p>
        </p:txBody>
      </p:sp>
      <p:pic>
        <p:nvPicPr>
          <p:cNvPr id="6" name="Picture 5">
            <a:extLst>
              <a:ext uri="{FF2B5EF4-FFF2-40B4-BE49-F238E27FC236}">
                <a16:creationId xmlns:a16="http://schemas.microsoft.com/office/drawing/2014/main" id="{B0D937FE-DC5B-554C-B87A-DB699614572E}"/>
              </a:ext>
            </a:extLst>
          </p:cNvPr>
          <p:cNvPicPr>
            <a:picLocks noChangeAspect="1"/>
          </p:cNvPicPr>
          <p:nvPr/>
        </p:nvPicPr>
        <p:blipFill>
          <a:blip r:embed="rId3"/>
          <a:stretch>
            <a:fillRect/>
          </a:stretch>
        </p:blipFill>
        <p:spPr>
          <a:xfrm>
            <a:off x="5731099" y="627815"/>
            <a:ext cx="6330448" cy="5881762"/>
          </a:xfrm>
          <a:prstGeom prst="rect">
            <a:avLst/>
          </a:prstGeom>
        </p:spPr>
      </p:pic>
      <p:sp>
        <p:nvSpPr>
          <p:cNvPr id="5" name="TextBox 4">
            <a:extLst>
              <a:ext uri="{FF2B5EF4-FFF2-40B4-BE49-F238E27FC236}">
                <a16:creationId xmlns:a16="http://schemas.microsoft.com/office/drawing/2014/main" id="{3BB7A838-6E15-D04D-BAA1-30D9C3ABD2FB}"/>
              </a:ext>
            </a:extLst>
          </p:cNvPr>
          <p:cNvSpPr txBox="1"/>
          <p:nvPr/>
        </p:nvSpPr>
        <p:spPr>
          <a:xfrm>
            <a:off x="1365353" y="3339478"/>
            <a:ext cx="6049600"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When there are </a:t>
            </a:r>
            <a:r>
              <a:rPr lang="en-US" sz="2000" i="1" dirty="0">
                <a:latin typeface="Arial" panose="020B0604020202020204" pitchFamily="34" charset="0"/>
                <a:cs typeface="Arial" panose="020B0604020202020204" pitchFamily="34" charset="0"/>
              </a:rPr>
              <a:t>two</a:t>
            </a:r>
            <a:r>
              <a:rPr lang="en-US" sz="2000" dirty="0">
                <a:latin typeface="Arial" panose="020B0604020202020204" pitchFamily="34" charset="0"/>
                <a:cs typeface="Arial" panose="020B0604020202020204" pitchFamily="34" charset="0"/>
              </a:rPr>
              <a:t> paths up to the </a:t>
            </a:r>
            <a:r>
              <a:rPr lang="en-US" sz="2000" i="1" dirty="0">
                <a:latin typeface="Arial" panose="020B0604020202020204" pitchFamily="34" charset="0"/>
                <a:cs typeface="Arial" panose="020B0604020202020204" pitchFamily="34" charset="0"/>
              </a:rPr>
              <a:t>same parent </a:t>
            </a:r>
            <a:r>
              <a:rPr lang="en-US" sz="2000" dirty="0">
                <a:latin typeface="Arial" panose="020B0604020202020204" pitchFamily="34" charset="0"/>
                <a:cs typeface="Arial" panose="020B0604020202020204" pitchFamily="34" charset="0"/>
              </a:rPr>
              <a:t>entity always check if the two paths must lead up to:</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a:t>
            </a:r>
            <a:r>
              <a:rPr lang="en-US" sz="2000" i="1" dirty="0">
                <a:latin typeface="Arial" panose="020B0604020202020204" pitchFamily="34" charset="0"/>
                <a:cs typeface="Arial" panose="020B0604020202020204" pitchFamily="34" charset="0"/>
              </a:rPr>
              <a:t>same</a:t>
            </a:r>
            <a:r>
              <a:rPr lang="en-US" sz="2000" dirty="0">
                <a:latin typeface="Arial" panose="020B0604020202020204" pitchFamily="34" charset="0"/>
                <a:cs typeface="Arial" panose="020B0604020202020204" pitchFamily="34" charset="0"/>
              </a:rPr>
              <a:t> parent entity</a:t>
            </a:r>
          </a:p>
          <a:p>
            <a:pPr marL="285750" indent="-285750">
              <a:buFont typeface="Arial" panose="020B0604020202020204" pitchFamily="34" charset="0"/>
              <a:buChar char="•"/>
            </a:pPr>
            <a:r>
              <a:rPr lang="en-US" sz="2000" i="1" dirty="0">
                <a:latin typeface="Arial" panose="020B0604020202020204" pitchFamily="34" charset="0"/>
                <a:cs typeface="Arial" panose="020B0604020202020204" pitchFamily="34" charset="0"/>
              </a:rPr>
              <a:t>different</a:t>
            </a:r>
            <a:r>
              <a:rPr lang="en-US" sz="2000" dirty="0">
                <a:latin typeface="Arial" panose="020B0604020202020204" pitchFamily="34" charset="0"/>
                <a:cs typeface="Arial" panose="020B0604020202020204" pitchFamily="34" charset="0"/>
              </a:rPr>
              <a:t> parent entities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either the </a:t>
            </a:r>
            <a:r>
              <a:rPr lang="en-US" sz="2000" i="1" dirty="0">
                <a:latin typeface="Arial" panose="020B0604020202020204" pitchFamily="34" charset="0"/>
                <a:cs typeface="Arial" panose="020B0604020202020204" pitchFamily="34" charset="0"/>
              </a:rPr>
              <a:t>same</a:t>
            </a:r>
            <a:r>
              <a:rPr lang="en-US" sz="2000" dirty="0">
                <a:latin typeface="Arial" panose="020B0604020202020204" pitchFamily="34" charset="0"/>
                <a:cs typeface="Arial" panose="020B0604020202020204" pitchFamily="34" charset="0"/>
              </a:rPr>
              <a:t> or </a:t>
            </a:r>
            <a:r>
              <a:rPr lang="en-US" sz="2000" i="1" dirty="0">
                <a:latin typeface="Arial" panose="020B0604020202020204" pitchFamily="34" charset="0"/>
                <a:cs typeface="Arial" panose="020B0604020202020204" pitchFamily="34" charset="0"/>
              </a:rPr>
              <a:t>different</a:t>
            </a:r>
            <a:r>
              <a:rPr lang="en-US" sz="2000" dirty="0">
                <a:latin typeface="Arial" panose="020B0604020202020204" pitchFamily="34" charset="0"/>
                <a:cs typeface="Arial" panose="020B0604020202020204" pitchFamily="34" charset="0"/>
              </a:rPr>
              <a:t> parent entities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it doesn't matter</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We must check the paths from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Trade to Customer - </a:t>
            </a:r>
            <a:r>
              <a:rPr lang="en-US" sz="2000" i="1" dirty="0">
                <a:latin typeface="Arial" panose="020B0604020202020204" pitchFamily="34" charset="0"/>
                <a:cs typeface="Arial" panose="020B0604020202020204" pitchFamily="34" charset="0"/>
              </a:rPr>
              <a:t>different</a:t>
            </a:r>
            <a:r>
              <a:rPr lang="en-US" sz="2000" dirty="0">
                <a:latin typeface="Arial" panose="020B0604020202020204" pitchFamily="34" charset="0"/>
                <a:cs typeface="Arial" panose="020B0604020202020204" pitchFamily="34" charset="0"/>
              </a:rPr>
              <a:t> Customers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Trade to Listing - the </a:t>
            </a:r>
            <a:r>
              <a:rPr lang="en-US" sz="2000" i="1" dirty="0">
                <a:latin typeface="Arial" panose="020B0604020202020204" pitchFamily="34" charset="0"/>
                <a:cs typeface="Arial" panose="020B0604020202020204" pitchFamily="34" charset="0"/>
              </a:rPr>
              <a:t>same</a:t>
            </a:r>
            <a:r>
              <a:rPr lang="en-US" sz="2000" dirty="0">
                <a:latin typeface="Arial" panose="020B0604020202020204" pitchFamily="34" charset="0"/>
                <a:cs typeface="Arial" panose="020B0604020202020204" pitchFamily="34" charset="0"/>
              </a:rPr>
              <a:t> Listing</a:t>
            </a:r>
          </a:p>
        </p:txBody>
      </p:sp>
    </p:spTree>
    <p:extLst>
      <p:ext uri="{BB962C8B-B14F-4D97-AF65-F5344CB8AC3E}">
        <p14:creationId xmlns:p14="http://schemas.microsoft.com/office/powerpoint/2010/main" val="10546088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353B-76E9-7B4A-9EA5-CB142EB652FB}"/>
              </a:ext>
            </a:extLst>
          </p:cNvPr>
          <p:cNvSpPr>
            <a:spLocks noGrp="1"/>
          </p:cNvSpPr>
          <p:nvPr>
            <p:ph type="title"/>
          </p:nvPr>
        </p:nvSpPr>
        <p:spPr/>
        <p:txBody>
          <a:bodyPr/>
          <a:lstStyle/>
          <a:p>
            <a:r>
              <a:rPr lang="en-US" dirty="0"/>
              <a:t>Don't </a:t>
            </a:r>
            <a:r>
              <a:rPr lang="en-US" dirty="0" err="1"/>
              <a:t>generalise</a:t>
            </a:r>
            <a:r>
              <a:rPr lang="en-US" dirty="0"/>
              <a:t> too soon! Specifics first, </a:t>
            </a:r>
            <a:r>
              <a:rPr lang="en-US" dirty="0" err="1"/>
              <a:t>generalisation</a:t>
            </a:r>
            <a:r>
              <a:rPr lang="en-US" dirty="0"/>
              <a:t> later </a:t>
            </a:r>
          </a:p>
        </p:txBody>
      </p:sp>
      <p:pic>
        <p:nvPicPr>
          <p:cNvPr id="126978" name="Picture 2">
            <a:extLst>
              <a:ext uri="{FF2B5EF4-FFF2-40B4-BE49-F238E27FC236}">
                <a16:creationId xmlns:a16="http://schemas.microsoft.com/office/drawing/2014/main" id="{258CB7DC-1A49-8542-A0D3-8C4F982BD24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3842" t="4837" r="4673" b="4314"/>
          <a:stretch/>
        </p:blipFill>
        <p:spPr bwMode="auto">
          <a:xfrm>
            <a:off x="7300008" y="683916"/>
            <a:ext cx="3926927" cy="6202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395160-1E0A-7645-9882-6EDF0E02442D}"/>
              </a:ext>
            </a:extLst>
          </p:cNvPr>
          <p:cNvSpPr txBox="1"/>
          <p:nvPr/>
        </p:nvSpPr>
        <p:spPr>
          <a:xfrm>
            <a:off x="198216" y="3785296"/>
            <a:ext cx="2012550" cy="1200329"/>
          </a:xfrm>
          <a:prstGeom prst="rect">
            <a:avLst/>
          </a:prstGeom>
          <a:solidFill>
            <a:srgbClr val="FFFF99"/>
          </a:solidFill>
        </p:spPr>
        <p:txBody>
          <a:bodyPr wrap="square" rtlCol="0">
            <a:spAutoFit/>
          </a:bodyPr>
          <a:lstStyle/>
          <a:p>
            <a:pPr algn="r"/>
            <a:r>
              <a:rPr lang="en-US" dirty="0"/>
              <a:t>Client:</a:t>
            </a:r>
          </a:p>
          <a:p>
            <a:pPr algn="r"/>
            <a:r>
              <a:rPr lang="en-US" dirty="0"/>
              <a:t>"Wow! Buy and Sell Trade Orders </a:t>
            </a:r>
            <a:br>
              <a:rPr lang="en-US" dirty="0"/>
            </a:br>
            <a:r>
              <a:rPr lang="en-US" dirty="0"/>
              <a:t>look very similar!"</a:t>
            </a:r>
          </a:p>
        </p:txBody>
      </p:sp>
      <p:sp>
        <p:nvSpPr>
          <p:cNvPr id="8" name="TextBox 7">
            <a:extLst>
              <a:ext uri="{FF2B5EF4-FFF2-40B4-BE49-F238E27FC236}">
                <a16:creationId xmlns:a16="http://schemas.microsoft.com/office/drawing/2014/main" id="{F42929DA-554C-E44F-96A3-B5F8DB39067A}"/>
              </a:ext>
            </a:extLst>
          </p:cNvPr>
          <p:cNvSpPr txBox="1"/>
          <p:nvPr/>
        </p:nvSpPr>
        <p:spPr>
          <a:xfrm>
            <a:off x="451413" y="5286096"/>
            <a:ext cx="1759352" cy="923330"/>
          </a:xfrm>
          <a:prstGeom prst="rect">
            <a:avLst/>
          </a:prstGeom>
          <a:solidFill>
            <a:srgbClr val="FFFF99"/>
          </a:solidFill>
        </p:spPr>
        <p:txBody>
          <a:bodyPr wrap="square" rtlCol="0">
            <a:spAutoFit/>
          </a:bodyPr>
          <a:lstStyle/>
          <a:p>
            <a:pPr algn="r"/>
            <a:r>
              <a:rPr lang="en-US" dirty="0"/>
              <a:t>Me:</a:t>
            </a:r>
          </a:p>
          <a:p>
            <a:pPr algn="r"/>
            <a:r>
              <a:rPr lang="en-US" dirty="0"/>
              <a:t>"</a:t>
            </a:r>
            <a:r>
              <a:rPr lang="en-US" dirty="0" err="1"/>
              <a:t>Omigosh</a:t>
            </a:r>
            <a:r>
              <a:rPr lang="en-US" dirty="0"/>
              <a:t>! </a:t>
            </a:r>
            <a:br>
              <a:rPr lang="en-US" dirty="0"/>
            </a:br>
            <a:r>
              <a:rPr lang="en-US" dirty="0"/>
              <a:t>That's amazing!"</a:t>
            </a:r>
          </a:p>
        </p:txBody>
      </p:sp>
      <p:pic>
        <p:nvPicPr>
          <p:cNvPr id="126980" name="Picture 4">
            <a:extLst>
              <a:ext uri="{FF2B5EF4-FFF2-40B4-BE49-F238E27FC236}">
                <a16:creationId xmlns:a16="http://schemas.microsoft.com/office/drawing/2014/main" id="{E08FC205-E8BF-EF47-998D-8637EB6F46E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5205" t="5621" r="5205" b="5621"/>
          <a:stretch/>
        </p:blipFill>
        <p:spPr bwMode="auto">
          <a:xfrm>
            <a:off x="2429514" y="1368065"/>
            <a:ext cx="4174727"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3A1131-CF71-AC46-B4E4-59B6BF45342B}"/>
              </a:ext>
            </a:extLst>
          </p:cNvPr>
          <p:cNvSpPr txBox="1"/>
          <p:nvPr/>
        </p:nvSpPr>
        <p:spPr>
          <a:xfrm>
            <a:off x="10134360" y="2152232"/>
            <a:ext cx="1231057" cy="646331"/>
          </a:xfrm>
          <a:prstGeom prst="rect">
            <a:avLst/>
          </a:prstGeom>
          <a:solidFill>
            <a:srgbClr val="FFFF99"/>
          </a:solidFill>
        </p:spPr>
        <p:txBody>
          <a:bodyPr wrap="square" rtlCol="0">
            <a:spAutoFit/>
          </a:bodyPr>
          <a:lstStyle/>
          <a:p>
            <a:r>
              <a:rPr lang="en-US" i="1" dirty="0">
                <a:latin typeface="Arial" panose="020B0604020202020204" pitchFamily="34" charset="0"/>
                <a:cs typeface="Arial" panose="020B0604020202020204" pitchFamily="34" charset="0"/>
              </a:rPr>
              <a:t>Patience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is a virtue!</a:t>
            </a:r>
          </a:p>
        </p:txBody>
      </p:sp>
      <p:sp>
        <p:nvSpPr>
          <p:cNvPr id="10" name="TextBox 9">
            <a:extLst>
              <a:ext uri="{FF2B5EF4-FFF2-40B4-BE49-F238E27FC236}">
                <a16:creationId xmlns:a16="http://schemas.microsoft.com/office/drawing/2014/main" id="{926C890B-32A5-C44F-9359-5F8F824322FD}"/>
              </a:ext>
            </a:extLst>
          </p:cNvPr>
          <p:cNvSpPr txBox="1"/>
          <p:nvPr/>
        </p:nvSpPr>
        <p:spPr>
          <a:xfrm>
            <a:off x="3541854" y="6024760"/>
            <a:ext cx="1759352" cy="369332"/>
          </a:xfrm>
          <a:prstGeom prst="rect">
            <a:avLst/>
          </a:prstGeom>
          <a:solidFill>
            <a:srgbClr val="80DCFF"/>
          </a:solidFill>
        </p:spPr>
        <p:txBody>
          <a:bodyPr wrap="square" rtlCol="0">
            <a:spAutoFit/>
          </a:bodyPr>
          <a:lstStyle/>
          <a:p>
            <a:pPr algn="ctr"/>
            <a:r>
              <a:rPr lang="en-US" i="1" dirty="0"/>
              <a:t>Specifics</a:t>
            </a:r>
          </a:p>
        </p:txBody>
      </p:sp>
      <p:sp>
        <p:nvSpPr>
          <p:cNvPr id="11" name="TextBox 10">
            <a:extLst>
              <a:ext uri="{FF2B5EF4-FFF2-40B4-BE49-F238E27FC236}">
                <a16:creationId xmlns:a16="http://schemas.microsoft.com/office/drawing/2014/main" id="{8BA168D6-E347-5743-8196-A8A3998BDF52}"/>
              </a:ext>
            </a:extLst>
          </p:cNvPr>
          <p:cNvSpPr txBox="1"/>
          <p:nvPr/>
        </p:nvSpPr>
        <p:spPr>
          <a:xfrm>
            <a:off x="6717205" y="2614136"/>
            <a:ext cx="1759352" cy="369332"/>
          </a:xfrm>
          <a:prstGeom prst="rect">
            <a:avLst/>
          </a:prstGeom>
          <a:solidFill>
            <a:srgbClr val="80DCFF"/>
          </a:solidFill>
        </p:spPr>
        <p:txBody>
          <a:bodyPr wrap="square" rtlCol="0">
            <a:spAutoFit/>
          </a:bodyPr>
          <a:lstStyle/>
          <a:p>
            <a:pPr algn="ctr"/>
            <a:r>
              <a:rPr lang="en-US" i="1" dirty="0" err="1"/>
              <a:t>Generalisation</a:t>
            </a:r>
            <a:endParaRPr lang="en-US" i="1" dirty="0"/>
          </a:p>
        </p:txBody>
      </p:sp>
      <p:sp>
        <p:nvSpPr>
          <p:cNvPr id="13" name="Summing Junction 12">
            <a:extLst>
              <a:ext uri="{FF2B5EF4-FFF2-40B4-BE49-F238E27FC236}">
                <a16:creationId xmlns:a16="http://schemas.microsoft.com/office/drawing/2014/main" id="{9EAF136B-B55D-465E-13A5-9A487DB9E153}"/>
              </a:ext>
            </a:extLst>
          </p:cNvPr>
          <p:cNvSpPr/>
          <p:nvPr/>
        </p:nvSpPr>
        <p:spPr>
          <a:xfrm>
            <a:off x="9220411" y="4063131"/>
            <a:ext cx="149912" cy="157670"/>
          </a:xfrm>
          <a:prstGeom prst="flowChartSummingJunction">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88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6978"/>
                                        </p:tgtEl>
                                        <p:attrNameLst>
                                          <p:attrName>style.visibility</p:attrName>
                                        </p:attrNameLst>
                                      </p:cBhvr>
                                      <p:to>
                                        <p:strVal val="visible"/>
                                      </p:to>
                                    </p:set>
                                    <p:animEffect transition="in" filter="dissolve">
                                      <p:cBhvr>
                                        <p:cTn id="22" dur="500"/>
                                        <p:tgtEl>
                                          <p:spTgt spid="12697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animBg="1"/>
      <p:bldP spid="10" grpId="0" animBg="1"/>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nvGraphicFramePr>
        <p:xfrm>
          <a:off x="1855788" y="1235075"/>
          <a:ext cx="8431212" cy="5454650"/>
        </p:xfrm>
        <a:graphic>
          <a:graphicData uri="http://schemas.openxmlformats.org/presentationml/2006/ole">
            <mc:AlternateContent xmlns:mc="http://schemas.openxmlformats.org/markup-compatibility/2006">
              <mc:Choice xmlns:v="urn:schemas-microsoft-com:vml" Requires="v">
                <p:oleObj name="Visio" r:id="rId3" imgW="8431469" imgH="5455315" progId="Visio.Drawing.11">
                  <p:embed/>
                </p:oleObj>
              </mc:Choice>
              <mc:Fallback>
                <p:oleObj name="Visio" r:id="rId3" imgW="8431469" imgH="5455315" progId="Visio.Drawing.11">
                  <p:embed/>
                  <p:pic>
                    <p:nvPicPr>
                      <p:cNvPr id="604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788" y="1235075"/>
                        <a:ext cx="8431212" cy="54546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0419" name="Rectangle 3"/>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Complete solution: stock exchange trading</a:t>
            </a:r>
            <a:endParaRPr lang="en-US" dirty="0">
              <a:latin typeface="Arial" charset="0"/>
            </a:endParaRPr>
          </a:p>
        </p:txBody>
      </p:sp>
    </p:spTree>
    <p:extLst>
      <p:ext uri="{BB962C8B-B14F-4D97-AF65-F5344CB8AC3E}">
        <p14:creationId xmlns:p14="http://schemas.microsoft.com/office/powerpoint/2010/main" val="42151634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F8171-6FFB-263A-3D2F-5A6DA933EF97}"/>
            </a:ext>
          </a:extLst>
        </p:cNvPr>
        <p:cNvGrpSpPr/>
        <p:nvPr/>
      </p:nvGrpSpPr>
      <p:grpSpPr>
        <a:xfrm>
          <a:off x="0" y="0"/>
          <a:ext cx="0" cy="0"/>
          <a:chOff x="0" y="0"/>
          <a:chExt cx="0" cy="0"/>
        </a:xfrm>
      </p:grpSpPr>
      <p:sp>
        <p:nvSpPr>
          <p:cNvPr id="2341890" name="Rectangle 2">
            <a:extLst>
              <a:ext uri="{FF2B5EF4-FFF2-40B4-BE49-F238E27FC236}">
                <a16:creationId xmlns:a16="http://schemas.microsoft.com/office/drawing/2014/main" id="{4C431A13-FDA0-BBBC-4A2B-627E8A060CD4}"/>
              </a:ext>
            </a:extLst>
          </p:cNvPr>
          <p:cNvSpPr>
            <a:spLocks noGrp="1" noChangeArrowheads="1"/>
          </p:cNvSpPr>
          <p:nvPr>
            <p:ph type="title"/>
          </p:nvPr>
        </p:nvSpPr>
        <p:spPr/>
        <p:txBody>
          <a:bodyPr/>
          <a:lstStyle/>
          <a:p>
            <a:pPr eaLnBrk="1" hangingPunct="1">
              <a:defRPr/>
            </a:pPr>
            <a:r>
              <a:rPr lang="en-US" dirty="0"/>
              <a:t>Modelling time, history, and change</a:t>
            </a:r>
            <a:endParaRPr lang="en-US" dirty="0">
              <a:cs typeface="+mj-cs"/>
            </a:endParaRPr>
          </a:p>
        </p:txBody>
      </p:sp>
      <p:graphicFrame>
        <p:nvGraphicFramePr>
          <p:cNvPr id="3" name="Group 12">
            <a:extLst>
              <a:ext uri="{FF2B5EF4-FFF2-40B4-BE49-F238E27FC236}">
                <a16:creationId xmlns:a16="http://schemas.microsoft.com/office/drawing/2014/main" id="{8EB7C0D1-5C46-020A-90F6-F703F61D2156}"/>
              </a:ext>
            </a:extLst>
          </p:cNvPr>
          <p:cNvGraphicFramePr>
            <a:graphicFrameLocks noGrp="1"/>
          </p:cNvGraphicFramePr>
          <p:nvPr>
            <p:extLst>
              <p:ext uri="{D42A27DB-BD31-4B8C-83A1-F6EECF244321}">
                <p14:modId xmlns:p14="http://schemas.microsoft.com/office/powerpoint/2010/main" val="2507517989"/>
              </p:ext>
            </p:extLst>
          </p:nvPr>
        </p:nvGraphicFramePr>
        <p:xfrm>
          <a:off x="6683594" y="3353937"/>
          <a:ext cx="3688067" cy="2468920"/>
        </p:xfrm>
        <a:graphic>
          <a:graphicData uri="http://schemas.openxmlformats.org/drawingml/2006/table">
            <a:tbl>
              <a:tblPr/>
              <a:tblGrid>
                <a:gridCol w="713065">
                  <a:extLst>
                    <a:ext uri="{9D8B030D-6E8A-4147-A177-3AD203B41FA5}">
                      <a16:colId xmlns:a16="http://schemas.microsoft.com/office/drawing/2014/main" val="20000"/>
                    </a:ext>
                  </a:extLst>
                </a:gridCol>
                <a:gridCol w="2975002">
                  <a:extLst>
                    <a:ext uri="{9D8B030D-6E8A-4147-A177-3AD203B41FA5}">
                      <a16:colId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2" charset="0"/>
                          <a:ea typeface="ＭＳ Ｐゴシック" charset="0"/>
                        </a:rPr>
                        <a:t>ê</a:t>
                      </a:r>
                      <a:endParaRPr kumimoji="0" lang="en-US" sz="2400" b="0" i="0" u="none" strike="noStrike" cap="none" normalizeH="0" baseline="0" dirty="0">
                        <a:ln>
                          <a:noFill/>
                        </a:ln>
                        <a:solidFill>
                          <a:schemeClr val="bg1"/>
                        </a:solidFill>
                        <a:effectLst/>
                        <a:latin typeface="Wingdings 2" charset="0"/>
                        <a:ea typeface="ＭＳ Ｐゴシック" charset="0"/>
                      </a:endParaRPr>
                    </a:p>
                  </a:txBody>
                  <a:tcPr marT="45730" marB="4573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Topics</a:t>
                      </a:r>
                    </a:p>
                  </a:txBody>
                  <a:tcPr marT="45730" marB="4573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6600"/>
                    </a:solidFill>
                  </a:tcPr>
                </a:tc>
                <a:extLst>
                  <a:ext uri="{0D108BD9-81ED-4DB2-BD59-A6C34878D82A}">
                    <a16:rowId xmlns:a16="http://schemas.microsoft.com/office/drawing/2014/main" val="10000"/>
                  </a:ext>
                </a:extLst>
              </a:tr>
              <a:tr h="1573213">
                <a:tc gridSpan="2">
                  <a:txBody>
                    <a:bodyPr/>
                    <a:lstStyle/>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Issues in modelling history</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History vs. audit trail</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“What’s wrong with this model?”</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Modelling for “as of” reporting</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Physical time and Business time</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Time-specific considerations</a:t>
                      </a:r>
                    </a:p>
                  </a:txBody>
                  <a:tcPr marT="45730" marB="4573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5" name="AutoShape 22">
            <a:extLst>
              <a:ext uri="{FF2B5EF4-FFF2-40B4-BE49-F238E27FC236}">
                <a16:creationId xmlns:a16="http://schemas.microsoft.com/office/drawing/2014/main" id="{FB9B5B23-694C-6298-9D74-28D5DC56BD59}"/>
              </a:ext>
            </a:extLst>
          </p:cNvPr>
          <p:cNvSpPr>
            <a:spLocks noChangeArrowheads="1"/>
          </p:cNvSpPr>
          <p:nvPr/>
        </p:nvSpPr>
        <p:spPr bwMode="auto">
          <a:xfrm>
            <a:off x="885238" y="4145163"/>
            <a:ext cx="4419600" cy="381000"/>
          </a:xfrm>
          <a:prstGeom prst="roundRect">
            <a:avLst>
              <a:gd name="adj" fmla="val 6566"/>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 name="Line 23">
            <a:extLst>
              <a:ext uri="{FF2B5EF4-FFF2-40B4-BE49-F238E27FC236}">
                <a16:creationId xmlns:a16="http://schemas.microsoft.com/office/drawing/2014/main" id="{8A08E5DC-40E3-51C8-9852-65CBD8E3D4A7}"/>
              </a:ext>
            </a:extLst>
          </p:cNvPr>
          <p:cNvSpPr>
            <a:spLocks noChangeShapeType="1"/>
          </p:cNvSpPr>
          <p:nvPr/>
        </p:nvSpPr>
        <p:spPr bwMode="auto">
          <a:xfrm flipV="1">
            <a:off x="5314764" y="3677560"/>
            <a:ext cx="1368830" cy="65529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aphicFrame>
        <p:nvGraphicFramePr>
          <p:cNvPr id="2" name="Group 46">
            <a:extLst>
              <a:ext uri="{FF2B5EF4-FFF2-40B4-BE49-F238E27FC236}">
                <a16:creationId xmlns:a16="http://schemas.microsoft.com/office/drawing/2014/main" id="{16922B6F-4BA6-7D90-17E3-7945675A3AA8}"/>
              </a:ext>
            </a:extLst>
          </p:cNvPr>
          <p:cNvGraphicFramePr>
            <a:graphicFrameLocks noGrp="1"/>
          </p:cNvGraphicFramePr>
          <p:nvPr>
            <p:extLst>
              <p:ext uri="{D42A27DB-BD31-4B8C-83A1-F6EECF244321}">
                <p14:modId xmlns:p14="http://schemas.microsoft.com/office/powerpoint/2010/main" val="3099562035"/>
              </p:ext>
            </p:extLst>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Issues, Principles,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0158492"/>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5E6EE-FEBC-6943-AE81-898BF7FAEE67}"/>
              </a:ext>
            </a:extLst>
          </p:cNvPr>
          <p:cNvSpPr>
            <a:spLocks noGrp="1"/>
          </p:cNvSpPr>
          <p:nvPr>
            <p:ph type="title"/>
          </p:nvPr>
        </p:nvSpPr>
        <p:spPr/>
        <p:txBody>
          <a:bodyPr/>
          <a:lstStyle/>
          <a:p>
            <a:r>
              <a:rPr lang="en-US" dirty="0">
                <a:latin typeface="Arial" charset="0"/>
                <a:cs typeface="Times New Roman" charset="0"/>
              </a:rPr>
              <a:t>History in data models</a:t>
            </a:r>
            <a:endParaRPr lang="en-US" dirty="0"/>
          </a:p>
        </p:txBody>
      </p:sp>
      <p:sp>
        <p:nvSpPr>
          <p:cNvPr id="3" name="Rectangle 2">
            <a:extLst>
              <a:ext uri="{FF2B5EF4-FFF2-40B4-BE49-F238E27FC236}">
                <a16:creationId xmlns:a16="http://schemas.microsoft.com/office/drawing/2014/main" id="{67D73AF0-65AA-4143-ACB7-819CBE09C185}"/>
              </a:ext>
            </a:extLst>
          </p:cNvPr>
          <p:cNvSpPr>
            <a:spLocks noChangeArrowheads="1"/>
          </p:cNvSpPr>
          <p:nvPr/>
        </p:nvSpPr>
        <p:spPr bwMode="auto">
          <a:xfrm>
            <a:off x="6096000" y="1087438"/>
            <a:ext cx="4419600" cy="13542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90513" indent="-290513" fontAlgn="base">
              <a:lnSpc>
                <a:spcPct val="90000"/>
              </a:lnSpc>
              <a:spcBef>
                <a:spcPct val="5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Ability to record previous values for attributes and relationships</a:t>
            </a:r>
          </a:p>
          <a:p>
            <a:pPr marL="290513" indent="-290513" fontAlgn="base">
              <a:lnSpc>
                <a:spcPct val="90000"/>
              </a:lnSpc>
              <a:spcBef>
                <a:spcPct val="5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Ability to record history, with care, gives ability to record future cases</a:t>
            </a:r>
          </a:p>
        </p:txBody>
      </p:sp>
      <p:sp>
        <p:nvSpPr>
          <p:cNvPr id="4" name="Rectangle 3">
            <a:extLst>
              <a:ext uri="{FF2B5EF4-FFF2-40B4-BE49-F238E27FC236}">
                <a16:creationId xmlns:a16="http://schemas.microsoft.com/office/drawing/2014/main" id="{010AFEA6-1CFB-5346-95A4-DC17CD68DB58}"/>
              </a:ext>
            </a:extLst>
          </p:cNvPr>
          <p:cNvSpPr>
            <a:spLocks noChangeArrowheads="1"/>
          </p:cNvSpPr>
          <p:nvPr/>
        </p:nvSpPr>
        <p:spPr bwMode="auto">
          <a:xfrm>
            <a:off x="2209800" y="4411663"/>
            <a:ext cx="8077200" cy="45720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2400" i="1">
                <a:solidFill>
                  <a:srgbClr val="FFFFFF"/>
                </a:solidFill>
                <a:latin typeface="Arial" charset="0"/>
                <a:ea typeface="ＭＳ Ｐゴシック" charset="0"/>
              </a:rPr>
              <a:t>Issues</a:t>
            </a:r>
          </a:p>
        </p:txBody>
      </p:sp>
      <p:sp>
        <p:nvSpPr>
          <p:cNvPr id="5" name="Rectangle 4">
            <a:extLst>
              <a:ext uri="{FF2B5EF4-FFF2-40B4-BE49-F238E27FC236}">
                <a16:creationId xmlns:a16="http://schemas.microsoft.com/office/drawing/2014/main" id="{C4021616-8B86-204B-B395-BF8F610EC7D8}"/>
              </a:ext>
            </a:extLst>
          </p:cNvPr>
          <p:cNvSpPr>
            <a:spLocks noChangeArrowheads="1"/>
          </p:cNvSpPr>
          <p:nvPr/>
        </p:nvSpPr>
        <p:spPr bwMode="auto">
          <a:xfrm>
            <a:off x="2133600" y="1033463"/>
            <a:ext cx="3886200" cy="3149600"/>
          </a:xfrm>
          <a:prstGeom prst="rect">
            <a:avLst/>
          </a:prstGeom>
          <a:noFill/>
          <a:ln w="19050">
            <a:solidFill>
              <a:schemeClr val="tx1"/>
            </a:solid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2400">
                <a:solidFill>
                  <a:srgbClr val="000000"/>
                </a:solidFill>
                <a:latin typeface="Arial" charset="0"/>
                <a:ea typeface="ＭＳ Ｐゴシック" charset="0"/>
              </a:rPr>
              <a:t> </a:t>
            </a:r>
          </a:p>
        </p:txBody>
      </p:sp>
      <p:sp>
        <p:nvSpPr>
          <p:cNvPr id="6" name="Rectangle 6">
            <a:extLst>
              <a:ext uri="{FF2B5EF4-FFF2-40B4-BE49-F238E27FC236}">
                <a16:creationId xmlns:a16="http://schemas.microsoft.com/office/drawing/2014/main" id="{66CC04DB-A0E5-D344-A9AB-8F0EE834DB6A}"/>
              </a:ext>
            </a:extLst>
          </p:cNvPr>
          <p:cNvSpPr>
            <a:spLocks noChangeArrowheads="1"/>
          </p:cNvSpPr>
          <p:nvPr/>
        </p:nvSpPr>
        <p:spPr bwMode="auto">
          <a:xfrm>
            <a:off x="3011488" y="2192445"/>
            <a:ext cx="436562"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7" name="Rectangle 7">
            <a:extLst>
              <a:ext uri="{FF2B5EF4-FFF2-40B4-BE49-F238E27FC236}">
                <a16:creationId xmlns:a16="http://schemas.microsoft.com/office/drawing/2014/main" id="{05555206-298C-074A-A420-A2E80A8864A9}"/>
              </a:ext>
            </a:extLst>
          </p:cNvPr>
          <p:cNvSpPr>
            <a:spLocks noChangeArrowheads="1"/>
          </p:cNvSpPr>
          <p:nvPr/>
        </p:nvSpPr>
        <p:spPr bwMode="auto">
          <a:xfrm>
            <a:off x="3394075" y="3056045"/>
            <a:ext cx="438150"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 name="Rectangle 8">
            <a:extLst>
              <a:ext uri="{FF2B5EF4-FFF2-40B4-BE49-F238E27FC236}">
                <a16:creationId xmlns:a16="http://schemas.microsoft.com/office/drawing/2014/main" id="{70A507A8-38CD-C14B-A5E8-3237DE9EC223}"/>
              </a:ext>
            </a:extLst>
          </p:cNvPr>
          <p:cNvSpPr>
            <a:spLocks noChangeArrowheads="1"/>
          </p:cNvSpPr>
          <p:nvPr/>
        </p:nvSpPr>
        <p:spPr bwMode="auto">
          <a:xfrm>
            <a:off x="3722691" y="2136775"/>
            <a:ext cx="438150"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9" name="Rectangle 9">
            <a:extLst>
              <a:ext uri="{FF2B5EF4-FFF2-40B4-BE49-F238E27FC236}">
                <a16:creationId xmlns:a16="http://schemas.microsoft.com/office/drawing/2014/main" id="{450F516B-E555-6048-8FFC-728935F0B8F8}"/>
              </a:ext>
            </a:extLst>
          </p:cNvPr>
          <p:cNvSpPr>
            <a:spLocks noChangeArrowheads="1"/>
          </p:cNvSpPr>
          <p:nvPr/>
        </p:nvSpPr>
        <p:spPr bwMode="auto">
          <a:xfrm>
            <a:off x="3503619" y="2630595"/>
            <a:ext cx="438150"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0" name="Rectangle 10">
            <a:extLst>
              <a:ext uri="{FF2B5EF4-FFF2-40B4-BE49-F238E27FC236}">
                <a16:creationId xmlns:a16="http://schemas.microsoft.com/office/drawing/2014/main" id="{714252EF-9754-2340-A323-2772F6932E8D}"/>
              </a:ext>
            </a:extLst>
          </p:cNvPr>
          <p:cNvSpPr>
            <a:spLocks noChangeArrowheads="1"/>
          </p:cNvSpPr>
          <p:nvPr/>
        </p:nvSpPr>
        <p:spPr bwMode="auto">
          <a:xfrm>
            <a:off x="2846391" y="2754420"/>
            <a:ext cx="438150"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1" name="Rectangle 11">
            <a:extLst>
              <a:ext uri="{FF2B5EF4-FFF2-40B4-BE49-F238E27FC236}">
                <a16:creationId xmlns:a16="http://schemas.microsoft.com/office/drawing/2014/main" id="{7C86010C-C5F2-824D-9FFA-8E6A7D278AD3}"/>
              </a:ext>
            </a:extLst>
          </p:cNvPr>
          <p:cNvSpPr>
            <a:spLocks noChangeArrowheads="1"/>
          </p:cNvSpPr>
          <p:nvPr/>
        </p:nvSpPr>
        <p:spPr bwMode="auto">
          <a:xfrm>
            <a:off x="4046538" y="2767120"/>
            <a:ext cx="438150"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2" name="Rectangle 12">
            <a:extLst>
              <a:ext uri="{FF2B5EF4-FFF2-40B4-BE49-F238E27FC236}">
                <a16:creationId xmlns:a16="http://schemas.microsoft.com/office/drawing/2014/main" id="{DC675F31-D31F-CB46-B6C3-0C563B854E58}"/>
              </a:ext>
            </a:extLst>
          </p:cNvPr>
          <p:cNvSpPr>
            <a:spLocks noChangeArrowheads="1"/>
          </p:cNvSpPr>
          <p:nvPr/>
        </p:nvSpPr>
        <p:spPr bwMode="auto">
          <a:xfrm>
            <a:off x="3340154" y="1752600"/>
            <a:ext cx="436563"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3" name="Rectangle 13">
            <a:extLst>
              <a:ext uri="{FF2B5EF4-FFF2-40B4-BE49-F238E27FC236}">
                <a16:creationId xmlns:a16="http://schemas.microsoft.com/office/drawing/2014/main" id="{164C7BEA-38B0-C949-869F-F7B3373290A1}"/>
              </a:ext>
            </a:extLst>
          </p:cNvPr>
          <p:cNvSpPr>
            <a:spLocks noChangeArrowheads="1"/>
          </p:cNvSpPr>
          <p:nvPr/>
        </p:nvSpPr>
        <p:spPr bwMode="auto">
          <a:xfrm>
            <a:off x="4270375" y="1836738"/>
            <a:ext cx="438150"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4" name="Rectangle 14">
            <a:extLst>
              <a:ext uri="{FF2B5EF4-FFF2-40B4-BE49-F238E27FC236}">
                <a16:creationId xmlns:a16="http://schemas.microsoft.com/office/drawing/2014/main" id="{4B769B8B-E6A1-FC47-AB8E-E394CAE0FB84}"/>
              </a:ext>
            </a:extLst>
          </p:cNvPr>
          <p:cNvSpPr>
            <a:spLocks noChangeArrowheads="1"/>
          </p:cNvSpPr>
          <p:nvPr/>
        </p:nvSpPr>
        <p:spPr bwMode="auto">
          <a:xfrm>
            <a:off x="4270375" y="2355850"/>
            <a:ext cx="438150"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5" name="Rectangle 15">
            <a:extLst>
              <a:ext uri="{FF2B5EF4-FFF2-40B4-BE49-F238E27FC236}">
                <a16:creationId xmlns:a16="http://schemas.microsoft.com/office/drawing/2014/main" id="{6FE91ABF-0059-8F44-9319-6A0C8722D83D}"/>
              </a:ext>
            </a:extLst>
          </p:cNvPr>
          <p:cNvSpPr>
            <a:spLocks noChangeArrowheads="1"/>
          </p:cNvSpPr>
          <p:nvPr/>
        </p:nvSpPr>
        <p:spPr bwMode="auto">
          <a:xfrm>
            <a:off x="4818063" y="2136775"/>
            <a:ext cx="436562"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6" name="Freeform 16">
            <a:extLst>
              <a:ext uri="{FF2B5EF4-FFF2-40B4-BE49-F238E27FC236}">
                <a16:creationId xmlns:a16="http://schemas.microsoft.com/office/drawing/2014/main" id="{3D1AF6A2-FAA8-2A43-A73E-CEEF391CB020}"/>
              </a:ext>
            </a:extLst>
          </p:cNvPr>
          <p:cNvSpPr>
            <a:spLocks/>
          </p:cNvSpPr>
          <p:nvPr/>
        </p:nvSpPr>
        <p:spPr bwMode="auto">
          <a:xfrm>
            <a:off x="3230617" y="2027238"/>
            <a:ext cx="327025" cy="165100"/>
          </a:xfrm>
          <a:custGeom>
            <a:avLst/>
            <a:gdLst>
              <a:gd name="T0" fmla="*/ 2147483647 w 225"/>
              <a:gd name="T1" fmla="*/ 0 h 113"/>
              <a:gd name="T2" fmla="*/ 2147483647 w 225"/>
              <a:gd name="T3" fmla="*/ 2147483647 h 113"/>
              <a:gd name="T4" fmla="*/ 0 w 225"/>
              <a:gd name="T5" fmla="*/ 2147483647 h 113"/>
              <a:gd name="T6" fmla="*/ 0 w 225"/>
              <a:gd name="T7" fmla="*/ 2147483647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 h="113">
                <a:moveTo>
                  <a:pt x="225" y="0"/>
                </a:moveTo>
                <a:lnTo>
                  <a:pt x="225" y="75"/>
                </a:lnTo>
                <a:lnTo>
                  <a:pt x="0" y="75"/>
                </a:lnTo>
                <a:lnTo>
                  <a:pt x="0" y="113"/>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7" name="Freeform 17">
            <a:extLst>
              <a:ext uri="{FF2B5EF4-FFF2-40B4-BE49-F238E27FC236}">
                <a16:creationId xmlns:a16="http://schemas.microsoft.com/office/drawing/2014/main" id="{4B27BBDD-8B25-0047-8117-B1D0F7D0C9A8}"/>
              </a:ext>
            </a:extLst>
          </p:cNvPr>
          <p:cNvSpPr>
            <a:spLocks/>
          </p:cNvSpPr>
          <p:nvPr/>
        </p:nvSpPr>
        <p:spPr bwMode="auto">
          <a:xfrm>
            <a:off x="3557590" y="2027241"/>
            <a:ext cx="384175" cy="109537"/>
          </a:xfrm>
          <a:custGeom>
            <a:avLst/>
            <a:gdLst>
              <a:gd name="T0" fmla="*/ 0 w 263"/>
              <a:gd name="T1" fmla="*/ 0 h 75"/>
              <a:gd name="T2" fmla="*/ 0 w 263"/>
              <a:gd name="T3" fmla="*/ 2147483647 h 75"/>
              <a:gd name="T4" fmla="*/ 2147483647 w 263"/>
              <a:gd name="T5" fmla="*/ 2147483647 h 75"/>
              <a:gd name="T6" fmla="*/ 2147483647 w 263"/>
              <a:gd name="T7" fmla="*/ 2147483647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75">
                <a:moveTo>
                  <a:pt x="0" y="0"/>
                </a:moveTo>
                <a:lnTo>
                  <a:pt x="0" y="38"/>
                </a:lnTo>
                <a:lnTo>
                  <a:pt x="263" y="38"/>
                </a:lnTo>
                <a:lnTo>
                  <a:pt x="263" y="75"/>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8" name="Line 18">
            <a:extLst>
              <a:ext uri="{FF2B5EF4-FFF2-40B4-BE49-F238E27FC236}">
                <a16:creationId xmlns:a16="http://schemas.microsoft.com/office/drawing/2014/main" id="{3CE5457A-341A-3647-BFBF-2A72FBF0CC97}"/>
              </a:ext>
            </a:extLst>
          </p:cNvPr>
          <p:cNvSpPr>
            <a:spLocks noChangeShapeType="1"/>
          </p:cNvSpPr>
          <p:nvPr/>
        </p:nvSpPr>
        <p:spPr bwMode="auto">
          <a:xfrm>
            <a:off x="4489450" y="2109788"/>
            <a:ext cx="1588" cy="24606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9" name="Freeform 19">
            <a:extLst>
              <a:ext uri="{FF2B5EF4-FFF2-40B4-BE49-F238E27FC236}">
                <a16:creationId xmlns:a16="http://schemas.microsoft.com/office/drawing/2014/main" id="{7CB7B336-BB87-8646-B6C0-2759E4232CA9}"/>
              </a:ext>
            </a:extLst>
          </p:cNvPr>
          <p:cNvSpPr>
            <a:spLocks/>
          </p:cNvSpPr>
          <p:nvPr/>
        </p:nvSpPr>
        <p:spPr bwMode="auto">
          <a:xfrm>
            <a:off x="3722723" y="2411520"/>
            <a:ext cx="219075" cy="219075"/>
          </a:xfrm>
          <a:custGeom>
            <a:avLst/>
            <a:gdLst>
              <a:gd name="T0" fmla="*/ 2147483647 w 150"/>
              <a:gd name="T1" fmla="*/ 0 h 150"/>
              <a:gd name="T2" fmla="*/ 2147483647 w 150"/>
              <a:gd name="T3" fmla="*/ 2147483647 h 150"/>
              <a:gd name="T4" fmla="*/ 0 w 150"/>
              <a:gd name="T5" fmla="*/ 2147483647 h 150"/>
              <a:gd name="T6" fmla="*/ 0 w 150"/>
              <a:gd name="T7" fmla="*/ 2147483647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 h="150">
                <a:moveTo>
                  <a:pt x="150" y="0"/>
                </a:moveTo>
                <a:lnTo>
                  <a:pt x="150" y="75"/>
                </a:lnTo>
                <a:lnTo>
                  <a:pt x="0" y="75"/>
                </a:lnTo>
                <a:lnTo>
                  <a:pt x="0" y="150"/>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0" name="Freeform 20">
            <a:extLst>
              <a:ext uri="{FF2B5EF4-FFF2-40B4-BE49-F238E27FC236}">
                <a16:creationId xmlns:a16="http://schemas.microsoft.com/office/drawing/2014/main" id="{64483B62-3DBD-0045-A18C-A76F49BB7C61}"/>
              </a:ext>
            </a:extLst>
          </p:cNvPr>
          <p:cNvSpPr>
            <a:spLocks/>
          </p:cNvSpPr>
          <p:nvPr/>
        </p:nvSpPr>
        <p:spPr bwMode="auto">
          <a:xfrm>
            <a:off x="3722742" y="2679700"/>
            <a:ext cx="542925" cy="312738"/>
          </a:xfrm>
          <a:custGeom>
            <a:avLst/>
            <a:gdLst>
              <a:gd name="T0" fmla="*/ 0 w 372"/>
              <a:gd name="T1" fmla="*/ 2147483647 h 214"/>
              <a:gd name="T2" fmla="*/ 0 w 372"/>
              <a:gd name="T3" fmla="*/ 2147483647 h 214"/>
              <a:gd name="T4" fmla="*/ 2147483647 w 372"/>
              <a:gd name="T5" fmla="*/ 2147483647 h 214"/>
              <a:gd name="T6" fmla="*/ 2147483647 w 372"/>
              <a:gd name="T7" fmla="*/ 0 h 214"/>
              <a:gd name="T8" fmla="*/ 2147483647 w 372"/>
              <a:gd name="T9" fmla="*/ 0 h 214"/>
              <a:gd name="T10" fmla="*/ 2147483647 w 372"/>
              <a:gd name="T11" fmla="*/ 2147483647 h 2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2" h="214">
                <a:moveTo>
                  <a:pt x="0" y="154"/>
                </a:moveTo>
                <a:lnTo>
                  <a:pt x="0" y="214"/>
                </a:lnTo>
                <a:lnTo>
                  <a:pt x="192" y="214"/>
                </a:lnTo>
                <a:lnTo>
                  <a:pt x="192" y="0"/>
                </a:lnTo>
                <a:lnTo>
                  <a:pt x="372" y="0"/>
                </a:lnTo>
                <a:lnTo>
                  <a:pt x="372" y="60"/>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1" name="Freeform 21">
            <a:extLst>
              <a:ext uri="{FF2B5EF4-FFF2-40B4-BE49-F238E27FC236}">
                <a16:creationId xmlns:a16="http://schemas.microsoft.com/office/drawing/2014/main" id="{92A44E07-F4D4-2F48-BBA4-10FC9738FBAC}"/>
              </a:ext>
            </a:extLst>
          </p:cNvPr>
          <p:cNvSpPr>
            <a:spLocks/>
          </p:cNvSpPr>
          <p:nvPr/>
        </p:nvSpPr>
        <p:spPr bwMode="auto">
          <a:xfrm>
            <a:off x="4708579" y="2411413"/>
            <a:ext cx="327025" cy="82550"/>
          </a:xfrm>
          <a:custGeom>
            <a:avLst/>
            <a:gdLst>
              <a:gd name="T0" fmla="*/ 0 w 225"/>
              <a:gd name="T1" fmla="*/ 2147483647 h 57"/>
              <a:gd name="T2" fmla="*/ 2147483647 w 225"/>
              <a:gd name="T3" fmla="*/ 2147483647 h 57"/>
              <a:gd name="T4" fmla="*/ 2147483647 w 225"/>
              <a:gd name="T5" fmla="*/ 0 h 57"/>
              <a:gd name="T6" fmla="*/ 0 60000 65536"/>
              <a:gd name="T7" fmla="*/ 0 60000 65536"/>
              <a:gd name="T8" fmla="*/ 0 60000 65536"/>
            </a:gdLst>
            <a:ahLst/>
            <a:cxnLst>
              <a:cxn ang="T6">
                <a:pos x="T0" y="T1"/>
              </a:cxn>
              <a:cxn ang="T7">
                <a:pos x="T2" y="T3"/>
              </a:cxn>
              <a:cxn ang="T8">
                <a:pos x="T4" y="T5"/>
              </a:cxn>
            </a:cxnLst>
            <a:rect l="0" t="0" r="r" b="b"/>
            <a:pathLst>
              <a:path w="225" h="57">
                <a:moveTo>
                  <a:pt x="0" y="57"/>
                </a:moveTo>
                <a:lnTo>
                  <a:pt x="225" y="57"/>
                </a:lnTo>
                <a:lnTo>
                  <a:pt x="225" y="0"/>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2" name="Freeform 22">
            <a:extLst>
              <a:ext uri="{FF2B5EF4-FFF2-40B4-BE49-F238E27FC236}">
                <a16:creationId xmlns:a16="http://schemas.microsoft.com/office/drawing/2014/main" id="{84161A60-97C7-134B-B06B-45935372D855}"/>
              </a:ext>
            </a:extLst>
          </p:cNvPr>
          <p:cNvSpPr>
            <a:spLocks/>
          </p:cNvSpPr>
          <p:nvPr/>
        </p:nvSpPr>
        <p:spPr bwMode="auto">
          <a:xfrm>
            <a:off x="4379967" y="2630595"/>
            <a:ext cx="109537" cy="136525"/>
          </a:xfrm>
          <a:custGeom>
            <a:avLst/>
            <a:gdLst>
              <a:gd name="T0" fmla="*/ 2147483647 w 75"/>
              <a:gd name="T1" fmla="*/ 0 h 94"/>
              <a:gd name="T2" fmla="*/ 2147483647 w 75"/>
              <a:gd name="T3" fmla="*/ 2147483647 h 94"/>
              <a:gd name="T4" fmla="*/ 0 w 75"/>
              <a:gd name="T5" fmla="*/ 2147483647 h 94"/>
              <a:gd name="T6" fmla="*/ 0 w 75"/>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94">
                <a:moveTo>
                  <a:pt x="75" y="0"/>
                </a:moveTo>
                <a:lnTo>
                  <a:pt x="75" y="60"/>
                </a:lnTo>
                <a:lnTo>
                  <a:pt x="0" y="60"/>
                </a:lnTo>
                <a:lnTo>
                  <a:pt x="0" y="94"/>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3" name="Freeform 23">
            <a:extLst>
              <a:ext uri="{FF2B5EF4-FFF2-40B4-BE49-F238E27FC236}">
                <a16:creationId xmlns:a16="http://schemas.microsoft.com/office/drawing/2014/main" id="{A83E389B-D392-3A46-8A00-6FB363E58A30}"/>
              </a:ext>
            </a:extLst>
          </p:cNvPr>
          <p:cNvSpPr>
            <a:spLocks/>
          </p:cNvSpPr>
          <p:nvPr/>
        </p:nvSpPr>
        <p:spPr bwMode="auto">
          <a:xfrm>
            <a:off x="3065463" y="2466975"/>
            <a:ext cx="165100" cy="287338"/>
          </a:xfrm>
          <a:custGeom>
            <a:avLst/>
            <a:gdLst>
              <a:gd name="T0" fmla="*/ 2147483647 w 113"/>
              <a:gd name="T1" fmla="*/ 0 h 197"/>
              <a:gd name="T2" fmla="*/ 2147483647 w 113"/>
              <a:gd name="T3" fmla="*/ 2147483647 h 197"/>
              <a:gd name="T4" fmla="*/ 0 w 113"/>
              <a:gd name="T5" fmla="*/ 2147483647 h 197"/>
              <a:gd name="T6" fmla="*/ 0 w 113"/>
              <a:gd name="T7" fmla="*/ 2147483647 h 1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 h="197">
                <a:moveTo>
                  <a:pt x="113" y="0"/>
                </a:moveTo>
                <a:lnTo>
                  <a:pt x="113" y="75"/>
                </a:lnTo>
                <a:lnTo>
                  <a:pt x="0" y="75"/>
                </a:lnTo>
                <a:lnTo>
                  <a:pt x="0" y="197"/>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4" name="Freeform 24">
            <a:extLst>
              <a:ext uri="{FF2B5EF4-FFF2-40B4-BE49-F238E27FC236}">
                <a16:creationId xmlns:a16="http://schemas.microsoft.com/office/drawing/2014/main" id="{C6B2C968-2926-C94A-9C2B-C482964C2AB9}"/>
              </a:ext>
            </a:extLst>
          </p:cNvPr>
          <p:cNvSpPr>
            <a:spLocks/>
          </p:cNvSpPr>
          <p:nvPr/>
        </p:nvSpPr>
        <p:spPr bwMode="auto">
          <a:xfrm>
            <a:off x="3503615" y="2905232"/>
            <a:ext cx="82550" cy="150813"/>
          </a:xfrm>
          <a:custGeom>
            <a:avLst/>
            <a:gdLst>
              <a:gd name="T0" fmla="*/ 2147483647 w 56"/>
              <a:gd name="T1" fmla="*/ 0 h 104"/>
              <a:gd name="T2" fmla="*/ 2147483647 w 56"/>
              <a:gd name="T3" fmla="*/ 2147483647 h 104"/>
              <a:gd name="T4" fmla="*/ 0 w 56"/>
              <a:gd name="T5" fmla="*/ 2147483647 h 104"/>
              <a:gd name="T6" fmla="*/ 0 w 56"/>
              <a:gd name="T7" fmla="*/ 2147483647 h 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104">
                <a:moveTo>
                  <a:pt x="56" y="0"/>
                </a:moveTo>
                <a:lnTo>
                  <a:pt x="56" y="75"/>
                </a:lnTo>
                <a:lnTo>
                  <a:pt x="0" y="75"/>
                </a:lnTo>
                <a:lnTo>
                  <a:pt x="0" y="104"/>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5" name="Rectangle 25">
            <a:extLst>
              <a:ext uri="{FF2B5EF4-FFF2-40B4-BE49-F238E27FC236}">
                <a16:creationId xmlns:a16="http://schemas.microsoft.com/office/drawing/2014/main" id="{F3CF87AD-6DC5-C94C-B695-943862A7F281}"/>
              </a:ext>
            </a:extLst>
          </p:cNvPr>
          <p:cNvSpPr>
            <a:spLocks noChangeArrowheads="1"/>
          </p:cNvSpPr>
          <p:nvPr/>
        </p:nvSpPr>
        <p:spPr bwMode="auto">
          <a:xfrm>
            <a:off x="2846391" y="3192463"/>
            <a:ext cx="438150"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6" name="Rectangle 26">
            <a:extLst>
              <a:ext uri="{FF2B5EF4-FFF2-40B4-BE49-F238E27FC236}">
                <a16:creationId xmlns:a16="http://schemas.microsoft.com/office/drawing/2014/main" id="{E056C167-7615-1E46-895A-87C39C241524}"/>
              </a:ext>
            </a:extLst>
          </p:cNvPr>
          <p:cNvSpPr>
            <a:spLocks noChangeArrowheads="1"/>
          </p:cNvSpPr>
          <p:nvPr/>
        </p:nvSpPr>
        <p:spPr bwMode="auto">
          <a:xfrm>
            <a:off x="4046538" y="3192463"/>
            <a:ext cx="438150"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7" name="Rectangle 27">
            <a:extLst>
              <a:ext uri="{FF2B5EF4-FFF2-40B4-BE49-F238E27FC236}">
                <a16:creationId xmlns:a16="http://schemas.microsoft.com/office/drawing/2014/main" id="{8004CD52-E826-1042-AAB8-A23C00C066CB}"/>
              </a:ext>
            </a:extLst>
          </p:cNvPr>
          <p:cNvSpPr>
            <a:spLocks noChangeArrowheads="1"/>
          </p:cNvSpPr>
          <p:nvPr/>
        </p:nvSpPr>
        <p:spPr bwMode="auto">
          <a:xfrm>
            <a:off x="3886203" y="1424095"/>
            <a:ext cx="438150"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8" name="Rectangle 28">
            <a:extLst>
              <a:ext uri="{FF2B5EF4-FFF2-40B4-BE49-F238E27FC236}">
                <a16:creationId xmlns:a16="http://schemas.microsoft.com/office/drawing/2014/main" id="{9487ECEC-5972-1F44-ACDA-9995F3338D2E}"/>
              </a:ext>
            </a:extLst>
          </p:cNvPr>
          <p:cNvSpPr>
            <a:spLocks noChangeArrowheads="1"/>
          </p:cNvSpPr>
          <p:nvPr/>
        </p:nvSpPr>
        <p:spPr bwMode="auto">
          <a:xfrm>
            <a:off x="2724204" y="1616075"/>
            <a:ext cx="436563"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9" name="Rectangle 29">
            <a:extLst>
              <a:ext uri="{FF2B5EF4-FFF2-40B4-BE49-F238E27FC236}">
                <a16:creationId xmlns:a16="http://schemas.microsoft.com/office/drawing/2014/main" id="{7FF350F0-1887-FC4E-AAA2-A1CAE51874CB}"/>
              </a:ext>
            </a:extLst>
          </p:cNvPr>
          <p:cNvSpPr>
            <a:spLocks noChangeArrowheads="1"/>
          </p:cNvSpPr>
          <p:nvPr/>
        </p:nvSpPr>
        <p:spPr bwMode="auto">
          <a:xfrm>
            <a:off x="4598988" y="2767120"/>
            <a:ext cx="436562"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0" name="Rectangle 30">
            <a:extLst>
              <a:ext uri="{FF2B5EF4-FFF2-40B4-BE49-F238E27FC236}">
                <a16:creationId xmlns:a16="http://schemas.microsoft.com/office/drawing/2014/main" id="{DB657D5D-EAF8-8B4F-AFA2-D3B8C7C76F8A}"/>
              </a:ext>
            </a:extLst>
          </p:cNvPr>
          <p:cNvSpPr>
            <a:spLocks noChangeArrowheads="1"/>
          </p:cNvSpPr>
          <p:nvPr/>
        </p:nvSpPr>
        <p:spPr bwMode="auto">
          <a:xfrm>
            <a:off x="4598988" y="3192463"/>
            <a:ext cx="436562"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1" name="Rectangle 31">
            <a:extLst>
              <a:ext uri="{FF2B5EF4-FFF2-40B4-BE49-F238E27FC236}">
                <a16:creationId xmlns:a16="http://schemas.microsoft.com/office/drawing/2014/main" id="{E8C9B8DB-6A12-3F42-B988-E9B017D17CBD}"/>
              </a:ext>
            </a:extLst>
          </p:cNvPr>
          <p:cNvSpPr>
            <a:spLocks noChangeArrowheads="1"/>
          </p:cNvSpPr>
          <p:nvPr/>
        </p:nvSpPr>
        <p:spPr bwMode="auto">
          <a:xfrm>
            <a:off x="5200650" y="2493963"/>
            <a:ext cx="438150"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2" name="Rectangle 32">
            <a:extLst>
              <a:ext uri="{FF2B5EF4-FFF2-40B4-BE49-F238E27FC236}">
                <a16:creationId xmlns:a16="http://schemas.microsoft.com/office/drawing/2014/main" id="{720DB234-7731-DC40-9801-1A56CFCBDAE6}"/>
              </a:ext>
            </a:extLst>
          </p:cNvPr>
          <p:cNvSpPr>
            <a:spLocks noChangeArrowheads="1"/>
          </p:cNvSpPr>
          <p:nvPr/>
        </p:nvSpPr>
        <p:spPr bwMode="auto">
          <a:xfrm>
            <a:off x="4818063" y="1616075"/>
            <a:ext cx="436562"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3" name="Rectangle 33">
            <a:extLst>
              <a:ext uri="{FF2B5EF4-FFF2-40B4-BE49-F238E27FC236}">
                <a16:creationId xmlns:a16="http://schemas.microsoft.com/office/drawing/2014/main" id="{E818BB42-9E5F-C047-A768-59A8F2ECF9EE}"/>
              </a:ext>
            </a:extLst>
          </p:cNvPr>
          <p:cNvSpPr>
            <a:spLocks noChangeArrowheads="1"/>
          </p:cNvSpPr>
          <p:nvPr/>
        </p:nvSpPr>
        <p:spPr bwMode="auto">
          <a:xfrm>
            <a:off x="2505075" y="2328970"/>
            <a:ext cx="438150"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4" name="Freeform 34">
            <a:extLst>
              <a:ext uri="{FF2B5EF4-FFF2-40B4-BE49-F238E27FC236}">
                <a16:creationId xmlns:a16="http://schemas.microsoft.com/office/drawing/2014/main" id="{DF9F9424-8BF8-F74F-8402-6332AD74D1F6}"/>
              </a:ext>
            </a:extLst>
          </p:cNvPr>
          <p:cNvSpPr>
            <a:spLocks/>
          </p:cNvSpPr>
          <p:nvPr/>
        </p:nvSpPr>
        <p:spPr bwMode="auto">
          <a:xfrm>
            <a:off x="3160714" y="1752602"/>
            <a:ext cx="179387" cy="138113"/>
          </a:xfrm>
          <a:custGeom>
            <a:avLst/>
            <a:gdLst>
              <a:gd name="T0" fmla="*/ 0 w 122"/>
              <a:gd name="T1" fmla="*/ 0 h 94"/>
              <a:gd name="T2" fmla="*/ 2147483647 w 122"/>
              <a:gd name="T3" fmla="*/ 0 h 94"/>
              <a:gd name="T4" fmla="*/ 2147483647 w 122"/>
              <a:gd name="T5" fmla="*/ 2147483647 h 94"/>
              <a:gd name="T6" fmla="*/ 2147483647 w 122"/>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94">
                <a:moveTo>
                  <a:pt x="0" y="0"/>
                </a:moveTo>
                <a:lnTo>
                  <a:pt x="75" y="0"/>
                </a:lnTo>
                <a:lnTo>
                  <a:pt x="75" y="94"/>
                </a:lnTo>
                <a:lnTo>
                  <a:pt x="122" y="94"/>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5" name="Freeform 35">
            <a:extLst>
              <a:ext uri="{FF2B5EF4-FFF2-40B4-BE49-F238E27FC236}">
                <a16:creationId xmlns:a16="http://schemas.microsoft.com/office/drawing/2014/main" id="{9908807B-FEF4-FF45-9EB9-97BD6F20E49E}"/>
              </a:ext>
            </a:extLst>
          </p:cNvPr>
          <p:cNvSpPr>
            <a:spLocks/>
          </p:cNvSpPr>
          <p:nvPr/>
        </p:nvSpPr>
        <p:spPr bwMode="auto">
          <a:xfrm>
            <a:off x="2724204" y="1890713"/>
            <a:ext cx="219075" cy="438150"/>
          </a:xfrm>
          <a:custGeom>
            <a:avLst/>
            <a:gdLst>
              <a:gd name="T0" fmla="*/ 2147483647 w 150"/>
              <a:gd name="T1" fmla="*/ 0 h 301"/>
              <a:gd name="T2" fmla="*/ 2147483647 w 150"/>
              <a:gd name="T3" fmla="*/ 2147483647 h 301"/>
              <a:gd name="T4" fmla="*/ 0 w 150"/>
              <a:gd name="T5" fmla="*/ 2147483647 h 301"/>
              <a:gd name="T6" fmla="*/ 0 w 150"/>
              <a:gd name="T7" fmla="*/ 2147483647 h 3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 h="301">
                <a:moveTo>
                  <a:pt x="150" y="0"/>
                </a:moveTo>
                <a:lnTo>
                  <a:pt x="150" y="75"/>
                </a:lnTo>
                <a:lnTo>
                  <a:pt x="0" y="75"/>
                </a:lnTo>
                <a:lnTo>
                  <a:pt x="0" y="301"/>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6" name="Freeform 36">
            <a:extLst>
              <a:ext uri="{FF2B5EF4-FFF2-40B4-BE49-F238E27FC236}">
                <a16:creationId xmlns:a16="http://schemas.microsoft.com/office/drawing/2014/main" id="{E43F1795-46F9-0142-9A75-B39A833F0447}"/>
              </a:ext>
            </a:extLst>
          </p:cNvPr>
          <p:cNvSpPr>
            <a:spLocks/>
          </p:cNvSpPr>
          <p:nvPr/>
        </p:nvSpPr>
        <p:spPr bwMode="auto">
          <a:xfrm>
            <a:off x="3776663" y="1698625"/>
            <a:ext cx="328612" cy="192088"/>
          </a:xfrm>
          <a:custGeom>
            <a:avLst/>
            <a:gdLst>
              <a:gd name="T0" fmla="*/ 2147483647 w 225"/>
              <a:gd name="T1" fmla="*/ 0 h 131"/>
              <a:gd name="T2" fmla="*/ 2147483647 w 225"/>
              <a:gd name="T3" fmla="*/ 2147483647 h 131"/>
              <a:gd name="T4" fmla="*/ 0 w 225"/>
              <a:gd name="T5" fmla="*/ 2147483647 h 131"/>
              <a:gd name="T6" fmla="*/ 0 60000 65536"/>
              <a:gd name="T7" fmla="*/ 0 60000 65536"/>
              <a:gd name="T8" fmla="*/ 0 60000 65536"/>
            </a:gdLst>
            <a:ahLst/>
            <a:cxnLst>
              <a:cxn ang="T6">
                <a:pos x="T0" y="T1"/>
              </a:cxn>
              <a:cxn ang="T7">
                <a:pos x="T2" y="T3"/>
              </a:cxn>
              <a:cxn ang="T8">
                <a:pos x="T4" y="T5"/>
              </a:cxn>
            </a:cxnLst>
            <a:rect l="0" t="0" r="r" b="b"/>
            <a:pathLst>
              <a:path w="225" h="131">
                <a:moveTo>
                  <a:pt x="225" y="0"/>
                </a:moveTo>
                <a:lnTo>
                  <a:pt x="225" y="131"/>
                </a:lnTo>
                <a:lnTo>
                  <a:pt x="0" y="131"/>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7" name="Freeform 37">
            <a:extLst>
              <a:ext uri="{FF2B5EF4-FFF2-40B4-BE49-F238E27FC236}">
                <a16:creationId xmlns:a16="http://schemas.microsoft.com/office/drawing/2014/main" id="{1D9E336D-547B-F746-A9F0-0DECE4DF3FC3}"/>
              </a:ext>
            </a:extLst>
          </p:cNvPr>
          <p:cNvSpPr>
            <a:spLocks/>
          </p:cNvSpPr>
          <p:nvPr/>
        </p:nvSpPr>
        <p:spPr bwMode="auto">
          <a:xfrm>
            <a:off x="4105282" y="1698628"/>
            <a:ext cx="384175" cy="138113"/>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8" name="Freeform 38">
            <a:extLst>
              <a:ext uri="{FF2B5EF4-FFF2-40B4-BE49-F238E27FC236}">
                <a16:creationId xmlns:a16="http://schemas.microsoft.com/office/drawing/2014/main" id="{490A2111-F3EB-8245-9F9C-706E1E8EA68D}"/>
              </a:ext>
            </a:extLst>
          </p:cNvPr>
          <p:cNvSpPr>
            <a:spLocks/>
          </p:cNvSpPr>
          <p:nvPr/>
        </p:nvSpPr>
        <p:spPr bwMode="auto">
          <a:xfrm>
            <a:off x="5035558" y="1890713"/>
            <a:ext cx="384175" cy="603250"/>
          </a:xfrm>
          <a:custGeom>
            <a:avLst/>
            <a:gdLst>
              <a:gd name="T0" fmla="*/ 0 w 263"/>
              <a:gd name="T1" fmla="*/ 0 h 414"/>
              <a:gd name="T2" fmla="*/ 0 w 263"/>
              <a:gd name="T3" fmla="*/ 2147483647 h 414"/>
              <a:gd name="T4" fmla="*/ 2147483647 w 263"/>
              <a:gd name="T5" fmla="*/ 2147483647 h 414"/>
              <a:gd name="T6" fmla="*/ 2147483647 w 263"/>
              <a:gd name="T7" fmla="*/ 2147483647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414">
                <a:moveTo>
                  <a:pt x="0" y="0"/>
                </a:moveTo>
                <a:lnTo>
                  <a:pt x="0" y="75"/>
                </a:lnTo>
                <a:lnTo>
                  <a:pt x="263" y="75"/>
                </a:lnTo>
                <a:lnTo>
                  <a:pt x="263" y="414"/>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9" name="Line 39">
            <a:extLst>
              <a:ext uri="{FF2B5EF4-FFF2-40B4-BE49-F238E27FC236}">
                <a16:creationId xmlns:a16="http://schemas.microsoft.com/office/drawing/2014/main" id="{E84B7040-A611-2845-86E1-27E8C63587DA}"/>
              </a:ext>
            </a:extLst>
          </p:cNvPr>
          <p:cNvSpPr>
            <a:spLocks noChangeShapeType="1"/>
          </p:cNvSpPr>
          <p:nvPr/>
        </p:nvSpPr>
        <p:spPr bwMode="auto">
          <a:xfrm>
            <a:off x="4265615" y="3041757"/>
            <a:ext cx="1587" cy="150813"/>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0" name="Line 40">
            <a:extLst>
              <a:ext uri="{FF2B5EF4-FFF2-40B4-BE49-F238E27FC236}">
                <a16:creationId xmlns:a16="http://schemas.microsoft.com/office/drawing/2014/main" id="{63A22E45-A023-A447-A3B1-825656D6B3A6}"/>
              </a:ext>
            </a:extLst>
          </p:cNvPr>
          <p:cNvSpPr>
            <a:spLocks noChangeShapeType="1"/>
          </p:cNvSpPr>
          <p:nvPr/>
        </p:nvSpPr>
        <p:spPr bwMode="auto">
          <a:xfrm>
            <a:off x="4818063" y="3041757"/>
            <a:ext cx="0" cy="150813"/>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1" name="Rectangle 41">
            <a:extLst>
              <a:ext uri="{FF2B5EF4-FFF2-40B4-BE49-F238E27FC236}">
                <a16:creationId xmlns:a16="http://schemas.microsoft.com/office/drawing/2014/main" id="{57FCA5F9-FE29-E549-82B2-906BC90CA95C}"/>
              </a:ext>
            </a:extLst>
          </p:cNvPr>
          <p:cNvSpPr>
            <a:spLocks noChangeArrowheads="1"/>
          </p:cNvSpPr>
          <p:nvPr/>
        </p:nvSpPr>
        <p:spPr bwMode="auto">
          <a:xfrm>
            <a:off x="3613155" y="3616325"/>
            <a:ext cx="438150"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2" name="Rectangle 42">
            <a:extLst>
              <a:ext uri="{FF2B5EF4-FFF2-40B4-BE49-F238E27FC236}">
                <a16:creationId xmlns:a16="http://schemas.microsoft.com/office/drawing/2014/main" id="{8D5F05E5-157B-E146-B334-4722C807409B}"/>
              </a:ext>
            </a:extLst>
          </p:cNvPr>
          <p:cNvSpPr>
            <a:spLocks noChangeArrowheads="1"/>
          </p:cNvSpPr>
          <p:nvPr/>
        </p:nvSpPr>
        <p:spPr bwMode="auto">
          <a:xfrm>
            <a:off x="2846391" y="3616325"/>
            <a:ext cx="438150"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3" name="Rectangle 43">
            <a:extLst>
              <a:ext uri="{FF2B5EF4-FFF2-40B4-BE49-F238E27FC236}">
                <a16:creationId xmlns:a16="http://schemas.microsoft.com/office/drawing/2014/main" id="{CD8304B3-6015-5C48-9126-9CAD3A829A9E}"/>
              </a:ext>
            </a:extLst>
          </p:cNvPr>
          <p:cNvSpPr>
            <a:spLocks noChangeArrowheads="1"/>
          </p:cNvSpPr>
          <p:nvPr/>
        </p:nvSpPr>
        <p:spPr bwMode="auto">
          <a:xfrm>
            <a:off x="2286003" y="2919413"/>
            <a:ext cx="438150"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4" name="Rectangle 44">
            <a:extLst>
              <a:ext uri="{FF2B5EF4-FFF2-40B4-BE49-F238E27FC236}">
                <a16:creationId xmlns:a16="http://schemas.microsoft.com/office/drawing/2014/main" id="{DF3153D1-E2B2-F943-BE8A-93B72367B413}"/>
              </a:ext>
            </a:extLst>
          </p:cNvPr>
          <p:cNvSpPr>
            <a:spLocks noChangeArrowheads="1"/>
          </p:cNvSpPr>
          <p:nvPr/>
        </p:nvSpPr>
        <p:spPr bwMode="auto">
          <a:xfrm>
            <a:off x="4270375" y="3616325"/>
            <a:ext cx="438150" cy="274638"/>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5" name="Rectangle 45">
            <a:extLst>
              <a:ext uri="{FF2B5EF4-FFF2-40B4-BE49-F238E27FC236}">
                <a16:creationId xmlns:a16="http://schemas.microsoft.com/office/drawing/2014/main" id="{00AEB949-1234-7C47-9A39-C544C1ABAD94}"/>
              </a:ext>
            </a:extLst>
          </p:cNvPr>
          <p:cNvSpPr>
            <a:spLocks noChangeArrowheads="1"/>
          </p:cNvSpPr>
          <p:nvPr/>
        </p:nvSpPr>
        <p:spPr bwMode="auto">
          <a:xfrm>
            <a:off x="5200650" y="3014663"/>
            <a:ext cx="438150" cy="273050"/>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6" name="Rectangle 46">
            <a:extLst>
              <a:ext uri="{FF2B5EF4-FFF2-40B4-BE49-F238E27FC236}">
                <a16:creationId xmlns:a16="http://schemas.microsoft.com/office/drawing/2014/main" id="{3EB5BCC0-F80C-7640-A09E-4436046C1741}"/>
              </a:ext>
            </a:extLst>
          </p:cNvPr>
          <p:cNvSpPr>
            <a:spLocks noChangeArrowheads="1"/>
          </p:cNvSpPr>
          <p:nvPr/>
        </p:nvSpPr>
        <p:spPr bwMode="auto">
          <a:xfrm>
            <a:off x="3230563" y="1287570"/>
            <a:ext cx="436562"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7" name="Rectangle 47">
            <a:extLst>
              <a:ext uri="{FF2B5EF4-FFF2-40B4-BE49-F238E27FC236}">
                <a16:creationId xmlns:a16="http://schemas.microsoft.com/office/drawing/2014/main" id="{084E74B8-E9BB-E84C-B83E-5DBC21517A47}"/>
              </a:ext>
            </a:extLst>
          </p:cNvPr>
          <p:cNvSpPr>
            <a:spLocks noChangeArrowheads="1"/>
          </p:cNvSpPr>
          <p:nvPr/>
        </p:nvSpPr>
        <p:spPr bwMode="auto">
          <a:xfrm>
            <a:off x="4489504" y="1287570"/>
            <a:ext cx="436563" cy="274637"/>
          </a:xfrm>
          <a:prstGeom prst="rect">
            <a:avLst/>
          </a:prstGeom>
          <a:solidFill>
            <a:srgbClr val="FFFFFF"/>
          </a:solidFill>
          <a:ln w="12700">
            <a:solidFill>
              <a:srgbClr val="000000"/>
            </a:solidFill>
            <a:miter lim="800000"/>
            <a:headEnd/>
            <a:tailEnd/>
          </a:ln>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8" name="Freeform 48">
            <a:extLst>
              <a:ext uri="{FF2B5EF4-FFF2-40B4-BE49-F238E27FC236}">
                <a16:creationId xmlns:a16="http://schemas.microsoft.com/office/drawing/2014/main" id="{B1DF182A-5D62-9F40-B9BC-B1258D85E9D7}"/>
              </a:ext>
            </a:extLst>
          </p:cNvPr>
          <p:cNvSpPr>
            <a:spLocks/>
          </p:cNvSpPr>
          <p:nvPr/>
        </p:nvSpPr>
        <p:spPr bwMode="auto">
          <a:xfrm>
            <a:off x="3667179" y="1423988"/>
            <a:ext cx="219075" cy="138112"/>
          </a:xfrm>
          <a:custGeom>
            <a:avLst/>
            <a:gdLst>
              <a:gd name="T0" fmla="*/ 0 w 150"/>
              <a:gd name="T1" fmla="*/ 0 h 94"/>
              <a:gd name="T2" fmla="*/ 2147483647 w 150"/>
              <a:gd name="T3" fmla="*/ 0 h 94"/>
              <a:gd name="T4" fmla="*/ 2147483647 w 150"/>
              <a:gd name="T5" fmla="*/ 2147483647 h 94"/>
              <a:gd name="T6" fmla="*/ 2147483647 w 150"/>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 h="94">
                <a:moveTo>
                  <a:pt x="0" y="0"/>
                </a:moveTo>
                <a:lnTo>
                  <a:pt x="75" y="0"/>
                </a:lnTo>
                <a:lnTo>
                  <a:pt x="75" y="94"/>
                </a:lnTo>
                <a:lnTo>
                  <a:pt x="150" y="94"/>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49" name="Freeform 49">
            <a:extLst>
              <a:ext uri="{FF2B5EF4-FFF2-40B4-BE49-F238E27FC236}">
                <a16:creationId xmlns:a16="http://schemas.microsoft.com/office/drawing/2014/main" id="{4B09E452-2AF5-254A-B078-16ACC4B5FC64}"/>
              </a:ext>
            </a:extLst>
          </p:cNvPr>
          <p:cNvSpPr>
            <a:spLocks/>
          </p:cNvSpPr>
          <p:nvPr/>
        </p:nvSpPr>
        <p:spPr bwMode="auto">
          <a:xfrm>
            <a:off x="4708525" y="1562100"/>
            <a:ext cx="109538" cy="190500"/>
          </a:xfrm>
          <a:custGeom>
            <a:avLst/>
            <a:gdLst>
              <a:gd name="T0" fmla="*/ 0 w 75"/>
              <a:gd name="T1" fmla="*/ 0 h 131"/>
              <a:gd name="T2" fmla="*/ 0 w 75"/>
              <a:gd name="T3" fmla="*/ 2147483647 h 131"/>
              <a:gd name="T4" fmla="*/ 2147483647 w 75"/>
              <a:gd name="T5" fmla="*/ 2147483647 h 131"/>
              <a:gd name="T6" fmla="*/ 0 60000 65536"/>
              <a:gd name="T7" fmla="*/ 0 60000 65536"/>
              <a:gd name="T8" fmla="*/ 0 60000 65536"/>
            </a:gdLst>
            <a:ahLst/>
            <a:cxnLst>
              <a:cxn ang="T6">
                <a:pos x="T0" y="T1"/>
              </a:cxn>
              <a:cxn ang="T7">
                <a:pos x="T2" y="T3"/>
              </a:cxn>
              <a:cxn ang="T8">
                <a:pos x="T4" y="T5"/>
              </a:cxn>
            </a:cxnLst>
            <a:rect l="0" t="0" r="r" b="b"/>
            <a:pathLst>
              <a:path w="75" h="131">
                <a:moveTo>
                  <a:pt x="0" y="0"/>
                </a:moveTo>
                <a:lnTo>
                  <a:pt x="0" y="131"/>
                </a:lnTo>
                <a:lnTo>
                  <a:pt x="75" y="131"/>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0" name="Line 50">
            <a:extLst>
              <a:ext uri="{FF2B5EF4-FFF2-40B4-BE49-F238E27FC236}">
                <a16:creationId xmlns:a16="http://schemas.microsoft.com/office/drawing/2014/main" id="{0EA6B575-BD87-CF47-BEA0-717A305C9A0C}"/>
              </a:ext>
            </a:extLst>
          </p:cNvPr>
          <p:cNvSpPr>
            <a:spLocks noChangeShapeType="1"/>
          </p:cNvSpPr>
          <p:nvPr/>
        </p:nvSpPr>
        <p:spPr bwMode="auto">
          <a:xfrm>
            <a:off x="5419725" y="2767013"/>
            <a:ext cx="1588" cy="24765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1" name="Freeform 51">
            <a:extLst>
              <a:ext uri="{FF2B5EF4-FFF2-40B4-BE49-F238E27FC236}">
                <a16:creationId xmlns:a16="http://schemas.microsoft.com/office/drawing/2014/main" id="{89054BCB-4573-5042-9C92-3AF9B77555F5}"/>
              </a:ext>
            </a:extLst>
          </p:cNvPr>
          <p:cNvSpPr>
            <a:spLocks/>
          </p:cNvSpPr>
          <p:nvPr/>
        </p:nvSpPr>
        <p:spPr bwMode="auto">
          <a:xfrm>
            <a:off x="5035558" y="2905125"/>
            <a:ext cx="384175" cy="469900"/>
          </a:xfrm>
          <a:custGeom>
            <a:avLst/>
            <a:gdLst>
              <a:gd name="T0" fmla="*/ 2147483647 w 263"/>
              <a:gd name="T1" fmla="*/ 2147483647 h 323"/>
              <a:gd name="T2" fmla="*/ 2147483647 w 263"/>
              <a:gd name="T3" fmla="*/ 2147483647 h 323"/>
              <a:gd name="T4" fmla="*/ 2147483647 w 263"/>
              <a:gd name="T5" fmla="*/ 2147483647 h 323"/>
              <a:gd name="T6" fmla="*/ 2147483647 w 263"/>
              <a:gd name="T7" fmla="*/ 0 h 323"/>
              <a:gd name="T8" fmla="*/ 0 w 263"/>
              <a:gd name="T9" fmla="*/ 0 h 3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 h="323">
                <a:moveTo>
                  <a:pt x="263" y="263"/>
                </a:moveTo>
                <a:lnTo>
                  <a:pt x="263" y="323"/>
                </a:lnTo>
                <a:lnTo>
                  <a:pt x="60" y="323"/>
                </a:lnTo>
                <a:lnTo>
                  <a:pt x="60" y="0"/>
                </a:lnTo>
                <a:lnTo>
                  <a:pt x="0" y="0"/>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2" name="Freeform 52">
            <a:extLst>
              <a:ext uri="{FF2B5EF4-FFF2-40B4-BE49-F238E27FC236}">
                <a16:creationId xmlns:a16="http://schemas.microsoft.com/office/drawing/2014/main" id="{C4BF935A-49AE-374E-A414-46752E6A4FD6}"/>
              </a:ext>
            </a:extLst>
          </p:cNvPr>
          <p:cNvSpPr>
            <a:spLocks/>
          </p:cNvSpPr>
          <p:nvPr/>
        </p:nvSpPr>
        <p:spPr bwMode="auto">
          <a:xfrm>
            <a:off x="4265614" y="3465513"/>
            <a:ext cx="223837" cy="150812"/>
          </a:xfrm>
          <a:custGeom>
            <a:avLst/>
            <a:gdLst>
              <a:gd name="T0" fmla="*/ 0 w 153"/>
              <a:gd name="T1" fmla="*/ 0 h 103"/>
              <a:gd name="T2" fmla="*/ 0 w 153"/>
              <a:gd name="T3" fmla="*/ 2147483647 h 103"/>
              <a:gd name="T4" fmla="*/ 2147483647 w 153"/>
              <a:gd name="T5" fmla="*/ 2147483647 h 103"/>
              <a:gd name="T6" fmla="*/ 2147483647 w 153"/>
              <a:gd name="T7" fmla="*/ 2147483647 h 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 h="103">
                <a:moveTo>
                  <a:pt x="0" y="0"/>
                </a:moveTo>
                <a:lnTo>
                  <a:pt x="0" y="60"/>
                </a:lnTo>
                <a:lnTo>
                  <a:pt x="153" y="60"/>
                </a:lnTo>
                <a:lnTo>
                  <a:pt x="153" y="103"/>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3" name="Freeform 53">
            <a:extLst>
              <a:ext uri="{FF2B5EF4-FFF2-40B4-BE49-F238E27FC236}">
                <a16:creationId xmlns:a16="http://schemas.microsoft.com/office/drawing/2014/main" id="{4104FAB1-5565-724E-AB00-2CD012AA5C4B}"/>
              </a:ext>
            </a:extLst>
          </p:cNvPr>
          <p:cNvSpPr>
            <a:spLocks/>
          </p:cNvSpPr>
          <p:nvPr/>
        </p:nvSpPr>
        <p:spPr bwMode="auto">
          <a:xfrm>
            <a:off x="3613204" y="3330575"/>
            <a:ext cx="219075" cy="285750"/>
          </a:xfrm>
          <a:custGeom>
            <a:avLst/>
            <a:gdLst>
              <a:gd name="T0" fmla="*/ 0 w 150"/>
              <a:gd name="T1" fmla="*/ 0 h 196"/>
              <a:gd name="T2" fmla="*/ 0 w 150"/>
              <a:gd name="T3" fmla="*/ 2147483647 h 196"/>
              <a:gd name="T4" fmla="*/ 2147483647 w 150"/>
              <a:gd name="T5" fmla="*/ 2147483647 h 196"/>
              <a:gd name="T6" fmla="*/ 2147483647 w 150"/>
              <a:gd name="T7" fmla="*/ 2147483647 h 1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 h="196">
                <a:moveTo>
                  <a:pt x="0" y="0"/>
                </a:moveTo>
                <a:lnTo>
                  <a:pt x="0" y="121"/>
                </a:lnTo>
                <a:lnTo>
                  <a:pt x="150" y="121"/>
                </a:lnTo>
                <a:lnTo>
                  <a:pt x="150" y="196"/>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4" name="Freeform 54">
            <a:extLst>
              <a:ext uri="{FF2B5EF4-FFF2-40B4-BE49-F238E27FC236}">
                <a16:creationId xmlns:a16="http://schemas.microsoft.com/office/drawing/2014/main" id="{11ADB44E-5B1C-5E44-9002-2650200666A8}"/>
              </a:ext>
            </a:extLst>
          </p:cNvPr>
          <p:cNvSpPr>
            <a:spLocks/>
          </p:cNvSpPr>
          <p:nvPr/>
        </p:nvSpPr>
        <p:spPr bwMode="auto">
          <a:xfrm>
            <a:off x="3065470" y="3330575"/>
            <a:ext cx="547687" cy="285750"/>
          </a:xfrm>
          <a:custGeom>
            <a:avLst/>
            <a:gdLst>
              <a:gd name="T0" fmla="*/ 2147483647 w 376"/>
              <a:gd name="T1" fmla="*/ 0 h 196"/>
              <a:gd name="T2" fmla="*/ 2147483647 w 376"/>
              <a:gd name="T3" fmla="*/ 2147483647 h 196"/>
              <a:gd name="T4" fmla="*/ 0 w 376"/>
              <a:gd name="T5" fmla="*/ 2147483647 h 196"/>
              <a:gd name="T6" fmla="*/ 0 w 376"/>
              <a:gd name="T7" fmla="*/ 2147483647 h 1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196">
                <a:moveTo>
                  <a:pt x="376" y="0"/>
                </a:moveTo>
                <a:lnTo>
                  <a:pt x="376" y="136"/>
                </a:lnTo>
                <a:lnTo>
                  <a:pt x="0" y="136"/>
                </a:lnTo>
                <a:lnTo>
                  <a:pt x="0" y="196"/>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5" name="Freeform 55">
            <a:extLst>
              <a:ext uri="{FF2B5EF4-FFF2-40B4-BE49-F238E27FC236}">
                <a16:creationId xmlns:a16="http://schemas.microsoft.com/office/drawing/2014/main" id="{7DEFAD27-159A-8946-A7B5-EC7519455002}"/>
              </a:ext>
            </a:extLst>
          </p:cNvPr>
          <p:cNvSpPr>
            <a:spLocks/>
          </p:cNvSpPr>
          <p:nvPr/>
        </p:nvSpPr>
        <p:spPr bwMode="auto">
          <a:xfrm>
            <a:off x="2505075" y="2830513"/>
            <a:ext cx="560388" cy="285750"/>
          </a:xfrm>
          <a:custGeom>
            <a:avLst/>
            <a:gdLst>
              <a:gd name="T0" fmla="*/ 2147483647 w 384"/>
              <a:gd name="T1" fmla="*/ 2147483647 h 196"/>
              <a:gd name="T2" fmla="*/ 2147483647 w 384"/>
              <a:gd name="T3" fmla="*/ 2147483647 h 196"/>
              <a:gd name="T4" fmla="*/ 2147483647 w 384"/>
              <a:gd name="T5" fmla="*/ 2147483647 h 196"/>
              <a:gd name="T6" fmla="*/ 2147483647 w 384"/>
              <a:gd name="T7" fmla="*/ 0 h 196"/>
              <a:gd name="T8" fmla="*/ 0 w 384"/>
              <a:gd name="T9" fmla="*/ 0 h 196"/>
              <a:gd name="T10" fmla="*/ 0 w 384"/>
              <a:gd name="T11" fmla="*/ 2147483647 h 1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 h="196">
                <a:moveTo>
                  <a:pt x="384" y="136"/>
                </a:moveTo>
                <a:lnTo>
                  <a:pt x="384" y="196"/>
                </a:lnTo>
                <a:lnTo>
                  <a:pt x="174" y="196"/>
                </a:lnTo>
                <a:lnTo>
                  <a:pt x="174" y="0"/>
                </a:lnTo>
                <a:lnTo>
                  <a:pt x="0" y="0"/>
                </a:lnTo>
                <a:lnTo>
                  <a:pt x="0" y="61"/>
                </a:lnTo>
              </a:path>
            </a:pathLst>
          </a:custGeom>
          <a:noFill/>
          <a:ln w="12700" cmpd="sng">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56" name="Rectangle 56">
            <a:extLst>
              <a:ext uri="{FF2B5EF4-FFF2-40B4-BE49-F238E27FC236}">
                <a16:creationId xmlns:a16="http://schemas.microsoft.com/office/drawing/2014/main" id="{C06F032C-EDDA-F040-8161-07674694B607}"/>
              </a:ext>
            </a:extLst>
          </p:cNvPr>
          <p:cNvSpPr>
            <a:spLocks noChangeArrowheads="1"/>
          </p:cNvSpPr>
          <p:nvPr/>
        </p:nvSpPr>
        <p:spPr bwMode="auto">
          <a:xfrm>
            <a:off x="2133654" y="4889607"/>
            <a:ext cx="8162925" cy="1485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90513" indent="-290513" fontAlgn="base">
              <a:lnSpc>
                <a:spcPct val="90000"/>
              </a:lnSpc>
              <a:spcBef>
                <a:spcPct val="50000"/>
              </a:spcBef>
              <a:spcAft>
                <a:spcPct val="0"/>
              </a:spcAft>
              <a:buClr>
                <a:srgbClr val="FF0000"/>
              </a:buClr>
              <a:buFontTx/>
              <a:buChar char="•"/>
              <a:defRPr/>
            </a:pPr>
            <a:r>
              <a:rPr lang="en-US" sz="2000" dirty="0">
                <a:solidFill>
                  <a:srgbClr val="000000"/>
                </a:solidFill>
                <a:latin typeface="Arial" charset="0"/>
                <a:ea typeface="ＭＳ Ｐゴシック" charset="0"/>
              </a:rPr>
              <a:t>E-R diagramming techniques don</a:t>
            </a:r>
            <a:r>
              <a:rPr lang="fr-FR" altLang="ja-JP"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t support time-based rules, </a:t>
            </a:r>
            <a:br>
              <a:rPr lang="en-US" sz="2000" dirty="0">
                <a:solidFill>
                  <a:srgbClr val="000000"/>
                </a:solidFill>
                <a:latin typeface="Arial" charset="0"/>
                <a:ea typeface="ＭＳ Ｐゴシック" charset="0"/>
              </a:rPr>
            </a:br>
            <a:r>
              <a:rPr lang="en-US" dirty="0">
                <a:solidFill>
                  <a:srgbClr val="000000"/>
                </a:solidFill>
                <a:latin typeface="Arial" charset="0"/>
                <a:ea typeface="ＭＳ Ｐゴシック" charset="0"/>
              </a:rPr>
              <a:t>e.g.,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1:1 at a point in time, 1:M over time</a:t>
            </a:r>
            <a:r>
              <a:rPr lang="ja-JP" altLang="en-US" dirty="0">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a:p>
            <a:pPr marL="290513" indent="-290513" fontAlgn="base">
              <a:lnSpc>
                <a:spcPct val="90000"/>
              </a:lnSpc>
              <a:spcBef>
                <a:spcPct val="50000"/>
              </a:spcBef>
              <a:spcAft>
                <a:spcPct val="0"/>
              </a:spcAft>
              <a:buClr>
                <a:srgbClr val="FF0000"/>
              </a:buClr>
              <a:buFontTx/>
              <a:buChar char="•"/>
              <a:defRPr/>
            </a:pPr>
            <a:r>
              <a:rPr lang="en-US" sz="2000" dirty="0">
                <a:solidFill>
                  <a:srgbClr val="000000"/>
                </a:solidFill>
                <a:latin typeface="Arial" charset="0"/>
                <a:ea typeface="ＭＳ Ｐゴシック" charset="0"/>
              </a:rPr>
              <a:t>Two types of change – business data change, and data correction</a:t>
            </a:r>
          </a:p>
          <a:p>
            <a:pPr marL="290513" indent="-290513" fontAlgn="base">
              <a:lnSpc>
                <a:spcPct val="90000"/>
              </a:lnSpc>
              <a:spcBef>
                <a:spcPct val="50000"/>
              </a:spcBef>
              <a:spcAft>
                <a:spcPct val="0"/>
              </a:spcAft>
              <a:buClr>
                <a:srgbClr val="FF0000"/>
              </a:buClr>
              <a:buFontTx/>
              <a:buChar char="•"/>
              <a:defRPr/>
            </a:pPr>
            <a:r>
              <a:rPr lang="en-US" sz="2000" dirty="0">
                <a:solidFill>
                  <a:srgbClr val="000000"/>
                </a:solidFill>
                <a:latin typeface="Arial" charset="0"/>
                <a:ea typeface="ＭＳ Ｐゴシック" charset="0"/>
              </a:rPr>
              <a:t>The client might </a:t>
            </a:r>
            <a:r>
              <a:rPr lang="en-US" sz="2000" i="1" dirty="0">
                <a:solidFill>
                  <a:srgbClr val="000000"/>
                </a:solidFill>
                <a:latin typeface="Arial" charset="0"/>
                <a:ea typeface="ＭＳ Ｐゴシック" charset="0"/>
              </a:rPr>
              <a:t>initially</a:t>
            </a:r>
            <a:r>
              <a:rPr lang="en-US" sz="2000" dirty="0">
                <a:solidFill>
                  <a:srgbClr val="000000"/>
                </a:solidFill>
                <a:latin typeface="Arial" charset="0"/>
                <a:ea typeface="ＭＳ Ｐゴシック" charset="0"/>
              </a:rPr>
              <a:t> say they don</a:t>
            </a:r>
            <a:r>
              <a:rPr lang="fr-FR" altLang="ja-JP"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t need history, but…</a:t>
            </a:r>
          </a:p>
        </p:txBody>
      </p:sp>
    </p:spTree>
    <p:extLst>
      <p:ext uri="{BB962C8B-B14F-4D97-AF65-F5344CB8AC3E}">
        <p14:creationId xmlns:p14="http://schemas.microsoft.com/office/powerpoint/2010/main" val="5583699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885238" y="1466851"/>
            <a:ext cx="4038600" cy="422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Jim needs to track List Price and Store Price over time for each Title the store carries. It is very important for him to be able to list the history of changes to either price, and the date, so that pricing information can be compared to sales figures. </a:t>
            </a:r>
          </a:p>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Either or both prices may change at any time.  Often, a price change is known before it is due to take effect. </a:t>
            </a:r>
          </a:p>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The model to the right has several flaws – try to list at least five. </a:t>
            </a:r>
          </a:p>
          <a:p>
            <a:pPr eaLnBrk="0" fontAlgn="base" hangingPunct="0">
              <a:lnSpc>
                <a:spcPct val="90000"/>
              </a:lnSpc>
              <a:spcBef>
                <a:spcPct val="50000"/>
              </a:spcBef>
              <a:spcAft>
                <a:spcPct val="0"/>
              </a:spcAft>
              <a:buSzPct val="100000"/>
              <a:defRPr/>
            </a:pPr>
            <a:r>
              <a:rPr lang="en-US" dirty="0">
                <a:solidFill>
                  <a:srgbClr val="000000"/>
                </a:solidFill>
                <a:latin typeface="Arial" charset="0"/>
                <a:ea typeface="ＭＳ Ｐゴシック" charset="0"/>
              </a:rPr>
              <a:t>Then, construct a model (or a few alternatives) that will support Jim</a:t>
            </a:r>
            <a:r>
              <a:rPr lang="fr-FR" altLang="ja-JP"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s needs.</a:t>
            </a:r>
          </a:p>
        </p:txBody>
      </p:sp>
      <p:sp>
        <p:nvSpPr>
          <p:cNvPr id="74755" name="Rectangle 4"/>
          <p:cNvSpPr>
            <a:spLocks noGrp="1" noChangeArrowheads="1"/>
          </p:cNvSpPr>
          <p:nvPr>
            <p:ph type="title"/>
          </p:nvPr>
        </p:nvSpPr>
        <p:spPr>
          <a:no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Exercise: a flawed model including time dependent data</a:t>
            </a:r>
          </a:p>
        </p:txBody>
      </p:sp>
      <p:graphicFrame>
        <p:nvGraphicFramePr>
          <p:cNvPr id="74757" name="Object 7"/>
          <p:cNvGraphicFramePr>
            <a:graphicFrameLocks noChangeAspect="1"/>
          </p:cNvGraphicFramePr>
          <p:nvPr/>
        </p:nvGraphicFramePr>
        <p:xfrm>
          <a:off x="7268164" y="1568028"/>
          <a:ext cx="1384300" cy="3444875"/>
        </p:xfrm>
        <a:graphic>
          <a:graphicData uri="http://schemas.openxmlformats.org/presentationml/2006/ole">
            <mc:AlternateContent xmlns:mc="http://schemas.openxmlformats.org/markup-compatibility/2006">
              <mc:Choice xmlns:v="urn:schemas-microsoft-com:vml" Requires="v">
                <p:oleObj name="Visio" r:id="rId3" imgW="1387946" imgH="3447317" progId="Visio.Drawing.11">
                  <p:embed/>
                </p:oleObj>
              </mc:Choice>
              <mc:Fallback>
                <p:oleObj name="Visio" r:id="rId3" imgW="1387946" imgH="3447317" progId="Visio.Drawing.11">
                  <p:embed/>
                  <p:pic>
                    <p:nvPicPr>
                      <p:cNvPr id="7475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164" y="1568028"/>
                        <a:ext cx="1384300" cy="3444875"/>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3662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69E1-7DED-3A02-2F04-35F0E89D2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6BD4C0-45EA-7DDF-A0BB-7B8712B3C08F}"/>
              </a:ext>
            </a:extLst>
          </p:cNvPr>
          <p:cNvSpPr>
            <a:spLocks noGrp="1"/>
          </p:cNvSpPr>
          <p:nvPr>
            <p:ph type="title"/>
          </p:nvPr>
        </p:nvSpPr>
        <p:spPr/>
        <p:txBody>
          <a:bodyPr/>
          <a:lstStyle/>
          <a:p>
            <a:r>
              <a:rPr lang="en-US" sz="3000" dirty="0"/>
              <a:t>Business Object Model Version 1; not perfect, but a good start</a:t>
            </a:r>
          </a:p>
        </p:txBody>
      </p:sp>
      <p:pic>
        <p:nvPicPr>
          <p:cNvPr id="5" name="Picture 4">
            <a:extLst>
              <a:ext uri="{FF2B5EF4-FFF2-40B4-BE49-F238E27FC236}">
                <a16:creationId xmlns:a16="http://schemas.microsoft.com/office/drawing/2014/main" id="{860113C8-8831-AB1D-D85C-24ABFF8001AD}"/>
              </a:ext>
            </a:extLst>
          </p:cNvPr>
          <p:cNvPicPr>
            <a:picLocks noChangeAspect="1"/>
          </p:cNvPicPr>
          <p:nvPr/>
        </p:nvPicPr>
        <p:blipFill>
          <a:blip r:embed="rId2"/>
          <a:stretch>
            <a:fillRect/>
          </a:stretch>
        </p:blipFill>
        <p:spPr>
          <a:xfrm>
            <a:off x="6089650" y="3840470"/>
            <a:ext cx="12700" cy="12700"/>
          </a:xfrm>
          <a:prstGeom prst="rect">
            <a:avLst/>
          </a:prstGeom>
        </p:spPr>
      </p:pic>
      <p:pic>
        <p:nvPicPr>
          <p:cNvPr id="6" name="Picture 5">
            <a:extLst>
              <a:ext uri="{FF2B5EF4-FFF2-40B4-BE49-F238E27FC236}">
                <a16:creationId xmlns:a16="http://schemas.microsoft.com/office/drawing/2014/main" id="{2A23CCC2-3441-CB12-980F-81DDB1BF11E6}"/>
              </a:ext>
            </a:extLst>
          </p:cNvPr>
          <p:cNvPicPr>
            <a:picLocks noChangeAspect="1"/>
          </p:cNvPicPr>
          <p:nvPr/>
        </p:nvPicPr>
        <p:blipFill>
          <a:blip r:embed="rId3"/>
          <a:stretch>
            <a:fillRect/>
          </a:stretch>
        </p:blipFill>
        <p:spPr>
          <a:xfrm>
            <a:off x="6242050" y="3992870"/>
            <a:ext cx="12700" cy="12700"/>
          </a:xfrm>
          <a:prstGeom prst="rect">
            <a:avLst/>
          </a:prstGeom>
        </p:spPr>
      </p:pic>
      <p:sp>
        <p:nvSpPr>
          <p:cNvPr id="3" name="TextBox 2">
            <a:extLst>
              <a:ext uri="{FF2B5EF4-FFF2-40B4-BE49-F238E27FC236}">
                <a16:creationId xmlns:a16="http://schemas.microsoft.com/office/drawing/2014/main" id="{326EF400-C181-BA99-16C1-4A1AD57E428B}"/>
              </a:ext>
            </a:extLst>
          </p:cNvPr>
          <p:cNvSpPr txBox="1">
            <a:spLocks noChangeArrowheads="1"/>
          </p:cNvSpPr>
          <p:nvPr/>
        </p:nvSpPr>
        <p:spPr bwMode="auto">
          <a:xfrm>
            <a:off x="4895820" y="6278506"/>
            <a:ext cx="1980029" cy="461665"/>
          </a:xfrm>
          <a:prstGeom prst="rect">
            <a:avLst/>
          </a:prstGeom>
          <a:solidFill>
            <a:srgbClr val="FFFD7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u="none" strike="noStrike" kern="1200" cap="none" spc="0" normalizeH="0" baseline="0" noProof="0" dirty="0">
                <a:ln>
                  <a:noFill/>
                </a:ln>
                <a:solidFill>
                  <a:srgbClr val="000000"/>
                </a:solidFill>
                <a:effectLst/>
                <a:uLnTx/>
                <a:uFillTx/>
                <a:latin typeface="Arial" charset="0"/>
                <a:ea typeface="ＭＳ Ｐゴシック" charset="0"/>
              </a:rPr>
              <a:t>Step by step!</a:t>
            </a:r>
          </a:p>
        </p:txBody>
      </p:sp>
      <p:grpSp>
        <p:nvGrpSpPr>
          <p:cNvPr id="32" name="Group 31">
            <a:extLst>
              <a:ext uri="{FF2B5EF4-FFF2-40B4-BE49-F238E27FC236}">
                <a16:creationId xmlns:a16="http://schemas.microsoft.com/office/drawing/2014/main" id="{6D6053C6-671D-3343-E06B-16281F9F55EB}"/>
              </a:ext>
            </a:extLst>
          </p:cNvPr>
          <p:cNvGrpSpPr/>
          <p:nvPr/>
        </p:nvGrpSpPr>
        <p:grpSpPr>
          <a:xfrm>
            <a:off x="89645" y="754771"/>
            <a:ext cx="2578144" cy="5471452"/>
            <a:chOff x="75374" y="754771"/>
            <a:chExt cx="2578144" cy="5471452"/>
          </a:xfrm>
        </p:grpSpPr>
        <p:pic>
          <p:nvPicPr>
            <p:cNvPr id="1044" name="Picture 20">
              <a:extLst>
                <a:ext uri="{FF2B5EF4-FFF2-40B4-BE49-F238E27FC236}">
                  <a16:creationId xmlns:a16="http://schemas.microsoft.com/office/drawing/2014/main" id="{9E86458E-194F-562B-085B-4FA5CC62DBE7}"/>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3789"/>
            <a:stretch>
              <a:fillRect/>
            </a:stretch>
          </p:blipFill>
          <p:spPr bwMode="auto">
            <a:xfrm>
              <a:off x="75374" y="1463723"/>
              <a:ext cx="2578144" cy="4762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B82BCFC-CE72-58F6-88A3-A0B625DF7B6C}"/>
                </a:ext>
              </a:extLst>
            </p:cNvPr>
            <p:cNvSpPr txBox="1"/>
            <p:nvPr/>
          </p:nvSpPr>
          <p:spPr>
            <a:xfrm>
              <a:off x="260837" y="754771"/>
              <a:ext cx="2372361"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5 – organise objects top-down by dependency</a:t>
              </a:r>
            </a:p>
          </p:txBody>
        </p:sp>
      </p:grpSp>
      <p:grpSp>
        <p:nvGrpSpPr>
          <p:cNvPr id="33" name="Group 32">
            <a:extLst>
              <a:ext uri="{FF2B5EF4-FFF2-40B4-BE49-F238E27FC236}">
                <a16:creationId xmlns:a16="http://schemas.microsoft.com/office/drawing/2014/main" id="{EB5F438C-7A53-620E-10AE-3FE2D47AA240}"/>
              </a:ext>
            </a:extLst>
          </p:cNvPr>
          <p:cNvGrpSpPr/>
          <p:nvPr/>
        </p:nvGrpSpPr>
        <p:grpSpPr>
          <a:xfrm>
            <a:off x="2642042" y="754771"/>
            <a:ext cx="2712511" cy="5471452"/>
            <a:chOff x="2633198" y="754771"/>
            <a:chExt cx="2712511" cy="5471452"/>
          </a:xfrm>
        </p:grpSpPr>
        <p:pic>
          <p:nvPicPr>
            <p:cNvPr id="1046" name="Picture 22">
              <a:extLst>
                <a:ext uri="{FF2B5EF4-FFF2-40B4-BE49-F238E27FC236}">
                  <a16:creationId xmlns:a16="http://schemas.microsoft.com/office/drawing/2014/main" id="{1E362CF3-38F9-E460-D0D8-F6F48043359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3005" r="3005"/>
            <a:stretch>
              <a:fillRect/>
            </a:stretch>
          </p:blipFill>
          <p:spPr bwMode="auto">
            <a:xfrm>
              <a:off x="2695726" y="1463723"/>
              <a:ext cx="2649983" cy="47625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1763C2B0-D15E-DCD4-735C-47BE802F382B}"/>
                </a:ext>
              </a:extLst>
            </p:cNvPr>
            <p:cNvCxnSpPr>
              <a:cxnSpLocks/>
            </p:cNvCxnSpPr>
            <p:nvPr/>
          </p:nvCxnSpPr>
          <p:spPr>
            <a:xfrm>
              <a:off x="2633198" y="875030"/>
              <a:ext cx="34548" cy="5322570"/>
            </a:xfrm>
            <a:prstGeom prst="line">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7190950-5BB3-7CF6-E224-E8DEEF1A655E}"/>
                </a:ext>
              </a:extLst>
            </p:cNvPr>
            <p:cNvSpPr txBox="1"/>
            <p:nvPr/>
          </p:nvSpPr>
          <p:spPr>
            <a:xfrm>
              <a:off x="2827202" y="754771"/>
              <a:ext cx="2372361"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6 – add relationship lines indicating dependency</a:t>
              </a:r>
            </a:p>
          </p:txBody>
        </p:sp>
      </p:grpSp>
      <p:grpSp>
        <p:nvGrpSpPr>
          <p:cNvPr id="34" name="Group 33">
            <a:extLst>
              <a:ext uri="{FF2B5EF4-FFF2-40B4-BE49-F238E27FC236}">
                <a16:creationId xmlns:a16="http://schemas.microsoft.com/office/drawing/2014/main" id="{E5D8E01B-709D-9A99-57A7-478F66E5B57D}"/>
              </a:ext>
            </a:extLst>
          </p:cNvPr>
          <p:cNvGrpSpPr/>
          <p:nvPr/>
        </p:nvGrpSpPr>
        <p:grpSpPr>
          <a:xfrm>
            <a:off x="5407795" y="754771"/>
            <a:ext cx="3305541" cy="5471452"/>
            <a:chOff x="5407795" y="754771"/>
            <a:chExt cx="3305541" cy="5471452"/>
          </a:xfrm>
        </p:grpSpPr>
        <p:pic>
          <p:nvPicPr>
            <p:cNvPr id="1048" name="Picture 24">
              <a:extLst>
                <a:ext uri="{FF2B5EF4-FFF2-40B4-BE49-F238E27FC236}">
                  <a16:creationId xmlns:a16="http://schemas.microsoft.com/office/drawing/2014/main" id="{6099B990-0EED-25D9-0BCB-AE41854D773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3147" r="4226"/>
            <a:stretch>
              <a:fillRect/>
            </a:stretch>
          </p:blipFill>
          <p:spPr bwMode="auto">
            <a:xfrm>
              <a:off x="5407795" y="1463723"/>
              <a:ext cx="3305541" cy="47625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09220E96-F117-2246-52F6-79BFA20B1DC8}"/>
                </a:ext>
              </a:extLst>
            </p:cNvPr>
            <p:cNvCxnSpPr>
              <a:cxnSpLocks/>
            </p:cNvCxnSpPr>
            <p:nvPr/>
          </p:nvCxnSpPr>
          <p:spPr>
            <a:xfrm>
              <a:off x="5428115" y="875030"/>
              <a:ext cx="0" cy="5302250"/>
            </a:xfrm>
            <a:prstGeom prst="line">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F1A4BCC-DFAF-374D-CC83-8E95E7DF4F46}"/>
                </a:ext>
              </a:extLst>
            </p:cNvPr>
            <p:cNvSpPr txBox="1"/>
            <p:nvPr/>
          </p:nvSpPr>
          <p:spPr>
            <a:xfrm>
              <a:off x="5712971" y="754771"/>
              <a:ext cx="2689350"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7 – name relationships in each direction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(verb-based!)</a:t>
              </a:r>
            </a:p>
          </p:txBody>
        </p:sp>
      </p:grpSp>
      <p:grpSp>
        <p:nvGrpSpPr>
          <p:cNvPr id="35" name="Group 34">
            <a:extLst>
              <a:ext uri="{FF2B5EF4-FFF2-40B4-BE49-F238E27FC236}">
                <a16:creationId xmlns:a16="http://schemas.microsoft.com/office/drawing/2014/main" id="{CFD3CFB0-1C28-02B2-59B8-F248DDB41D46}"/>
              </a:ext>
            </a:extLst>
          </p:cNvPr>
          <p:cNvGrpSpPr/>
          <p:nvPr/>
        </p:nvGrpSpPr>
        <p:grpSpPr>
          <a:xfrm>
            <a:off x="8713336" y="754771"/>
            <a:ext cx="3478664" cy="5523735"/>
            <a:chOff x="8713336" y="754771"/>
            <a:chExt cx="3478664" cy="5523735"/>
          </a:xfrm>
        </p:grpSpPr>
        <p:pic>
          <p:nvPicPr>
            <p:cNvPr id="1050" name="Picture 26">
              <a:extLst>
                <a:ext uri="{FF2B5EF4-FFF2-40B4-BE49-F238E27FC236}">
                  <a16:creationId xmlns:a16="http://schemas.microsoft.com/office/drawing/2014/main" id="{B71C9A1E-5EDC-781E-C261-59E489A717A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2768" r="3062"/>
            <a:stretch>
              <a:fillRect/>
            </a:stretch>
          </p:blipFill>
          <p:spPr bwMode="auto">
            <a:xfrm>
              <a:off x="8735665" y="1463723"/>
              <a:ext cx="3456335" cy="47625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9444B2C2-B76B-80C9-7BE1-10B7DAF472EA}"/>
                </a:ext>
              </a:extLst>
            </p:cNvPr>
            <p:cNvCxnSpPr>
              <a:cxnSpLocks/>
            </p:cNvCxnSpPr>
            <p:nvPr/>
          </p:nvCxnSpPr>
          <p:spPr>
            <a:xfrm flipH="1">
              <a:off x="8713336" y="875030"/>
              <a:ext cx="13752" cy="5403476"/>
            </a:xfrm>
            <a:prstGeom prst="line">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DCD1565-6989-F37A-8CD2-DF773A3D9651}"/>
                </a:ext>
              </a:extLst>
            </p:cNvPr>
            <p:cNvSpPr txBox="1"/>
            <p:nvPr/>
          </p:nvSpPr>
          <p:spPr>
            <a:xfrm>
              <a:off x="9119157" y="754771"/>
              <a:ext cx="2689350"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8 – only then add cardinality</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(1:1, 1:M, M:M)</a:t>
              </a:r>
            </a:p>
          </p:txBody>
        </p:sp>
      </p:grpSp>
      <p:grpSp>
        <p:nvGrpSpPr>
          <p:cNvPr id="39" name="Group 38">
            <a:extLst>
              <a:ext uri="{FF2B5EF4-FFF2-40B4-BE49-F238E27FC236}">
                <a16:creationId xmlns:a16="http://schemas.microsoft.com/office/drawing/2014/main" id="{31485F69-8E02-884C-70D8-C85AB3882CA2}"/>
              </a:ext>
            </a:extLst>
          </p:cNvPr>
          <p:cNvGrpSpPr/>
          <p:nvPr/>
        </p:nvGrpSpPr>
        <p:grpSpPr>
          <a:xfrm>
            <a:off x="9784080" y="1361417"/>
            <a:ext cx="274320" cy="274320"/>
            <a:chOff x="7620000" y="6400800"/>
            <a:chExt cx="274320" cy="274320"/>
          </a:xfrm>
        </p:grpSpPr>
        <p:cxnSp>
          <p:nvCxnSpPr>
            <p:cNvPr id="37" name="Straight Connector 36">
              <a:extLst>
                <a:ext uri="{FF2B5EF4-FFF2-40B4-BE49-F238E27FC236}">
                  <a16:creationId xmlns:a16="http://schemas.microsoft.com/office/drawing/2014/main" id="{62EC07C4-AB5B-AB2D-00A6-BC754FE8AA9D}"/>
                </a:ext>
              </a:extLst>
            </p:cNvPr>
            <p:cNvCxnSpPr/>
            <p:nvPr/>
          </p:nvCxnSpPr>
          <p:spPr>
            <a:xfrm>
              <a:off x="7620000" y="6400800"/>
              <a:ext cx="274320" cy="274320"/>
            </a:xfrm>
            <a:prstGeom prst="line">
              <a:avLst/>
            </a:prstGeom>
            <a:ln w="254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6591362-B4B9-9CDD-6F49-759F7159EBD3}"/>
                </a:ext>
              </a:extLst>
            </p:cNvPr>
            <p:cNvCxnSpPr>
              <a:cxnSpLocks/>
            </p:cNvCxnSpPr>
            <p:nvPr/>
          </p:nvCxnSpPr>
          <p:spPr>
            <a:xfrm flipH="1">
              <a:off x="7620000" y="6400800"/>
              <a:ext cx="274320" cy="274320"/>
            </a:xfrm>
            <a:prstGeom prst="line">
              <a:avLst/>
            </a:prstGeom>
            <a:ln w="254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86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8CE8-0F69-FDC5-BA1F-DA3970C91173}"/>
              </a:ext>
            </a:extLst>
          </p:cNvPr>
          <p:cNvSpPr>
            <a:spLocks noGrp="1"/>
          </p:cNvSpPr>
          <p:nvPr>
            <p:ph type="title"/>
          </p:nvPr>
        </p:nvSpPr>
        <p:spPr/>
        <p:txBody>
          <a:bodyPr/>
          <a:lstStyle/>
          <a:p>
            <a:r>
              <a:rPr lang="en-GB" dirty="0"/>
              <a:t>A spot for you to think about that "Title Price" model</a:t>
            </a:r>
          </a:p>
        </p:txBody>
      </p:sp>
    </p:spTree>
    <p:extLst>
      <p:ext uri="{BB962C8B-B14F-4D97-AF65-F5344CB8AC3E}">
        <p14:creationId xmlns:p14="http://schemas.microsoft.com/office/powerpoint/2010/main" val="15132029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4"/>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Solution – what was wrong with the flawed model?</a:t>
            </a:r>
          </a:p>
        </p:txBody>
      </p:sp>
      <p:graphicFrame>
        <p:nvGraphicFramePr>
          <p:cNvPr id="74757" name="Object 7"/>
          <p:cNvGraphicFramePr>
            <a:graphicFrameLocks noChangeAspect="1"/>
          </p:cNvGraphicFramePr>
          <p:nvPr/>
        </p:nvGraphicFramePr>
        <p:xfrm>
          <a:off x="5440363" y="1594154"/>
          <a:ext cx="1384300" cy="3444875"/>
        </p:xfrm>
        <a:graphic>
          <a:graphicData uri="http://schemas.openxmlformats.org/presentationml/2006/ole">
            <mc:AlternateContent xmlns:mc="http://schemas.openxmlformats.org/markup-compatibility/2006">
              <mc:Choice xmlns:v="urn:schemas-microsoft-com:vml" Requires="v">
                <p:oleObj name="Visio" r:id="rId3" imgW="1387946" imgH="3447317" progId="Visio.Drawing.11">
                  <p:embed/>
                </p:oleObj>
              </mc:Choice>
              <mc:Fallback>
                <p:oleObj name="Visio" r:id="rId3" imgW="1387946" imgH="3447317" progId="Visio.Drawing.11">
                  <p:embed/>
                  <p:pic>
                    <p:nvPicPr>
                      <p:cNvPr id="7475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363" y="1594154"/>
                        <a:ext cx="1384300" cy="3444875"/>
                      </a:xfrm>
                      <a:prstGeom prst="rect">
                        <a:avLst/>
                      </a:prstGeom>
                      <a:noFill/>
                      <a:ln>
                        <a:noFill/>
                      </a:ln>
                      <a:effectLst/>
                      <a:extLst>
                        <a:ext uri="{909E8E84-426E-40dd-AFC4-6F175D3DCCD1}">
                          <a14:hiddenFill xmlns="" xmlns:a14="http://schemas.microsoft.com/office/drawing/2010/main">
                            <a:solidFill>
                              <a:srgbClr val="0000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1" name="Group 10">
            <a:extLst>
              <a:ext uri="{FF2B5EF4-FFF2-40B4-BE49-F238E27FC236}">
                <a16:creationId xmlns:a16="http://schemas.microsoft.com/office/drawing/2014/main" id="{02AD7442-FCCB-F842-81D5-B55692C5150C}"/>
              </a:ext>
            </a:extLst>
          </p:cNvPr>
          <p:cNvGrpSpPr/>
          <p:nvPr/>
        </p:nvGrpSpPr>
        <p:grpSpPr>
          <a:xfrm>
            <a:off x="1377655" y="2934929"/>
            <a:ext cx="4051380" cy="1856219"/>
            <a:chOff x="1377655" y="2934929"/>
            <a:chExt cx="4051380" cy="1856219"/>
          </a:xfrm>
        </p:grpSpPr>
        <p:sp>
          <p:nvSpPr>
            <p:cNvPr id="9" name="TextBox 8">
              <a:extLst>
                <a:ext uri="{FF2B5EF4-FFF2-40B4-BE49-F238E27FC236}">
                  <a16:creationId xmlns:a16="http://schemas.microsoft.com/office/drawing/2014/main" id="{D3B2DAC6-9C73-2C46-8FB2-AEC61561F4FB}"/>
                </a:ext>
              </a:extLst>
            </p:cNvPr>
            <p:cNvSpPr txBox="1"/>
            <p:nvPr/>
          </p:nvSpPr>
          <p:spPr>
            <a:xfrm>
              <a:off x="1377655" y="3149102"/>
              <a:ext cx="2948614"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List and Store Prices are in two places. It's unclear which is current, previous, or future. </a:t>
              </a:r>
            </a:p>
          </p:txBody>
        </p:sp>
        <p:cxnSp>
          <p:nvCxnSpPr>
            <p:cNvPr id="5" name="Straight Arrow Connector 4">
              <a:extLst>
                <a:ext uri="{FF2B5EF4-FFF2-40B4-BE49-F238E27FC236}">
                  <a16:creationId xmlns:a16="http://schemas.microsoft.com/office/drawing/2014/main" id="{3959CD37-C440-EF44-9B42-745B8620AD5D}"/>
                </a:ext>
              </a:extLst>
            </p:cNvPr>
            <p:cNvCxnSpPr/>
            <p:nvPr/>
          </p:nvCxnSpPr>
          <p:spPr>
            <a:xfrm flipV="1">
              <a:off x="4254910" y="2934929"/>
              <a:ext cx="1145271" cy="49407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82FB85-E37B-B943-B6C0-D200564BCDB6}"/>
                </a:ext>
              </a:extLst>
            </p:cNvPr>
            <p:cNvCxnSpPr>
              <a:cxnSpLocks/>
            </p:cNvCxnSpPr>
            <p:nvPr/>
          </p:nvCxnSpPr>
          <p:spPr>
            <a:xfrm>
              <a:off x="4256381" y="3783893"/>
              <a:ext cx="1172654" cy="100725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CBE64FC-09B3-DC41-8020-678FE1FE1AA7}"/>
              </a:ext>
            </a:extLst>
          </p:cNvPr>
          <p:cNvGrpSpPr/>
          <p:nvPr/>
        </p:nvGrpSpPr>
        <p:grpSpPr>
          <a:xfrm>
            <a:off x="1056093" y="4288167"/>
            <a:ext cx="4384270" cy="584775"/>
            <a:chOff x="1056093" y="4288167"/>
            <a:chExt cx="4384270" cy="584775"/>
          </a:xfrm>
        </p:grpSpPr>
        <p:sp>
          <p:nvSpPr>
            <p:cNvPr id="15" name="TextBox 14">
              <a:extLst>
                <a:ext uri="{FF2B5EF4-FFF2-40B4-BE49-F238E27FC236}">
                  <a16:creationId xmlns:a16="http://schemas.microsoft.com/office/drawing/2014/main" id="{E321A504-8356-1145-B032-3BF3766CC504}"/>
                </a:ext>
              </a:extLst>
            </p:cNvPr>
            <p:cNvSpPr txBox="1"/>
            <p:nvPr/>
          </p:nvSpPr>
          <p:spPr>
            <a:xfrm>
              <a:off x="1056093" y="4288167"/>
              <a:ext cx="3769412"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If we change and correct a price on the same date it is not clear which is which</a:t>
              </a:r>
            </a:p>
          </p:txBody>
        </p:sp>
        <p:cxnSp>
          <p:nvCxnSpPr>
            <p:cNvPr id="19" name="Straight Arrow Connector 18">
              <a:extLst>
                <a:ext uri="{FF2B5EF4-FFF2-40B4-BE49-F238E27FC236}">
                  <a16:creationId xmlns:a16="http://schemas.microsoft.com/office/drawing/2014/main" id="{85EC5633-CC48-2B48-85C1-8F79079A0D24}"/>
                </a:ext>
              </a:extLst>
            </p:cNvPr>
            <p:cNvCxnSpPr>
              <a:cxnSpLocks/>
            </p:cNvCxnSpPr>
            <p:nvPr/>
          </p:nvCxnSpPr>
          <p:spPr>
            <a:xfrm flipV="1">
              <a:off x="4697763" y="4488340"/>
              <a:ext cx="742600" cy="1"/>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6759907-EE19-E74F-8B6D-FC3A76EF78B7}"/>
              </a:ext>
            </a:extLst>
          </p:cNvPr>
          <p:cNvGrpSpPr/>
          <p:nvPr/>
        </p:nvGrpSpPr>
        <p:grpSpPr>
          <a:xfrm>
            <a:off x="6636774" y="2484037"/>
            <a:ext cx="5404556" cy="584775"/>
            <a:chOff x="6636774" y="2484037"/>
            <a:chExt cx="5404556" cy="584775"/>
          </a:xfrm>
        </p:grpSpPr>
        <p:sp>
          <p:nvSpPr>
            <p:cNvPr id="17" name="TextBox 16">
              <a:extLst>
                <a:ext uri="{FF2B5EF4-FFF2-40B4-BE49-F238E27FC236}">
                  <a16:creationId xmlns:a16="http://schemas.microsoft.com/office/drawing/2014/main" id="{5D0281BB-A959-8E4E-A34B-F5D18A3FA8F1}"/>
                </a:ext>
              </a:extLst>
            </p:cNvPr>
            <p:cNvSpPr txBox="1"/>
            <p:nvPr/>
          </p:nvSpPr>
          <p:spPr>
            <a:xfrm>
              <a:off x="7197158" y="2484037"/>
              <a:ext cx="4844172"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Data modellers only know three numbers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0, 1, and Many – but this model has two Price types</a:t>
              </a:r>
            </a:p>
          </p:txBody>
        </p:sp>
        <p:cxnSp>
          <p:nvCxnSpPr>
            <p:cNvPr id="20" name="Straight Arrow Connector 19">
              <a:extLst>
                <a:ext uri="{FF2B5EF4-FFF2-40B4-BE49-F238E27FC236}">
                  <a16:creationId xmlns:a16="http://schemas.microsoft.com/office/drawing/2014/main" id="{028B708F-87F8-994C-8EFF-91993862625F}"/>
                </a:ext>
              </a:extLst>
            </p:cNvPr>
            <p:cNvCxnSpPr>
              <a:cxnSpLocks/>
            </p:cNvCxnSpPr>
            <p:nvPr/>
          </p:nvCxnSpPr>
          <p:spPr>
            <a:xfrm flipH="1">
              <a:off x="6636774" y="2751307"/>
              <a:ext cx="560384" cy="18362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6E29716-08D8-B24B-8FB0-740BDF4A1024}"/>
              </a:ext>
            </a:extLst>
          </p:cNvPr>
          <p:cNvGrpSpPr/>
          <p:nvPr/>
        </p:nvGrpSpPr>
        <p:grpSpPr>
          <a:xfrm>
            <a:off x="6480281" y="3243847"/>
            <a:ext cx="4764521" cy="338554"/>
            <a:chOff x="6480281" y="3243847"/>
            <a:chExt cx="4764521" cy="338554"/>
          </a:xfrm>
        </p:grpSpPr>
        <p:sp>
          <p:nvSpPr>
            <p:cNvPr id="4" name="TextBox 3">
              <a:extLst>
                <a:ext uri="{FF2B5EF4-FFF2-40B4-BE49-F238E27FC236}">
                  <a16:creationId xmlns:a16="http://schemas.microsoft.com/office/drawing/2014/main" id="{F09A6355-7067-C843-B521-82019875A90E}"/>
                </a:ext>
              </a:extLst>
            </p:cNvPr>
            <p:cNvSpPr txBox="1"/>
            <p:nvPr/>
          </p:nvSpPr>
          <p:spPr>
            <a:xfrm>
              <a:off x="6961183" y="3243847"/>
              <a:ext cx="42836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"Has" is not a descriptive relationship name</a:t>
              </a:r>
            </a:p>
          </p:txBody>
        </p:sp>
        <p:cxnSp>
          <p:nvCxnSpPr>
            <p:cNvPr id="21" name="Straight Arrow Connector 20">
              <a:extLst>
                <a:ext uri="{FF2B5EF4-FFF2-40B4-BE49-F238E27FC236}">
                  <a16:creationId xmlns:a16="http://schemas.microsoft.com/office/drawing/2014/main" id="{EEFEAD65-E7C4-4843-94AE-4E0DA4C5364B}"/>
                </a:ext>
              </a:extLst>
            </p:cNvPr>
            <p:cNvCxnSpPr>
              <a:cxnSpLocks/>
              <a:stCxn id="4" idx="1"/>
            </p:cNvCxnSpPr>
            <p:nvPr/>
          </p:nvCxnSpPr>
          <p:spPr>
            <a:xfrm flipH="1">
              <a:off x="6480281" y="3413124"/>
              <a:ext cx="480902" cy="3285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CDFE9DE-8D83-2240-80AE-480B605D0C3F}"/>
              </a:ext>
            </a:extLst>
          </p:cNvPr>
          <p:cNvGrpSpPr/>
          <p:nvPr/>
        </p:nvGrpSpPr>
        <p:grpSpPr>
          <a:xfrm>
            <a:off x="849315" y="4523534"/>
            <a:ext cx="4591048" cy="1345429"/>
            <a:chOff x="849315" y="4523534"/>
            <a:chExt cx="4591048" cy="1345429"/>
          </a:xfrm>
        </p:grpSpPr>
        <p:sp>
          <p:nvSpPr>
            <p:cNvPr id="16" name="TextBox 15">
              <a:extLst>
                <a:ext uri="{FF2B5EF4-FFF2-40B4-BE49-F238E27FC236}">
                  <a16:creationId xmlns:a16="http://schemas.microsoft.com/office/drawing/2014/main" id="{AFADA6BA-3110-4348-B01C-016C1D50547F}"/>
                </a:ext>
              </a:extLst>
            </p:cNvPr>
            <p:cNvSpPr txBox="1"/>
            <p:nvPr/>
          </p:nvSpPr>
          <p:spPr>
            <a:xfrm>
              <a:off x="849315" y="5037966"/>
              <a:ext cx="4283619"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There is no "End Date." There is only one situation where you do not </a:t>
              </a:r>
              <a:r>
                <a:rPr lang="en-US" sz="1600">
                  <a:latin typeface="Arial" panose="020B0604020202020204" pitchFamily="34" charset="0"/>
                  <a:cs typeface="Arial" panose="020B0604020202020204" pitchFamily="34" charset="0"/>
                </a:rPr>
                <a:t>have to include </a:t>
              </a:r>
              <a:r>
                <a:rPr lang="en-US" sz="1600" dirty="0">
                  <a:latin typeface="Arial" panose="020B0604020202020204" pitchFamily="34" charset="0"/>
                  <a:cs typeface="Arial" panose="020B0604020202020204" pitchFamily="34" charset="0"/>
                </a:rPr>
                <a:t>an End Date / Expiry Date / Last Valid Date.</a:t>
              </a:r>
            </a:p>
          </p:txBody>
        </p:sp>
        <p:cxnSp>
          <p:nvCxnSpPr>
            <p:cNvPr id="24" name="Straight Arrow Connector 23">
              <a:extLst>
                <a:ext uri="{FF2B5EF4-FFF2-40B4-BE49-F238E27FC236}">
                  <a16:creationId xmlns:a16="http://schemas.microsoft.com/office/drawing/2014/main" id="{3AA85793-7851-E446-B78C-D2F287DDC0D4}"/>
                </a:ext>
              </a:extLst>
            </p:cNvPr>
            <p:cNvCxnSpPr>
              <a:cxnSpLocks/>
            </p:cNvCxnSpPr>
            <p:nvPr/>
          </p:nvCxnSpPr>
          <p:spPr>
            <a:xfrm flipV="1">
              <a:off x="4761634" y="4523534"/>
              <a:ext cx="678729" cy="662896"/>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4206A47-5726-2D45-90DC-6FE650C98A6D}"/>
              </a:ext>
            </a:extLst>
          </p:cNvPr>
          <p:cNvGrpSpPr/>
          <p:nvPr/>
        </p:nvGrpSpPr>
        <p:grpSpPr>
          <a:xfrm>
            <a:off x="6636774" y="3907004"/>
            <a:ext cx="4873469" cy="338554"/>
            <a:chOff x="6636774" y="3907004"/>
            <a:chExt cx="4873469" cy="338554"/>
          </a:xfrm>
        </p:grpSpPr>
        <p:sp>
          <p:nvSpPr>
            <p:cNvPr id="7" name="TextBox 6">
              <a:extLst>
                <a:ext uri="{FF2B5EF4-FFF2-40B4-BE49-F238E27FC236}">
                  <a16:creationId xmlns:a16="http://schemas.microsoft.com/office/drawing/2014/main" id="{479BAB35-2747-CC40-B9AD-D5138C9383B9}"/>
                </a:ext>
              </a:extLst>
            </p:cNvPr>
            <p:cNvSpPr txBox="1"/>
            <p:nvPr/>
          </p:nvSpPr>
          <p:spPr>
            <a:xfrm>
              <a:off x="7226624" y="3907004"/>
              <a:ext cx="42836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"History" is not good in an entity name.</a:t>
              </a:r>
            </a:p>
          </p:txBody>
        </p:sp>
        <p:cxnSp>
          <p:nvCxnSpPr>
            <p:cNvPr id="33" name="Straight Arrow Connector 32">
              <a:extLst>
                <a:ext uri="{FF2B5EF4-FFF2-40B4-BE49-F238E27FC236}">
                  <a16:creationId xmlns:a16="http://schemas.microsoft.com/office/drawing/2014/main" id="{43CB9343-2F51-DB41-BB41-CACD0968EC2D}"/>
                </a:ext>
              </a:extLst>
            </p:cNvPr>
            <p:cNvCxnSpPr>
              <a:cxnSpLocks/>
              <a:stCxn id="7" idx="1"/>
            </p:cNvCxnSpPr>
            <p:nvPr/>
          </p:nvCxnSpPr>
          <p:spPr>
            <a:xfrm flipH="1">
              <a:off x="6636774" y="4076281"/>
              <a:ext cx="589850" cy="5267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7649806-7E26-0D4F-BE54-E13AC74EB736}"/>
              </a:ext>
            </a:extLst>
          </p:cNvPr>
          <p:cNvGrpSpPr/>
          <p:nvPr/>
        </p:nvGrpSpPr>
        <p:grpSpPr>
          <a:xfrm>
            <a:off x="6371333" y="4468096"/>
            <a:ext cx="5669997" cy="584775"/>
            <a:chOff x="6371333" y="4468096"/>
            <a:chExt cx="5669997" cy="584775"/>
          </a:xfrm>
        </p:grpSpPr>
        <p:sp>
          <p:nvSpPr>
            <p:cNvPr id="14" name="TextBox 13">
              <a:extLst>
                <a:ext uri="{FF2B5EF4-FFF2-40B4-BE49-F238E27FC236}">
                  <a16:creationId xmlns:a16="http://schemas.microsoft.com/office/drawing/2014/main" id="{027F04F3-3F0A-0641-A8FC-B31BDD4D53E6}"/>
                </a:ext>
              </a:extLst>
            </p:cNvPr>
            <p:cNvSpPr txBox="1"/>
            <p:nvPr/>
          </p:nvSpPr>
          <p:spPr>
            <a:xfrm>
              <a:off x="7197158" y="4468096"/>
              <a:ext cx="4844172"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"Effective Date" should not be in the primary key – it is business data so it can change.</a:t>
              </a:r>
            </a:p>
          </p:txBody>
        </p:sp>
        <p:cxnSp>
          <p:nvCxnSpPr>
            <p:cNvPr id="36" name="Straight Arrow Connector 35">
              <a:extLst>
                <a:ext uri="{FF2B5EF4-FFF2-40B4-BE49-F238E27FC236}">
                  <a16:creationId xmlns:a16="http://schemas.microsoft.com/office/drawing/2014/main" id="{9CEDDDBD-09F3-8F4E-8AAA-227610F142A6}"/>
                </a:ext>
              </a:extLst>
            </p:cNvPr>
            <p:cNvCxnSpPr>
              <a:cxnSpLocks/>
            </p:cNvCxnSpPr>
            <p:nvPr/>
          </p:nvCxnSpPr>
          <p:spPr>
            <a:xfrm flipH="1" flipV="1">
              <a:off x="6371333" y="4503698"/>
              <a:ext cx="855291" cy="1191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B743E5E-1B4D-0344-9313-FB9BF69352D7}"/>
              </a:ext>
            </a:extLst>
          </p:cNvPr>
          <p:cNvGrpSpPr/>
          <p:nvPr/>
        </p:nvGrpSpPr>
        <p:grpSpPr>
          <a:xfrm>
            <a:off x="4495615" y="3351168"/>
            <a:ext cx="1567471" cy="584775"/>
            <a:chOff x="4495615" y="3351168"/>
            <a:chExt cx="1567471" cy="584775"/>
          </a:xfrm>
        </p:grpSpPr>
        <p:sp>
          <p:nvSpPr>
            <p:cNvPr id="8" name="TextBox 7">
              <a:extLst>
                <a:ext uri="{FF2B5EF4-FFF2-40B4-BE49-F238E27FC236}">
                  <a16:creationId xmlns:a16="http://schemas.microsoft.com/office/drawing/2014/main" id="{0E82E462-496D-2F4F-ABCA-8B03491849CC}"/>
                </a:ext>
              </a:extLst>
            </p:cNvPr>
            <p:cNvSpPr txBox="1"/>
            <p:nvPr/>
          </p:nvSpPr>
          <p:spPr>
            <a:xfrm>
              <a:off x="4495615" y="3351168"/>
              <a:ext cx="1384300" cy="584775"/>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History</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is mandatory</a:t>
              </a:r>
            </a:p>
          </p:txBody>
        </p:sp>
        <p:cxnSp>
          <p:nvCxnSpPr>
            <p:cNvPr id="41" name="Straight Arrow Connector 40">
              <a:extLst>
                <a:ext uri="{FF2B5EF4-FFF2-40B4-BE49-F238E27FC236}">
                  <a16:creationId xmlns:a16="http://schemas.microsoft.com/office/drawing/2014/main" id="{73276359-9304-3D42-A89F-EFD3B5BDA858}"/>
                </a:ext>
              </a:extLst>
            </p:cNvPr>
            <p:cNvCxnSpPr>
              <a:cxnSpLocks/>
            </p:cNvCxnSpPr>
            <p:nvPr/>
          </p:nvCxnSpPr>
          <p:spPr>
            <a:xfrm>
              <a:off x="5822635" y="3783893"/>
              <a:ext cx="240451" cy="908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35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7691694" y="933450"/>
            <a:ext cx="2438400" cy="685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2000" i="1">
                <a:solidFill>
                  <a:srgbClr val="FFFFFF"/>
                </a:solidFill>
                <a:latin typeface="Arial" charset="0"/>
                <a:ea typeface="ＭＳ Ｐゴシック" charset="0"/>
              </a:rPr>
              <a:t>The most general solution</a:t>
            </a:r>
          </a:p>
        </p:txBody>
      </p:sp>
      <p:sp>
        <p:nvSpPr>
          <p:cNvPr id="77827" name="Rectangle 3"/>
          <p:cNvSpPr>
            <a:spLocks noGrp="1" noChangeArrowheads="1"/>
          </p:cNvSpPr>
          <p:nvPr>
            <p:ph type="title"/>
          </p:nvPr>
        </p:nvSpPr>
        <p:spPr>
          <a:no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92075" tIns="46038" rIns="92075" bIns="46038">
            <a:normAutofit/>
          </a:bodyPr>
          <a:lstStyle/>
          <a:p>
            <a:pPr eaLnBrk="1" hangingPunct="1"/>
            <a:r>
              <a:rPr lang="en-US" dirty="0">
                <a:latin typeface="Arial" charset="0"/>
                <a:cs typeface="Times New Roman" charset="0"/>
              </a:rPr>
              <a:t>Best solution: time dependent data</a:t>
            </a:r>
            <a:endParaRPr lang="en-US" dirty="0">
              <a:latin typeface="Arial" charset="0"/>
            </a:endParaRPr>
          </a:p>
        </p:txBody>
      </p:sp>
      <p:sp>
        <p:nvSpPr>
          <p:cNvPr id="77829" name="AutoShape 5"/>
          <p:cNvSpPr>
            <a:spLocks/>
          </p:cNvSpPr>
          <p:nvPr/>
        </p:nvSpPr>
        <p:spPr bwMode="auto">
          <a:xfrm rot="16200000" flipV="1">
            <a:off x="8860094" y="4659313"/>
            <a:ext cx="381000" cy="2590800"/>
          </a:xfrm>
          <a:prstGeom prst="leftBrace">
            <a:avLst>
              <a:gd name="adj1" fmla="val 56667"/>
              <a:gd name="adj2" fmla="val 50000"/>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77830" name="Text Box 6"/>
          <p:cNvSpPr txBox="1">
            <a:spLocks noChangeArrowheads="1"/>
          </p:cNvSpPr>
          <p:nvPr/>
        </p:nvSpPr>
        <p:spPr bwMode="auto">
          <a:xfrm>
            <a:off x="7810933" y="6134100"/>
            <a:ext cx="2557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600" i="1" dirty="0">
                <a:solidFill>
                  <a:srgbClr val="000000"/>
                </a:solidFill>
              </a:rPr>
              <a:t>Current &amp; previous prices </a:t>
            </a:r>
            <a:br>
              <a:rPr lang="en-US" sz="1600" i="1" dirty="0">
                <a:solidFill>
                  <a:srgbClr val="000000"/>
                </a:solidFill>
              </a:rPr>
            </a:br>
            <a:r>
              <a:rPr lang="en-US" sz="1600" i="1" dirty="0">
                <a:solidFill>
                  <a:srgbClr val="000000"/>
                </a:solidFill>
              </a:rPr>
              <a:t>of any type</a:t>
            </a:r>
          </a:p>
        </p:txBody>
      </p:sp>
      <p:graphicFrame>
        <p:nvGraphicFramePr>
          <p:cNvPr id="77831" name="Object 7"/>
          <p:cNvGraphicFramePr>
            <a:graphicFrameLocks noChangeAspect="1"/>
          </p:cNvGraphicFramePr>
          <p:nvPr/>
        </p:nvGraphicFramePr>
        <p:xfrm>
          <a:off x="5940685" y="2514601"/>
          <a:ext cx="4513262" cy="3248025"/>
        </p:xfrm>
        <a:graphic>
          <a:graphicData uri="http://schemas.openxmlformats.org/presentationml/2006/ole">
            <mc:AlternateContent xmlns:mc="http://schemas.openxmlformats.org/markup-compatibility/2006">
              <mc:Choice xmlns:v="urn:schemas-microsoft-com:vml" Requires="v">
                <p:oleObj name="Visio" r:id="rId3" imgW="4517082" imgH="3246517" progId="Visio.Drawing.11">
                  <p:embed/>
                </p:oleObj>
              </mc:Choice>
              <mc:Fallback>
                <p:oleObj name="Visio" r:id="rId3" imgW="4517082" imgH="3246517" progId="Visio.Drawing.11">
                  <p:embed/>
                  <p:pic>
                    <p:nvPicPr>
                      <p:cNvPr id="77831"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685" y="2514601"/>
                        <a:ext cx="4513262" cy="32480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7832" name="Text Box 8"/>
          <p:cNvSpPr txBox="1">
            <a:spLocks noChangeArrowheads="1"/>
          </p:cNvSpPr>
          <p:nvPr/>
        </p:nvSpPr>
        <p:spPr bwMode="auto">
          <a:xfrm>
            <a:off x="8284695" y="1787525"/>
            <a:ext cx="145401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600" i="1">
                <a:solidFill>
                  <a:srgbClr val="000000"/>
                </a:solidFill>
              </a:rPr>
              <a:t>No price data</a:t>
            </a:r>
          </a:p>
        </p:txBody>
      </p:sp>
      <p:sp>
        <p:nvSpPr>
          <p:cNvPr id="77833" name="AutoShape 9"/>
          <p:cNvSpPr>
            <a:spLocks/>
          </p:cNvSpPr>
          <p:nvPr/>
        </p:nvSpPr>
        <p:spPr bwMode="auto">
          <a:xfrm rot="5400000">
            <a:off x="8821994" y="1420813"/>
            <a:ext cx="381000" cy="1905000"/>
          </a:xfrm>
          <a:prstGeom prst="leftBrace">
            <a:avLst>
              <a:gd name="adj1" fmla="val 41667"/>
              <a:gd name="adj2" fmla="val 50000"/>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9" name="Text Box 18">
            <a:extLst>
              <a:ext uri="{FF2B5EF4-FFF2-40B4-BE49-F238E27FC236}">
                <a16:creationId xmlns:a16="http://schemas.microsoft.com/office/drawing/2014/main" id="{07129B0A-598F-CE48-A7F1-B4D0D9882EB8}"/>
              </a:ext>
            </a:extLst>
          </p:cNvPr>
          <p:cNvSpPr txBox="1">
            <a:spLocks noChangeArrowheads="1"/>
          </p:cNvSpPr>
          <p:nvPr/>
        </p:nvSpPr>
        <p:spPr bwMode="auto">
          <a:xfrm>
            <a:off x="1231018" y="5123716"/>
            <a:ext cx="268363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600" i="1" dirty="0">
                <a:solidFill>
                  <a:srgbClr val="000000"/>
                </a:solidFill>
              </a:rPr>
              <a:t>Two</a:t>
            </a:r>
            <a:r>
              <a:rPr lang="en-US" sz="1600" dirty="0">
                <a:solidFill>
                  <a:srgbClr val="000000"/>
                </a:solidFill>
              </a:rPr>
              <a:t> types of Price – </a:t>
            </a:r>
            <a:br>
              <a:rPr lang="en-US" sz="1600" dirty="0">
                <a:solidFill>
                  <a:srgbClr val="000000"/>
                </a:solidFill>
              </a:rPr>
            </a:br>
            <a:r>
              <a:rPr lang="en-US" sz="1600" dirty="0">
                <a:solidFill>
                  <a:srgbClr val="000000"/>
                </a:solidFill>
              </a:rPr>
              <a:t>and </a:t>
            </a:r>
            <a:r>
              <a:rPr lang="en-US" sz="1600" i="1" dirty="0">
                <a:solidFill>
                  <a:srgbClr val="000000"/>
                </a:solidFill>
              </a:rPr>
              <a:t>two</a:t>
            </a:r>
            <a:r>
              <a:rPr lang="en-US" sz="1600" dirty="0">
                <a:solidFill>
                  <a:srgbClr val="000000"/>
                </a:solidFill>
              </a:rPr>
              <a:t> is not a number Data Modellers recognise!</a:t>
            </a:r>
          </a:p>
        </p:txBody>
      </p:sp>
      <p:graphicFrame>
        <p:nvGraphicFramePr>
          <p:cNvPr id="10" name="Object 21">
            <a:extLst>
              <a:ext uri="{FF2B5EF4-FFF2-40B4-BE49-F238E27FC236}">
                <a16:creationId xmlns:a16="http://schemas.microsoft.com/office/drawing/2014/main" id="{3DAA2F22-B4D5-EF4E-81FA-A69AFA320A6C}"/>
              </a:ext>
            </a:extLst>
          </p:cNvPr>
          <p:cNvGraphicFramePr>
            <a:graphicFrameLocks noChangeAspect="1"/>
          </p:cNvGraphicFramePr>
          <p:nvPr/>
        </p:nvGraphicFramePr>
        <p:xfrm>
          <a:off x="1231018" y="1541357"/>
          <a:ext cx="2613025" cy="3251200"/>
        </p:xfrm>
        <a:graphic>
          <a:graphicData uri="http://schemas.openxmlformats.org/presentationml/2006/ole">
            <mc:AlternateContent xmlns:mc="http://schemas.openxmlformats.org/markup-compatibility/2006">
              <mc:Choice xmlns:v="urn:schemas-microsoft-com:vml" Requires="v">
                <p:oleObj name="Visio" r:id="rId5" imgW="2612109" imgH="3246517" progId="Visio.Drawing.11">
                  <p:embed/>
                </p:oleObj>
              </mc:Choice>
              <mc:Fallback>
                <p:oleObj name="Visio" r:id="rId5" imgW="2612109" imgH="3246517" progId="Visio.Drawing.11">
                  <p:embed/>
                  <p:pic>
                    <p:nvPicPr>
                      <p:cNvPr id="10" name="Object 21">
                        <a:extLst>
                          <a:ext uri="{FF2B5EF4-FFF2-40B4-BE49-F238E27FC236}">
                            <a16:creationId xmlns:a16="http://schemas.microsoft.com/office/drawing/2014/main" id="{3DAA2F22-B4D5-EF4E-81FA-A69AFA320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018" y="1541357"/>
                        <a:ext cx="2613025" cy="3251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1" name="Group 10">
            <a:extLst>
              <a:ext uri="{FF2B5EF4-FFF2-40B4-BE49-F238E27FC236}">
                <a16:creationId xmlns:a16="http://schemas.microsoft.com/office/drawing/2014/main" id="{A6905ED5-99D6-DF4C-A080-EED39C2CFEC8}"/>
              </a:ext>
            </a:extLst>
          </p:cNvPr>
          <p:cNvGrpSpPr>
            <a:grpSpLocks/>
          </p:cNvGrpSpPr>
          <p:nvPr/>
        </p:nvGrpSpPr>
        <p:grpSpPr bwMode="auto">
          <a:xfrm>
            <a:off x="983905" y="3338588"/>
            <a:ext cx="2989262" cy="1600049"/>
            <a:chOff x="2341" y="1950"/>
            <a:chExt cx="1883" cy="1463"/>
          </a:xfrm>
        </p:grpSpPr>
        <p:sp>
          <p:nvSpPr>
            <p:cNvPr id="12" name="Line 6">
              <a:extLst>
                <a:ext uri="{FF2B5EF4-FFF2-40B4-BE49-F238E27FC236}">
                  <a16:creationId xmlns:a16="http://schemas.microsoft.com/office/drawing/2014/main" id="{6FAF56AD-48ED-E54D-BC13-CA852819D6B4}"/>
                </a:ext>
              </a:extLst>
            </p:cNvPr>
            <p:cNvSpPr>
              <a:spLocks noChangeShapeType="1"/>
            </p:cNvSpPr>
            <p:nvPr/>
          </p:nvSpPr>
          <p:spPr bwMode="auto">
            <a:xfrm flipV="1">
              <a:off x="2341" y="1950"/>
              <a:ext cx="1883" cy="1463"/>
            </a:xfrm>
            <a:prstGeom prst="line">
              <a:avLst/>
            </a:prstGeom>
            <a:noFill/>
            <a:ln w="317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endParaRPr lang="en-US"/>
            </a:p>
          </p:txBody>
        </p:sp>
        <p:sp>
          <p:nvSpPr>
            <p:cNvPr id="13" name="Line 7">
              <a:extLst>
                <a:ext uri="{FF2B5EF4-FFF2-40B4-BE49-F238E27FC236}">
                  <a16:creationId xmlns:a16="http://schemas.microsoft.com/office/drawing/2014/main" id="{8C760D01-CDA6-D047-ACC1-F1ADFDE0C292}"/>
                </a:ext>
              </a:extLst>
            </p:cNvPr>
            <p:cNvSpPr>
              <a:spLocks noChangeShapeType="1"/>
            </p:cNvSpPr>
            <p:nvPr/>
          </p:nvSpPr>
          <p:spPr bwMode="auto">
            <a:xfrm>
              <a:off x="2341" y="1950"/>
              <a:ext cx="1883" cy="1463"/>
            </a:xfrm>
            <a:prstGeom prst="line">
              <a:avLst/>
            </a:prstGeom>
            <a:noFill/>
            <a:ln w="317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endParaRPr lang="en-US"/>
            </a:p>
          </p:txBody>
        </p:sp>
      </p:grpSp>
    </p:spTree>
    <p:extLst>
      <p:ext uri="{BB962C8B-B14F-4D97-AF65-F5344CB8AC3E}">
        <p14:creationId xmlns:p14="http://schemas.microsoft.com/office/powerpoint/2010/main" val="14392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7826"/>
                                        </p:tgtEl>
                                        <p:attrNameLst>
                                          <p:attrName>style.visibility</p:attrName>
                                        </p:attrNameLst>
                                      </p:cBhvr>
                                      <p:to>
                                        <p:strVal val="visible"/>
                                      </p:to>
                                    </p:set>
                                    <p:animEffect transition="in" filter="dissolve">
                                      <p:cBhvr>
                                        <p:cTn id="15" dur="500"/>
                                        <p:tgtEl>
                                          <p:spTgt spid="778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7829"/>
                                        </p:tgtEl>
                                        <p:attrNameLst>
                                          <p:attrName>style.visibility</p:attrName>
                                        </p:attrNameLst>
                                      </p:cBhvr>
                                      <p:to>
                                        <p:strVal val="visible"/>
                                      </p:to>
                                    </p:set>
                                    <p:animEffect transition="in" filter="dissolve">
                                      <p:cBhvr>
                                        <p:cTn id="18" dur="500"/>
                                        <p:tgtEl>
                                          <p:spTgt spid="7782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7830"/>
                                        </p:tgtEl>
                                        <p:attrNameLst>
                                          <p:attrName>style.visibility</p:attrName>
                                        </p:attrNameLst>
                                      </p:cBhvr>
                                      <p:to>
                                        <p:strVal val="visible"/>
                                      </p:to>
                                    </p:set>
                                    <p:animEffect transition="in" filter="dissolve">
                                      <p:cBhvr>
                                        <p:cTn id="21" dur="500"/>
                                        <p:tgtEl>
                                          <p:spTgt spid="77830"/>
                                        </p:tgtEl>
                                      </p:cBhvr>
                                    </p:animEffect>
                                  </p:childTnLst>
                                </p:cTn>
                              </p:par>
                              <p:par>
                                <p:cTn id="22" presetID="9" presetClass="entr" presetSubtype="0" fill="hold" nodeType="withEffect">
                                  <p:stCondLst>
                                    <p:cond delay="0"/>
                                  </p:stCondLst>
                                  <p:childTnLst>
                                    <p:set>
                                      <p:cBhvr>
                                        <p:cTn id="23" dur="1" fill="hold">
                                          <p:stCondLst>
                                            <p:cond delay="0"/>
                                          </p:stCondLst>
                                        </p:cTn>
                                        <p:tgtEl>
                                          <p:spTgt spid="77831"/>
                                        </p:tgtEl>
                                        <p:attrNameLst>
                                          <p:attrName>style.visibility</p:attrName>
                                        </p:attrNameLst>
                                      </p:cBhvr>
                                      <p:to>
                                        <p:strVal val="visible"/>
                                      </p:to>
                                    </p:set>
                                    <p:animEffect transition="in" filter="dissolve">
                                      <p:cBhvr>
                                        <p:cTn id="24" dur="500"/>
                                        <p:tgtEl>
                                          <p:spTgt spid="7783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7832"/>
                                        </p:tgtEl>
                                        <p:attrNameLst>
                                          <p:attrName>style.visibility</p:attrName>
                                        </p:attrNameLst>
                                      </p:cBhvr>
                                      <p:to>
                                        <p:strVal val="visible"/>
                                      </p:to>
                                    </p:set>
                                    <p:animEffect transition="in" filter="dissolve">
                                      <p:cBhvr>
                                        <p:cTn id="27" dur="500"/>
                                        <p:tgtEl>
                                          <p:spTgt spid="7783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7833"/>
                                        </p:tgtEl>
                                        <p:attrNameLst>
                                          <p:attrName>style.visibility</p:attrName>
                                        </p:attrNameLst>
                                      </p:cBhvr>
                                      <p:to>
                                        <p:strVal val="visible"/>
                                      </p:to>
                                    </p:set>
                                    <p:animEffect transition="in" filter="dissolve">
                                      <p:cBhvr>
                                        <p:cTn id="30" dur="500"/>
                                        <p:tgtEl>
                                          <p:spTgt spid="77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9" grpId="0" animBg="1"/>
      <p:bldP spid="77830" grpId="0"/>
      <p:bldP spid="77832" grpId="0"/>
      <p:bldP spid="77833" grpId="0" animBg="1"/>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778E7-C732-2363-446B-5CDEDD5841FA}"/>
              </a:ext>
            </a:extLst>
          </p:cNvPr>
          <p:cNvPicPr>
            <a:picLocks noChangeAspect="1"/>
          </p:cNvPicPr>
          <p:nvPr/>
        </p:nvPicPr>
        <p:blipFill>
          <a:blip r:embed="rId3"/>
          <a:stretch>
            <a:fillRect/>
          </a:stretch>
        </p:blipFill>
        <p:spPr>
          <a:xfrm>
            <a:off x="5229262" y="792193"/>
            <a:ext cx="5972536" cy="5367955"/>
          </a:xfrm>
          <a:prstGeom prst="rect">
            <a:avLst/>
          </a:prstGeom>
        </p:spPr>
      </p:pic>
      <p:sp>
        <p:nvSpPr>
          <p:cNvPr id="2" name="Title 1">
            <a:extLst>
              <a:ext uri="{FF2B5EF4-FFF2-40B4-BE49-F238E27FC236}">
                <a16:creationId xmlns:a16="http://schemas.microsoft.com/office/drawing/2014/main" id="{FCA128B8-1FE0-4441-B31D-4514C31B9B43}"/>
              </a:ext>
            </a:extLst>
          </p:cNvPr>
          <p:cNvSpPr>
            <a:spLocks noGrp="1"/>
          </p:cNvSpPr>
          <p:nvPr>
            <p:ph type="title"/>
          </p:nvPr>
        </p:nvSpPr>
        <p:spPr/>
        <p:txBody>
          <a:bodyPr/>
          <a:lstStyle/>
          <a:p>
            <a:r>
              <a:rPr lang="en-US" sz="3000" dirty="0"/>
              <a:t>Future-proofing – "Avoid </a:t>
            </a:r>
            <a:r>
              <a:rPr lang="en-CA" sz="3000" dirty="0"/>
              <a:t>a fixed number of repeating attributes</a:t>
            </a:r>
            <a:r>
              <a:rPr lang="en-US" sz="3000" dirty="0"/>
              <a:t>"</a:t>
            </a:r>
          </a:p>
        </p:txBody>
      </p:sp>
      <p:pic>
        <p:nvPicPr>
          <p:cNvPr id="119810" name="Picture 2">
            <a:extLst>
              <a:ext uri="{FF2B5EF4-FFF2-40B4-BE49-F238E27FC236}">
                <a16:creationId xmlns:a16="http://schemas.microsoft.com/office/drawing/2014/main" id="{061EF1F3-F344-2946-B8E1-3B3F826194D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9147" t="8122" r="8629" b="9426"/>
          <a:stretch/>
        </p:blipFill>
        <p:spPr bwMode="auto">
          <a:xfrm>
            <a:off x="882291" y="1045028"/>
            <a:ext cx="2044862" cy="2032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3AAAAC-524C-1E40-B7D0-4B5F6D05A4A9}"/>
              </a:ext>
            </a:extLst>
          </p:cNvPr>
          <p:cNvSpPr/>
          <p:nvPr/>
        </p:nvSpPr>
        <p:spPr>
          <a:xfrm>
            <a:off x="882291" y="3476171"/>
            <a:ext cx="3307744" cy="2862322"/>
          </a:xfrm>
          <a:prstGeom prst="rect">
            <a:avLst/>
          </a:prstGeom>
        </p:spPr>
        <p:txBody>
          <a:bodyPr wrap="square">
            <a:spAutoFit/>
          </a:bodyPr>
          <a:lstStyle/>
          <a:p>
            <a:r>
              <a:rPr lang="en-US" dirty="0">
                <a:latin typeface="Arial" charset="0"/>
              </a:rPr>
              <a:t>This model shows two types of Prices – List and Store.</a:t>
            </a:r>
            <a:br>
              <a:rPr lang="en-US" dirty="0">
                <a:latin typeface="Arial" charset="0"/>
              </a:rPr>
            </a:br>
            <a:r>
              <a:rPr lang="en-US" dirty="0">
                <a:latin typeface="Arial" charset="0"/>
              </a:rPr>
              <a:t>Tomorrow a third will arise… and a fourth and a fifth…</a:t>
            </a:r>
          </a:p>
          <a:p>
            <a:endParaRPr lang="en-US" i="1" dirty="0">
              <a:latin typeface="Arial" charset="0"/>
            </a:endParaRPr>
          </a:p>
          <a:p>
            <a:r>
              <a:rPr lang="en-US" dirty="0">
                <a:latin typeface="Arial" charset="0"/>
              </a:rPr>
              <a:t>Data modellers only know three numbers – </a:t>
            </a:r>
            <a:br>
              <a:rPr lang="en-US" dirty="0">
                <a:latin typeface="Arial" charset="0"/>
              </a:rPr>
            </a:br>
            <a:r>
              <a:rPr lang="en-US" dirty="0">
                <a:latin typeface="Arial" charset="0"/>
              </a:rPr>
              <a:t>0, 1, and Many (One or More.)</a:t>
            </a:r>
          </a:p>
          <a:p>
            <a:r>
              <a:rPr lang="en-US" dirty="0">
                <a:latin typeface="Arial" charset="0"/>
              </a:rPr>
              <a:t>We don't recognise </a:t>
            </a:r>
            <a:r>
              <a:rPr lang="en-US" i="1" dirty="0">
                <a:latin typeface="Arial" charset="0"/>
              </a:rPr>
              <a:t>2</a:t>
            </a:r>
            <a:r>
              <a:rPr lang="en-US" dirty="0">
                <a:latin typeface="Arial" charset="0"/>
              </a:rPr>
              <a:t>.</a:t>
            </a:r>
            <a:endParaRPr lang="en-US" dirty="0"/>
          </a:p>
          <a:p>
            <a:endParaRPr lang="en-US" dirty="0"/>
          </a:p>
        </p:txBody>
      </p:sp>
      <p:sp>
        <p:nvSpPr>
          <p:cNvPr id="6" name="Rectangle 5">
            <a:extLst>
              <a:ext uri="{FF2B5EF4-FFF2-40B4-BE49-F238E27FC236}">
                <a16:creationId xmlns:a16="http://schemas.microsoft.com/office/drawing/2014/main" id="{3697D19C-DDF4-294A-97ED-BC05D393D41B}"/>
              </a:ext>
            </a:extLst>
          </p:cNvPr>
          <p:cNvSpPr/>
          <p:nvPr/>
        </p:nvSpPr>
        <p:spPr>
          <a:xfrm>
            <a:off x="8013215" y="652465"/>
            <a:ext cx="3978687" cy="1477328"/>
          </a:xfrm>
          <a:prstGeom prst="rect">
            <a:avLst/>
          </a:prstGeom>
        </p:spPr>
        <p:txBody>
          <a:bodyPr wrap="square">
            <a:spAutoFit/>
          </a:bodyPr>
          <a:lstStyle/>
          <a:p>
            <a:r>
              <a:rPr lang="en-US" dirty="0">
                <a:latin typeface="Arial" charset="0"/>
              </a:rPr>
              <a:t>This revised model offers greater flexibility and supports richer queries.</a:t>
            </a:r>
          </a:p>
          <a:p>
            <a:endParaRPr lang="en-US" i="1" dirty="0">
              <a:latin typeface="Arial" charset="0"/>
            </a:endParaRPr>
          </a:p>
          <a:p>
            <a:r>
              <a:rPr lang="en-US" dirty="0">
                <a:latin typeface="Arial" charset="0"/>
              </a:rPr>
              <a:t>This is an example of the </a:t>
            </a:r>
            <a:br>
              <a:rPr lang="en-US" dirty="0">
                <a:latin typeface="Arial" charset="0"/>
              </a:rPr>
            </a:br>
            <a:r>
              <a:rPr lang="en-US" dirty="0">
                <a:latin typeface="Arial" charset="0"/>
              </a:rPr>
              <a:t>"cast out and classify" pattern. </a:t>
            </a:r>
            <a:endParaRPr lang="en-US" dirty="0"/>
          </a:p>
        </p:txBody>
      </p:sp>
    </p:spTree>
    <p:extLst>
      <p:ext uri="{BB962C8B-B14F-4D97-AF65-F5344CB8AC3E}">
        <p14:creationId xmlns:p14="http://schemas.microsoft.com/office/powerpoint/2010/main" val="99253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dissolve">
                                      <p:cBhvr>
                                        <p:cTn id="10" dur="500"/>
                                        <p:tgtEl>
                                          <p:spTgt spid="9">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dissolve">
                                      <p:cBhvr>
                                        <p:cTn id="13" dur="500"/>
                                        <p:tgtEl>
                                          <p:spTgt spid="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dissolv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Line 2"/>
          <p:cNvSpPr>
            <a:spLocks noChangeShapeType="1"/>
          </p:cNvSpPr>
          <p:nvPr/>
        </p:nvSpPr>
        <p:spPr bwMode="auto">
          <a:xfrm>
            <a:off x="6102350" y="949325"/>
            <a:ext cx="0" cy="4800600"/>
          </a:xfrm>
          <a:prstGeom prst="line">
            <a:avLst/>
          </a:prstGeom>
          <a:noFill/>
          <a:ln w="28575">
            <a:solidFill>
              <a:schemeClr val="folHlink"/>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47" name="Line 3"/>
          <p:cNvSpPr>
            <a:spLocks noChangeShapeType="1"/>
          </p:cNvSpPr>
          <p:nvPr/>
        </p:nvSpPr>
        <p:spPr bwMode="auto">
          <a:xfrm>
            <a:off x="1838327" y="1606550"/>
            <a:ext cx="8312150" cy="0"/>
          </a:xfrm>
          <a:prstGeom prst="line">
            <a:avLst/>
          </a:prstGeom>
          <a:noFill/>
          <a:ln w="28575">
            <a:solidFill>
              <a:schemeClr val="folHlink"/>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48" name="Rectangle 4"/>
          <p:cNvSpPr>
            <a:spLocks noChangeArrowheads="1"/>
          </p:cNvSpPr>
          <p:nvPr/>
        </p:nvSpPr>
        <p:spPr bwMode="auto">
          <a:xfrm>
            <a:off x="2139950" y="920750"/>
            <a:ext cx="3886200" cy="53340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2400" i="1">
                <a:solidFill>
                  <a:srgbClr val="FFFFFF"/>
                </a:solidFill>
                <a:latin typeface="Arial" charset="0"/>
                <a:ea typeface="ＭＳ Ｐゴシック" charset="0"/>
              </a:rPr>
              <a:t>Logical Time</a:t>
            </a:r>
          </a:p>
        </p:txBody>
      </p:sp>
      <p:sp>
        <p:nvSpPr>
          <p:cNvPr id="82949" name="Rectangle 5"/>
          <p:cNvSpPr>
            <a:spLocks noChangeArrowheads="1"/>
          </p:cNvSpPr>
          <p:nvPr/>
        </p:nvSpPr>
        <p:spPr bwMode="auto">
          <a:xfrm>
            <a:off x="6178550" y="920750"/>
            <a:ext cx="3886200" cy="53340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2400" i="1">
                <a:solidFill>
                  <a:srgbClr val="FFFFFF"/>
                </a:solidFill>
                <a:latin typeface="Arial" charset="0"/>
                <a:ea typeface="ＭＳ Ｐゴシック" charset="0"/>
              </a:rPr>
              <a:t>Physical Time</a:t>
            </a:r>
          </a:p>
        </p:txBody>
      </p:sp>
      <p:sp>
        <p:nvSpPr>
          <p:cNvPr id="82950" name="Rectangle 6"/>
          <p:cNvSpPr>
            <a:spLocks noChangeArrowheads="1"/>
          </p:cNvSpPr>
          <p:nvPr/>
        </p:nvSpPr>
        <p:spPr bwMode="auto">
          <a:xfrm>
            <a:off x="1911350" y="1743182"/>
            <a:ext cx="4114800"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4488" indent="-344488" fontAlgn="base">
              <a:spcBef>
                <a:spcPct val="50000"/>
              </a:spcBef>
              <a:spcAft>
                <a:spcPct val="0"/>
              </a:spcAft>
              <a:buClr>
                <a:srgbClr val="FF0000"/>
              </a:buClr>
              <a:buFont typeface="Wingdings" charset="0"/>
              <a:buChar char="ü"/>
              <a:defRPr/>
            </a:pPr>
            <a:r>
              <a:rPr lang="en-US" sz="2000">
                <a:solidFill>
                  <a:srgbClr val="000000"/>
                </a:solidFill>
                <a:latin typeface="Arial" charset="0"/>
                <a:ea typeface="ＭＳ Ｐゴシック" charset="0"/>
              </a:rPr>
              <a:t>Effective date/time,</a:t>
            </a:r>
            <a:br>
              <a:rPr lang="en-US" sz="2000">
                <a:solidFill>
                  <a:srgbClr val="000000"/>
                </a:solidFill>
                <a:latin typeface="Arial" charset="0"/>
                <a:ea typeface="ＭＳ Ｐゴシック" charset="0"/>
              </a:rPr>
            </a:br>
            <a:r>
              <a:rPr lang="en-US" sz="2000">
                <a:solidFill>
                  <a:srgbClr val="000000"/>
                </a:solidFill>
                <a:latin typeface="Arial" charset="0"/>
                <a:ea typeface="ＭＳ Ｐゴシック" charset="0"/>
              </a:rPr>
              <a:t>Start date/time,</a:t>
            </a:r>
            <a:br>
              <a:rPr lang="en-US" sz="2000">
                <a:solidFill>
                  <a:srgbClr val="000000"/>
                </a:solidFill>
                <a:latin typeface="Arial" charset="0"/>
                <a:ea typeface="ＭＳ Ｐゴシック" charset="0"/>
              </a:rPr>
            </a:br>
            <a:r>
              <a:rPr lang="en-US" sz="2000">
                <a:solidFill>
                  <a:srgbClr val="000000"/>
                </a:solidFill>
                <a:latin typeface="Arial" charset="0"/>
                <a:ea typeface="ＭＳ Ｐゴシック" charset="0"/>
              </a:rPr>
              <a:t>Begin date/time,etc.</a:t>
            </a:r>
          </a:p>
          <a:p>
            <a:pPr marL="344488" indent="-344488" fontAlgn="base">
              <a:spcBef>
                <a:spcPct val="50000"/>
              </a:spcBef>
              <a:spcAft>
                <a:spcPct val="0"/>
              </a:spcAft>
              <a:buClr>
                <a:srgbClr val="FF0000"/>
              </a:buClr>
              <a:buFont typeface="Wingdings" charset="0"/>
              <a:buChar char="ü"/>
              <a:defRPr/>
            </a:pPr>
            <a:r>
              <a:rPr lang="en-US" sz="2000">
                <a:solidFill>
                  <a:srgbClr val="000000"/>
                </a:solidFill>
                <a:latin typeface="Arial" charset="0"/>
                <a:ea typeface="ＭＳ Ｐゴシック" charset="0"/>
              </a:rPr>
              <a:t>Time that data reflects the intent of the business at the time of update</a:t>
            </a:r>
          </a:p>
          <a:p>
            <a:pPr marL="344488" indent="-344488" fontAlgn="base">
              <a:spcBef>
                <a:spcPct val="50000"/>
              </a:spcBef>
              <a:spcAft>
                <a:spcPct val="0"/>
              </a:spcAft>
              <a:buClr>
                <a:srgbClr val="FF0000"/>
              </a:buClr>
              <a:buFont typeface="Wingdings" charset="0"/>
              <a:buChar char="ü"/>
              <a:defRPr/>
            </a:pPr>
            <a:r>
              <a:rPr lang="en-US" sz="2000" i="1">
                <a:solidFill>
                  <a:srgbClr val="000000"/>
                </a:solidFill>
                <a:latin typeface="Arial" charset="0"/>
                <a:ea typeface="ＭＳ Ｐゴシック" charset="0"/>
              </a:rPr>
              <a:t>Reality</a:t>
            </a:r>
          </a:p>
        </p:txBody>
      </p:sp>
      <p:sp>
        <p:nvSpPr>
          <p:cNvPr id="82951" name="Rectangle 7"/>
          <p:cNvSpPr>
            <a:spLocks noChangeArrowheads="1"/>
          </p:cNvSpPr>
          <p:nvPr/>
        </p:nvSpPr>
        <p:spPr bwMode="auto">
          <a:xfrm>
            <a:off x="2520950" y="4425950"/>
            <a:ext cx="2819400" cy="9144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2952" name="Rectangle 8"/>
          <p:cNvSpPr>
            <a:spLocks noChangeArrowheads="1"/>
          </p:cNvSpPr>
          <p:nvPr/>
        </p:nvSpPr>
        <p:spPr bwMode="auto">
          <a:xfrm>
            <a:off x="2978150" y="4425950"/>
            <a:ext cx="2362200" cy="381000"/>
          </a:xfrm>
          <a:prstGeom prst="rect">
            <a:avLst/>
          </a:prstGeom>
          <a:solidFill>
            <a:srgbClr val="FFCC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2953" name="Rectangle 9"/>
          <p:cNvSpPr>
            <a:spLocks noChangeArrowheads="1"/>
          </p:cNvSpPr>
          <p:nvPr/>
        </p:nvSpPr>
        <p:spPr bwMode="auto">
          <a:xfrm>
            <a:off x="3043239" y="4502150"/>
            <a:ext cx="1428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defTabSz="873125" eaLnBrk="0" fontAlgn="base" hangingPunct="0">
              <a:lnSpc>
                <a:spcPct val="85000"/>
              </a:lnSpc>
              <a:spcBef>
                <a:spcPct val="40000"/>
              </a:spcBef>
              <a:spcAft>
                <a:spcPct val="0"/>
              </a:spcAft>
              <a:buClr>
                <a:srgbClr val="FF0066"/>
              </a:buClr>
              <a:buSzPct val="65000"/>
              <a:defRPr/>
            </a:pPr>
            <a:r>
              <a:rPr lang="en-US" sz="1600" b="1" i="1">
                <a:solidFill>
                  <a:srgbClr val="000000"/>
                </a:solidFill>
                <a:latin typeface="Arial" charset="0"/>
                <a:ea typeface="ＭＳ Ｐゴシック" charset="0"/>
              </a:rPr>
              <a:t>Remember</a:t>
            </a:r>
          </a:p>
        </p:txBody>
      </p:sp>
      <p:sp>
        <p:nvSpPr>
          <p:cNvPr id="82954" name="Rectangle 10"/>
          <p:cNvSpPr>
            <a:spLocks noChangeArrowheads="1"/>
          </p:cNvSpPr>
          <p:nvPr/>
        </p:nvSpPr>
        <p:spPr bwMode="auto">
          <a:xfrm>
            <a:off x="2597150" y="4883151"/>
            <a:ext cx="25146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1450" indent="-171450" eaLnBrk="0" fontAlgn="base" hangingPunct="0">
              <a:spcBef>
                <a:spcPct val="0"/>
              </a:spcBef>
              <a:spcAft>
                <a:spcPct val="0"/>
              </a:spcAft>
              <a:buClr>
                <a:srgbClr val="CC0000"/>
              </a:buClr>
              <a:buFontTx/>
              <a:buChar char="•"/>
              <a:defRPr/>
            </a:pPr>
            <a:r>
              <a:rPr lang="en-US" sz="1400" b="1">
                <a:solidFill>
                  <a:srgbClr val="000000"/>
                </a:solidFill>
                <a:latin typeface="Arial" charset="0"/>
                <a:ea typeface="ＭＳ Ｐゴシック" charset="0"/>
              </a:rPr>
              <a:t>Can</a:t>
            </a:r>
            <a:r>
              <a:rPr lang="en-US" sz="1400">
                <a:solidFill>
                  <a:srgbClr val="000000"/>
                </a:solidFill>
                <a:latin typeface="Arial" charset="0"/>
                <a:ea typeface="ＭＳ Ｐゴシック" charset="0"/>
              </a:rPr>
              <a:t> be updated</a:t>
            </a:r>
          </a:p>
        </p:txBody>
      </p:sp>
      <p:sp>
        <p:nvSpPr>
          <p:cNvPr id="82955" name="Freeform 11"/>
          <p:cNvSpPr>
            <a:spLocks/>
          </p:cNvSpPr>
          <p:nvPr/>
        </p:nvSpPr>
        <p:spPr bwMode="auto">
          <a:xfrm>
            <a:off x="2673350" y="4464050"/>
            <a:ext cx="228600" cy="317500"/>
          </a:xfrm>
          <a:custGeom>
            <a:avLst/>
            <a:gdLst>
              <a:gd name="T0" fmla="*/ 2147483647 w 11685"/>
              <a:gd name="T1" fmla="*/ 2147483647 h 16307"/>
              <a:gd name="T2" fmla="*/ 2147483647 w 11685"/>
              <a:gd name="T3" fmla="*/ 2147483647 h 16307"/>
              <a:gd name="T4" fmla="*/ 2147483647 w 11685"/>
              <a:gd name="T5" fmla="*/ 2147483647 h 16307"/>
              <a:gd name="T6" fmla="*/ 2147483647 w 11685"/>
              <a:gd name="T7" fmla="*/ 2147483647 h 16307"/>
              <a:gd name="T8" fmla="*/ 2147483647 w 11685"/>
              <a:gd name="T9" fmla="*/ 2147483647 h 16307"/>
              <a:gd name="T10" fmla="*/ 2147483647 w 11685"/>
              <a:gd name="T11" fmla="*/ 2147483647 h 16307"/>
              <a:gd name="T12" fmla="*/ 2147483647 w 11685"/>
              <a:gd name="T13" fmla="*/ 2147483647 h 16307"/>
              <a:gd name="T14" fmla="*/ 2147483647 w 11685"/>
              <a:gd name="T15" fmla="*/ 2147483647 h 16307"/>
              <a:gd name="T16" fmla="*/ 2147483647 w 11685"/>
              <a:gd name="T17" fmla="*/ 2147483647 h 16307"/>
              <a:gd name="T18" fmla="*/ 2147483647 w 11685"/>
              <a:gd name="T19" fmla="*/ 2147483647 h 16307"/>
              <a:gd name="T20" fmla="*/ 2147483647 w 11685"/>
              <a:gd name="T21" fmla="*/ 2147483647 h 16307"/>
              <a:gd name="T22" fmla="*/ 2147483647 w 11685"/>
              <a:gd name="T23" fmla="*/ 2147483647 h 16307"/>
              <a:gd name="T24" fmla="*/ 2147483647 w 11685"/>
              <a:gd name="T25" fmla="*/ 2147483647 h 16307"/>
              <a:gd name="T26" fmla="*/ 2147483647 w 11685"/>
              <a:gd name="T27" fmla="*/ 2147483647 h 16307"/>
              <a:gd name="T28" fmla="*/ 2147483647 w 11685"/>
              <a:gd name="T29" fmla="*/ 2147483647 h 16307"/>
              <a:gd name="T30" fmla="*/ 2147483647 w 11685"/>
              <a:gd name="T31" fmla="*/ 2147483647 h 16307"/>
              <a:gd name="T32" fmla="*/ 2147483647 w 11685"/>
              <a:gd name="T33" fmla="*/ 2147483647 h 16307"/>
              <a:gd name="T34" fmla="*/ 2147483647 w 11685"/>
              <a:gd name="T35" fmla="*/ 2147483647 h 16307"/>
              <a:gd name="T36" fmla="*/ 2147483647 w 11685"/>
              <a:gd name="T37" fmla="*/ 2147483647 h 16307"/>
              <a:gd name="T38" fmla="*/ 2147483647 w 11685"/>
              <a:gd name="T39" fmla="*/ 2147483647 h 16307"/>
              <a:gd name="T40" fmla="*/ 2147483647 w 11685"/>
              <a:gd name="T41" fmla="*/ 2147483647 h 16307"/>
              <a:gd name="T42" fmla="*/ 2147483647 w 11685"/>
              <a:gd name="T43" fmla="*/ 2147483647 h 16307"/>
              <a:gd name="T44" fmla="*/ 2147483647 w 11685"/>
              <a:gd name="T45" fmla="*/ 2147483647 h 16307"/>
              <a:gd name="T46" fmla="*/ 2147483647 w 11685"/>
              <a:gd name="T47" fmla="*/ 2147483647 h 16307"/>
              <a:gd name="T48" fmla="*/ 2147483647 w 11685"/>
              <a:gd name="T49" fmla="*/ 2147483647 h 16307"/>
              <a:gd name="T50" fmla="*/ 2147483647 w 11685"/>
              <a:gd name="T51" fmla="*/ 2147483647 h 16307"/>
              <a:gd name="T52" fmla="*/ 2147483647 w 11685"/>
              <a:gd name="T53" fmla="*/ 2147483647 h 16307"/>
              <a:gd name="T54" fmla="*/ 2147483647 w 11685"/>
              <a:gd name="T55" fmla="*/ 2147483647 h 16307"/>
              <a:gd name="T56" fmla="*/ 2147483647 w 11685"/>
              <a:gd name="T57" fmla="*/ 2147483647 h 16307"/>
              <a:gd name="T58" fmla="*/ 2147483647 w 11685"/>
              <a:gd name="T59" fmla="*/ 2147483647 h 16307"/>
              <a:gd name="T60" fmla="*/ 2147483647 w 11685"/>
              <a:gd name="T61" fmla="*/ 2147483647 h 16307"/>
              <a:gd name="T62" fmla="*/ 2147483647 w 11685"/>
              <a:gd name="T63" fmla="*/ 2147483647 h 16307"/>
              <a:gd name="T64" fmla="*/ 2147483647 w 11685"/>
              <a:gd name="T65" fmla="*/ 2147483647 h 16307"/>
              <a:gd name="T66" fmla="*/ 2147483647 w 11685"/>
              <a:gd name="T67" fmla="*/ 2147483647 h 16307"/>
              <a:gd name="T68" fmla="*/ 2147483647 w 11685"/>
              <a:gd name="T69" fmla="*/ 2147483647 h 16307"/>
              <a:gd name="T70" fmla="*/ 2147483647 w 11685"/>
              <a:gd name="T71" fmla="*/ 2147483647 h 16307"/>
              <a:gd name="T72" fmla="*/ 2147483647 w 11685"/>
              <a:gd name="T73" fmla="*/ 2147483647 h 16307"/>
              <a:gd name="T74" fmla="*/ 2147483647 w 11685"/>
              <a:gd name="T75" fmla="*/ 2147483647 h 16307"/>
              <a:gd name="T76" fmla="*/ 2147483647 w 11685"/>
              <a:gd name="T77" fmla="*/ 2147483647 h 16307"/>
              <a:gd name="T78" fmla="*/ 2147483647 w 11685"/>
              <a:gd name="T79" fmla="*/ 2147483647 h 16307"/>
              <a:gd name="T80" fmla="*/ 2147483647 w 11685"/>
              <a:gd name="T81" fmla="*/ 2147483647 h 16307"/>
              <a:gd name="T82" fmla="*/ 2147483647 w 11685"/>
              <a:gd name="T83" fmla="*/ 2147483647 h 16307"/>
              <a:gd name="T84" fmla="*/ 2147483647 w 11685"/>
              <a:gd name="T85" fmla="*/ 2147483647 h 16307"/>
              <a:gd name="T86" fmla="*/ 2147483647 w 11685"/>
              <a:gd name="T87" fmla="*/ 2147483647 h 16307"/>
              <a:gd name="T88" fmla="*/ 2147483647 w 11685"/>
              <a:gd name="T89" fmla="*/ 2147483647 h 16307"/>
              <a:gd name="T90" fmla="*/ 2147483647 w 11685"/>
              <a:gd name="T91" fmla="*/ 0 h 16307"/>
              <a:gd name="T92" fmla="*/ 2147483647 w 11685"/>
              <a:gd name="T93" fmla="*/ 2147483647 h 16307"/>
              <a:gd name="T94" fmla="*/ 2147483647 w 11685"/>
              <a:gd name="T95" fmla="*/ 2147483647 h 16307"/>
              <a:gd name="T96" fmla="*/ 2147483647 w 11685"/>
              <a:gd name="T97" fmla="*/ 2147483647 h 16307"/>
              <a:gd name="T98" fmla="*/ 2147483647 w 11685"/>
              <a:gd name="T99" fmla="*/ 2147483647 h 16307"/>
              <a:gd name="T100" fmla="*/ 2147483647 w 11685"/>
              <a:gd name="T101" fmla="*/ 2147483647 h 16307"/>
              <a:gd name="T102" fmla="*/ 2147483647 w 11685"/>
              <a:gd name="T103" fmla="*/ 2147483647 h 16307"/>
              <a:gd name="T104" fmla="*/ 2147483647 w 11685"/>
              <a:gd name="T105" fmla="*/ 2147483647 h 16307"/>
              <a:gd name="T106" fmla="*/ 2147483647 w 11685"/>
              <a:gd name="T107" fmla="*/ 2147483647 h 16307"/>
              <a:gd name="T108" fmla="*/ 2147483647 w 11685"/>
              <a:gd name="T109" fmla="*/ 2147483647 h 16307"/>
              <a:gd name="T110" fmla="*/ 2147483647 w 11685"/>
              <a:gd name="T111" fmla="*/ 2147483647 h 16307"/>
              <a:gd name="T112" fmla="*/ 2147483647 w 11685"/>
              <a:gd name="T113" fmla="*/ 2147483647 h 16307"/>
              <a:gd name="T114" fmla="*/ 2147483647 w 11685"/>
              <a:gd name="T115" fmla="*/ 2147483647 h 16307"/>
              <a:gd name="T116" fmla="*/ 2147483647 w 11685"/>
              <a:gd name="T117" fmla="*/ 2147483647 h 16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685" h="16307">
                <a:moveTo>
                  <a:pt x="11611" y="10329"/>
                </a:moveTo>
                <a:lnTo>
                  <a:pt x="11630" y="10395"/>
                </a:lnTo>
                <a:lnTo>
                  <a:pt x="11646" y="10460"/>
                </a:lnTo>
                <a:lnTo>
                  <a:pt x="11660" y="10525"/>
                </a:lnTo>
                <a:lnTo>
                  <a:pt x="11670" y="10587"/>
                </a:lnTo>
                <a:lnTo>
                  <a:pt x="11678" y="10647"/>
                </a:lnTo>
                <a:lnTo>
                  <a:pt x="11683" y="10707"/>
                </a:lnTo>
                <a:lnTo>
                  <a:pt x="11685" y="10765"/>
                </a:lnTo>
                <a:lnTo>
                  <a:pt x="11685" y="10821"/>
                </a:lnTo>
                <a:lnTo>
                  <a:pt x="11683" y="10877"/>
                </a:lnTo>
                <a:lnTo>
                  <a:pt x="11678" y="10930"/>
                </a:lnTo>
                <a:lnTo>
                  <a:pt x="11671" y="10981"/>
                </a:lnTo>
                <a:lnTo>
                  <a:pt x="11662" y="11031"/>
                </a:lnTo>
                <a:lnTo>
                  <a:pt x="11650" y="11080"/>
                </a:lnTo>
                <a:lnTo>
                  <a:pt x="11637" y="11125"/>
                </a:lnTo>
                <a:lnTo>
                  <a:pt x="11621" y="11170"/>
                </a:lnTo>
                <a:lnTo>
                  <a:pt x="11605" y="11214"/>
                </a:lnTo>
                <a:lnTo>
                  <a:pt x="11585" y="11256"/>
                </a:lnTo>
                <a:lnTo>
                  <a:pt x="11565" y="11296"/>
                </a:lnTo>
                <a:lnTo>
                  <a:pt x="11542" y="11333"/>
                </a:lnTo>
                <a:lnTo>
                  <a:pt x="11518" y="11369"/>
                </a:lnTo>
                <a:lnTo>
                  <a:pt x="11492" y="11404"/>
                </a:lnTo>
                <a:lnTo>
                  <a:pt x="11466" y="11437"/>
                </a:lnTo>
                <a:lnTo>
                  <a:pt x="11438" y="11467"/>
                </a:lnTo>
                <a:lnTo>
                  <a:pt x="11409" y="11496"/>
                </a:lnTo>
                <a:lnTo>
                  <a:pt x="11379" y="11522"/>
                </a:lnTo>
                <a:lnTo>
                  <a:pt x="11348" y="11548"/>
                </a:lnTo>
                <a:lnTo>
                  <a:pt x="11315" y="11570"/>
                </a:lnTo>
                <a:lnTo>
                  <a:pt x="11282" y="11591"/>
                </a:lnTo>
                <a:lnTo>
                  <a:pt x="11248" y="11610"/>
                </a:lnTo>
                <a:lnTo>
                  <a:pt x="11213" y="11626"/>
                </a:lnTo>
                <a:lnTo>
                  <a:pt x="11177" y="11642"/>
                </a:lnTo>
                <a:lnTo>
                  <a:pt x="11142" y="11654"/>
                </a:lnTo>
                <a:lnTo>
                  <a:pt x="11123" y="11677"/>
                </a:lnTo>
                <a:lnTo>
                  <a:pt x="11108" y="11705"/>
                </a:lnTo>
                <a:lnTo>
                  <a:pt x="11096" y="11733"/>
                </a:lnTo>
                <a:lnTo>
                  <a:pt x="11084" y="11766"/>
                </a:lnTo>
                <a:lnTo>
                  <a:pt x="11076" y="11800"/>
                </a:lnTo>
                <a:lnTo>
                  <a:pt x="11069" y="11836"/>
                </a:lnTo>
                <a:lnTo>
                  <a:pt x="11064" y="11875"/>
                </a:lnTo>
                <a:lnTo>
                  <a:pt x="11060" y="11915"/>
                </a:lnTo>
                <a:lnTo>
                  <a:pt x="11051" y="12088"/>
                </a:lnTo>
                <a:lnTo>
                  <a:pt x="11044" y="12272"/>
                </a:lnTo>
                <a:lnTo>
                  <a:pt x="11040" y="12318"/>
                </a:lnTo>
                <a:lnTo>
                  <a:pt x="11035" y="12363"/>
                </a:lnTo>
                <a:lnTo>
                  <a:pt x="11029" y="12408"/>
                </a:lnTo>
                <a:lnTo>
                  <a:pt x="11022" y="12451"/>
                </a:lnTo>
                <a:lnTo>
                  <a:pt x="11013" y="12494"/>
                </a:lnTo>
                <a:lnTo>
                  <a:pt x="11002" y="12535"/>
                </a:lnTo>
                <a:lnTo>
                  <a:pt x="10989" y="12575"/>
                </a:lnTo>
                <a:lnTo>
                  <a:pt x="10973" y="12614"/>
                </a:lnTo>
                <a:lnTo>
                  <a:pt x="10954" y="12649"/>
                </a:lnTo>
                <a:lnTo>
                  <a:pt x="10932" y="12683"/>
                </a:lnTo>
                <a:lnTo>
                  <a:pt x="10908" y="12715"/>
                </a:lnTo>
                <a:lnTo>
                  <a:pt x="10879" y="12743"/>
                </a:lnTo>
                <a:lnTo>
                  <a:pt x="10848" y="12770"/>
                </a:lnTo>
                <a:lnTo>
                  <a:pt x="10812" y="12792"/>
                </a:lnTo>
                <a:lnTo>
                  <a:pt x="10771" y="12811"/>
                </a:lnTo>
                <a:lnTo>
                  <a:pt x="10727" y="12828"/>
                </a:lnTo>
                <a:lnTo>
                  <a:pt x="10706" y="12833"/>
                </a:lnTo>
                <a:lnTo>
                  <a:pt x="10685" y="12837"/>
                </a:lnTo>
                <a:lnTo>
                  <a:pt x="10661" y="12839"/>
                </a:lnTo>
                <a:lnTo>
                  <a:pt x="10638" y="12840"/>
                </a:lnTo>
                <a:lnTo>
                  <a:pt x="10614" y="12839"/>
                </a:lnTo>
                <a:lnTo>
                  <a:pt x="10589" y="12837"/>
                </a:lnTo>
                <a:lnTo>
                  <a:pt x="10564" y="12834"/>
                </a:lnTo>
                <a:lnTo>
                  <a:pt x="10539" y="12829"/>
                </a:lnTo>
                <a:lnTo>
                  <a:pt x="10513" y="12824"/>
                </a:lnTo>
                <a:lnTo>
                  <a:pt x="10488" y="12818"/>
                </a:lnTo>
                <a:lnTo>
                  <a:pt x="10462" y="12810"/>
                </a:lnTo>
                <a:lnTo>
                  <a:pt x="10437" y="12802"/>
                </a:lnTo>
                <a:lnTo>
                  <a:pt x="10386" y="12785"/>
                </a:lnTo>
                <a:lnTo>
                  <a:pt x="10338" y="12766"/>
                </a:lnTo>
                <a:lnTo>
                  <a:pt x="10247" y="12727"/>
                </a:lnTo>
                <a:lnTo>
                  <a:pt x="10173" y="12692"/>
                </a:lnTo>
                <a:lnTo>
                  <a:pt x="10142" y="12678"/>
                </a:lnTo>
                <a:lnTo>
                  <a:pt x="10119" y="12668"/>
                </a:lnTo>
                <a:lnTo>
                  <a:pt x="10109" y="12665"/>
                </a:lnTo>
                <a:lnTo>
                  <a:pt x="10101" y="12663"/>
                </a:lnTo>
                <a:lnTo>
                  <a:pt x="10096" y="12662"/>
                </a:lnTo>
                <a:lnTo>
                  <a:pt x="10092" y="12662"/>
                </a:lnTo>
                <a:lnTo>
                  <a:pt x="10081" y="12667"/>
                </a:lnTo>
                <a:lnTo>
                  <a:pt x="10069" y="12676"/>
                </a:lnTo>
                <a:lnTo>
                  <a:pt x="10056" y="12688"/>
                </a:lnTo>
                <a:lnTo>
                  <a:pt x="10044" y="12704"/>
                </a:lnTo>
                <a:lnTo>
                  <a:pt x="10031" y="12724"/>
                </a:lnTo>
                <a:lnTo>
                  <a:pt x="10018" y="12745"/>
                </a:lnTo>
                <a:lnTo>
                  <a:pt x="10003" y="12771"/>
                </a:lnTo>
                <a:lnTo>
                  <a:pt x="9990" y="12798"/>
                </a:lnTo>
                <a:lnTo>
                  <a:pt x="9930" y="12929"/>
                </a:lnTo>
                <a:lnTo>
                  <a:pt x="9863" y="13078"/>
                </a:lnTo>
                <a:lnTo>
                  <a:pt x="9845" y="13116"/>
                </a:lnTo>
                <a:lnTo>
                  <a:pt x="9826" y="13155"/>
                </a:lnTo>
                <a:lnTo>
                  <a:pt x="9806" y="13193"/>
                </a:lnTo>
                <a:lnTo>
                  <a:pt x="9787" y="13231"/>
                </a:lnTo>
                <a:lnTo>
                  <a:pt x="9767" y="13267"/>
                </a:lnTo>
                <a:lnTo>
                  <a:pt x="9746" y="13303"/>
                </a:lnTo>
                <a:lnTo>
                  <a:pt x="9724" y="13338"/>
                </a:lnTo>
                <a:lnTo>
                  <a:pt x="9702" y="13370"/>
                </a:lnTo>
                <a:lnTo>
                  <a:pt x="9679" y="13402"/>
                </a:lnTo>
                <a:lnTo>
                  <a:pt x="9656" y="13431"/>
                </a:lnTo>
                <a:lnTo>
                  <a:pt x="9631" y="13457"/>
                </a:lnTo>
                <a:lnTo>
                  <a:pt x="9607" y="13481"/>
                </a:lnTo>
                <a:lnTo>
                  <a:pt x="9580" y="13502"/>
                </a:lnTo>
                <a:lnTo>
                  <a:pt x="9554" y="13520"/>
                </a:lnTo>
                <a:lnTo>
                  <a:pt x="9527" y="13535"/>
                </a:lnTo>
                <a:lnTo>
                  <a:pt x="9498" y="13546"/>
                </a:lnTo>
                <a:lnTo>
                  <a:pt x="9490" y="13548"/>
                </a:lnTo>
                <a:lnTo>
                  <a:pt x="9481" y="13550"/>
                </a:lnTo>
                <a:lnTo>
                  <a:pt x="9472" y="13551"/>
                </a:lnTo>
                <a:lnTo>
                  <a:pt x="9461" y="13552"/>
                </a:lnTo>
                <a:lnTo>
                  <a:pt x="9439" y="13552"/>
                </a:lnTo>
                <a:lnTo>
                  <a:pt x="9416" y="13552"/>
                </a:lnTo>
                <a:lnTo>
                  <a:pt x="9392" y="13553"/>
                </a:lnTo>
                <a:lnTo>
                  <a:pt x="9371" y="13553"/>
                </a:lnTo>
                <a:lnTo>
                  <a:pt x="9360" y="13554"/>
                </a:lnTo>
                <a:lnTo>
                  <a:pt x="9351" y="13555"/>
                </a:lnTo>
                <a:lnTo>
                  <a:pt x="9341" y="13557"/>
                </a:lnTo>
                <a:lnTo>
                  <a:pt x="9333" y="13559"/>
                </a:lnTo>
                <a:lnTo>
                  <a:pt x="9230" y="13505"/>
                </a:lnTo>
                <a:lnTo>
                  <a:pt x="9128" y="13450"/>
                </a:lnTo>
                <a:lnTo>
                  <a:pt x="9027" y="13393"/>
                </a:lnTo>
                <a:lnTo>
                  <a:pt x="8927" y="13334"/>
                </a:lnTo>
                <a:lnTo>
                  <a:pt x="8828" y="13274"/>
                </a:lnTo>
                <a:lnTo>
                  <a:pt x="8730" y="13212"/>
                </a:lnTo>
                <a:lnTo>
                  <a:pt x="8633" y="13149"/>
                </a:lnTo>
                <a:lnTo>
                  <a:pt x="8536" y="13085"/>
                </a:lnTo>
                <a:lnTo>
                  <a:pt x="8440" y="13020"/>
                </a:lnTo>
                <a:lnTo>
                  <a:pt x="8345" y="12953"/>
                </a:lnTo>
                <a:lnTo>
                  <a:pt x="8250" y="12886"/>
                </a:lnTo>
                <a:lnTo>
                  <a:pt x="8156" y="12818"/>
                </a:lnTo>
                <a:lnTo>
                  <a:pt x="8062" y="12749"/>
                </a:lnTo>
                <a:lnTo>
                  <a:pt x="7969" y="12679"/>
                </a:lnTo>
                <a:lnTo>
                  <a:pt x="7876" y="12608"/>
                </a:lnTo>
                <a:lnTo>
                  <a:pt x="7783" y="12538"/>
                </a:lnTo>
                <a:lnTo>
                  <a:pt x="7415" y="12249"/>
                </a:lnTo>
                <a:lnTo>
                  <a:pt x="7046" y="11960"/>
                </a:lnTo>
                <a:lnTo>
                  <a:pt x="6861" y="11815"/>
                </a:lnTo>
                <a:lnTo>
                  <a:pt x="6674" y="11672"/>
                </a:lnTo>
                <a:lnTo>
                  <a:pt x="6580" y="11601"/>
                </a:lnTo>
                <a:lnTo>
                  <a:pt x="6486" y="11530"/>
                </a:lnTo>
                <a:lnTo>
                  <a:pt x="6391" y="11461"/>
                </a:lnTo>
                <a:lnTo>
                  <a:pt x="6296" y="11392"/>
                </a:lnTo>
                <a:lnTo>
                  <a:pt x="4653" y="16224"/>
                </a:lnTo>
                <a:lnTo>
                  <a:pt x="4391" y="16307"/>
                </a:lnTo>
                <a:lnTo>
                  <a:pt x="3865" y="16017"/>
                </a:lnTo>
                <a:lnTo>
                  <a:pt x="3863" y="16001"/>
                </a:lnTo>
                <a:lnTo>
                  <a:pt x="3862" y="15984"/>
                </a:lnTo>
                <a:lnTo>
                  <a:pt x="3862" y="15965"/>
                </a:lnTo>
                <a:lnTo>
                  <a:pt x="3863" y="15947"/>
                </a:lnTo>
                <a:lnTo>
                  <a:pt x="3866" y="15907"/>
                </a:lnTo>
                <a:lnTo>
                  <a:pt x="3871" y="15867"/>
                </a:lnTo>
                <a:lnTo>
                  <a:pt x="3875" y="15828"/>
                </a:lnTo>
                <a:lnTo>
                  <a:pt x="3876" y="15790"/>
                </a:lnTo>
                <a:lnTo>
                  <a:pt x="3875" y="15773"/>
                </a:lnTo>
                <a:lnTo>
                  <a:pt x="3873" y="15756"/>
                </a:lnTo>
                <a:lnTo>
                  <a:pt x="3871" y="15741"/>
                </a:lnTo>
                <a:lnTo>
                  <a:pt x="3865" y="15727"/>
                </a:lnTo>
                <a:lnTo>
                  <a:pt x="3862" y="15719"/>
                </a:lnTo>
                <a:lnTo>
                  <a:pt x="3857" y="15713"/>
                </a:lnTo>
                <a:lnTo>
                  <a:pt x="3851" y="15707"/>
                </a:lnTo>
                <a:lnTo>
                  <a:pt x="3844" y="15701"/>
                </a:lnTo>
                <a:lnTo>
                  <a:pt x="3836" y="15696"/>
                </a:lnTo>
                <a:lnTo>
                  <a:pt x="3827" y="15692"/>
                </a:lnTo>
                <a:lnTo>
                  <a:pt x="3818" y="15689"/>
                </a:lnTo>
                <a:lnTo>
                  <a:pt x="3807" y="15686"/>
                </a:lnTo>
                <a:lnTo>
                  <a:pt x="3796" y="15684"/>
                </a:lnTo>
                <a:lnTo>
                  <a:pt x="3786" y="15682"/>
                </a:lnTo>
                <a:lnTo>
                  <a:pt x="3776" y="15681"/>
                </a:lnTo>
                <a:lnTo>
                  <a:pt x="3764" y="15681"/>
                </a:lnTo>
                <a:lnTo>
                  <a:pt x="3754" y="15681"/>
                </a:lnTo>
                <a:lnTo>
                  <a:pt x="3745" y="15682"/>
                </a:lnTo>
                <a:lnTo>
                  <a:pt x="3736" y="15684"/>
                </a:lnTo>
                <a:lnTo>
                  <a:pt x="3728" y="15686"/>
                </a:lnTo>
                <a:lnTo>
                  <a:pt x="3699" y="15694"/>
                </a:lnTo>
                <a:lnTo>
                  <a:pt x="3672" y="15705"/>
                </a:lnTo>
                <a:lnTo>
                  <a:pt x="3645" y="15717"/>
                </a:lnTo>
                <a:lnTo>
                  <a:pt x="3619" y="15731"/>
                </a:lnTo>
                <a:lnTo>
                  <a:pt x="3592" y="15746"/>
                </a:lnTo>
                <a:lnTo>
                  <a:pt x="3567" y="15763"/>
                </a:lnTo>
                <a:lnTo>
                  <a:pt x="3540" y="15781"/>
                </a:lnTo>
                <a:lnTo>
                  <a:pt x="3516" y="15800"/>
                </a:lnTo>
                <a:lnTo>
                  <a:pt x="3490" y="15819"/>
                </a:lnTo>
                <a:lnTo>
                  <a:pt x="3465" y="15840"/>
                </a:lnTo>
                <a:lnTo>
                  <a:pt x="3440" y="15861"/>
                </a:lnTo>
                <a:lnTo>
                  <a:pt x="3415" y="15884"/>
                </a:lnTo>
                <a:lnTo>
                  <a:pt x="3365" y="15930"/>
                </a:lnTo>
                <a:lnTo>
                  <a:pt x="3314" y="15976"/>
                </a:lnTo>
                <a:lnTo>
                  <a:pt x="3287" y="15970"/>
                </a:lnTo>
                <a:lnTo>
                  <a:pt x="3259" y="15961"/>
                </a:lnTo>
                <a:lnTo>
                  <a:pt x="3228" y="15949"/>
                </a:lnTo>
                <a:lnTo>
                  <a:pt x="3194" y="15935"/>
                </a:lnTo>
                <a:lnTo>
                  <a:pt x="3160" y="15917"/>
                </a:lnTo>
                <a:lnTo>
                  <a:pt x="3123" y="15897"/>
                </a:lnTo>
                <a:lnTo>
                  <a:pt x="3084" y="15876"/>
                </a:lnTo>
                <a:lnTo>
                  <a:pt x="3044" y="15851"/>
                </a:lnTo>
                <a:lnTo>
                  <a:pt x="3004" y="15826"/>
                </a:lnTo>
                <a:lnTo>
                  <a:pt x="2963" y="15798"/>
                </a:lnTo>
                <a:lnTo>
                  <a:pt x="2920" y="15769"/>
                </a:lnTo>
                <a:lnTo>
                  <a:pt x="2878" y="15739"/>
                </a:lnTo>
                <a:lnTo>
                  <a:pt x="2835" y="15708"/>
                </a:lnTo>
                <a:lnTo>
                  <a:pt x="2793" y="15677"/>
                </a:lnTo>
                <a:lnTo>
                  <a:pt x="2750" y="15644"/>
                </a:lnTo>
                <a:lnTo>
                  <a:pt x="2708" y="15611"/>
                </a:lnTo>
                <a:lnTo>
                  <a:pt x="2626" y="15546"/>
                </a:lnTo>
                <a:lnTo>
                  <a:pt x="2549" y="15482"/>
                </a:lnTo>
                <a:lnTo>
                  <a:pt x="2477" y="15421"/>
                </a:lnTo>
                <a:lnTo>
                  <a:pt x="2414" y="15365"/>
                </a:lnTo>
                <a:lnTo>
                  <a:pt x="2387" y="15338"/>
                </a:lnTo>
                <a:lnTo>
                  <a:pt x="2361" y="15314"/>
                </a:lnTo>
                <a:lnTo>
                  <a:pt x="2339" y="15291"/>
                </a:lnTo>
                <a:lnTo>
                  <a:pt x="2319" y="15271"/>
                </a:lnTo>
                <a:lnTo>
                  <a:pt x="2304" y="15253"/>
                </a:lnTo>
                <a:lnTo>
                  <a:pt x="2292" y="15238"/>
                </a:lnTo>
                <a:lnTo>
                  <a:pt x="2283" y="15226"/>
                </a:lnTo>
                <a:lnTo>
                  <a:pt x="2278" y="15217"/>
                </a:lnTo>
                <a:lnTo>
                  <a:pt x="2274" y="15205"/>
                </a:lnTo>
                <a:lnTo>
                  <a:pt x="2272" y="15195"/>
                </a:lnTo>
                <a:lnTo>
                  <a:pt x="2272" y="15183"/>
                </a:lnTo>
                <a:lnTo>
                  <a:pt x="2272" y="15172"/>
                </a:lnTo>
                <a:lnTo>
                  <a:pt x="2273" y="15160"/>
                </a:lnTo>
                <a:lnTo>
                  <a:pt x="2276" y="15146"/>
                </a:lnTo>
                <a:lnTo>
                  <a:pt x="2280" y="15134"/>
                </a:lnTo>
                <a:lnTo>
                  <a:pt x="2283" y="15120"/>
                </a:lnTo>
                <a:lnTo>
                  <a:pt x="2303" y="15062"/>
                </a:lnTo>
                <a:lnTo>
                  <a:pt x="2328" y="14995"/>
                </a:lnTo>
                <a:lnTo>
                  <a:pt x="2340" y="14960"/>
                </a:lnTo>
                <a:lnTo>
                  <a:pt x="2351" y="14922"/>
                </a:lnTo>
                <a:lnTo>
                  <a:pt x="2355" y="14901"/>
                </a:lnTo>
                <a:lnTo>
                  <a:pt x="2359" y="14882"/>
                </a:lnTo>
                <a:lnTo>
                  <a:pt x="2363" y="14861"/>
                </a:lnTo>
                <a:lnTo>
                  <a:pt x="2365" y="14839"/>
                </a:lnTo>
                <a:lnTo>
                  <a:pt x="2367" y="14818"/>
                </a:lnTo>
                <a:lnTo>
                  <a:pt x="2368" y="14795"/>
                </a:lnTo>
                <a:lnTo>
                  <a:pt x="2367" y="14773"/>
                </a:lnTo>
                <a:lnTo>
                  <a:pt x="2366" y="14749"/>
                </a:lnTo>
                <a:lnTo>
                  <a:pt x="2363" y="14725"/>
                </a:lnTo>
                <a:lnTo>
                  <a:pt x="2359" y="14701"/>
                </a:lnTo>
                <a:lnTo>
                  <a:pt x="2354" y="14676"/>
                </a:lnTo>
                <a:lnTo>
                  <a:pt x="2347" y="14651"/>
                </a:lnTo>
                <a:lnTo>
                  <a:pt x="2341" y="14633"/>
                </a:lnTo>
                <a:lnTo>
                  <a:pt x="2333" y="14616"/>
                </a:lnTo>
                <a:lnTo>
                  <a:pt x="2323" y="14597"/>
                </a:lnTo>
                <a:lnTo>
                  <a:pt x="2312" y="14579"/>
                </a:lnTo>
                <a:lnTo>
                  <a:pt x="2300" y="14561"/>
                </a:lnTo>
                <a:lnTo>
                  <a:pt x="2287" y="14541"/>
                </a:lnTo>
                <a:lnTo>
                  <a:pt x="2271" y="14522"/>
                </a:lnTo>
                <a:lnTo>
                  <a:pt x="2255" y="14503"/>
                </a:lnTo>
                <a:lnTo>
                  <a:pt x="2219" y="14463"/>
                </a:lnTo>
                <a:lnTo>
                  <a:pt x="2182" y="14422"/>
                </a:lnTo>
                <a:lnTo>
                  <a:pt x="2141" y="14381"/>
                </a:lnTo>
                <a:lnTo>
                  <a:pt x="2099" y="14339"/>
                </a:lnTo>
                <a:lnTo>
                  <a:pt x="2013" y="14257"/>
                </a:lnTo>
                <a:lnTo>
                  <a:pt x="1932" y="14176"/>
                </a:lnTo>
                <a:lnTo>
                  <a:pt x="1895" y="14137"/>
                </a:lnTo>
                <a:lnTo>
                  <a:pt x="1861" y="14100"/>
                </a:lnTo>
                <a:lnTo>
                  <a:pt x="1846" y="14081"/>
                </a:lnTo>
                <a:lnTo>
                  <a:pt x="1832" y="14063"/>
                </a:lnTo>
                <a:lnTo>
                  <a:pt x="1820" y="14046"/>
                </a:lnTo>
                <a:lnTo>
                  <a:pt x="1808" y="14028"/>
                </a:lnTo>
                <a:lnTo>
                  <a:pt x="3797" y="9224"/>
                </a:lnTo>
                <a:lnTo>
                  <a:pt x="3536" y="8975"/>
                </a:lnTo>
                <a:lnTo>
                  <a:pt x="3276" y="8724"/>
                </a:lnTo>
                <a:lnTo>
                  <a:pt x="3147" y="8599"/>
                </a:lnTo>
                <a:lnTo>
                  <a:pt x="3018" y="8473"/>
                </a:lnTo>
                <a:lnTo>
                  <a:pt x="2890" y="8346"/>
                </a:lnTo>
                <a:lnTo>
                  <a:pt x="2763" y="8219"/>
                </a:lnTo>
                <a:lnTo>
                  <a:pt x="2635" y="8092"/>
                </a:lnTo>
                <a:lnTo>
                  <a:pt x="2509" y="7963"/>
                </a:lnTo>
                <a:lnTo>
                  <a:pt x="2384" y="7835"/>
                </a:lnTo>
                <a:lnTo>
                  <a:pt x="2259" y="7706"/>
                </a:lnTo>
                <a:lnTo>
                  <a:pt x="2136" y="7576"/>
                </a:lnTo>
                <a:lnTo>
                  <a:pt x="2012" y="7445"/>
                </a:lnTo>
                <a:lnTo>
                  <a:pt x="1890" y="7315"/>
                </a:lnTo>
                <a:lnTo>
                  <a:pt x="1769" y="7182"/>
                </a:lnTo>
                <a:lnTo>
                  <a:pt x="1648" y="7049"/>
                </a:lnTo>
                <a:lnTo>
                  <a:pt x="1530" y="6916"/>
                </a:lnTo>
                <a:lnTo>
                  <a:pt x="1412" y="6781"/>
                </a:lnTo>
                <a:lnTo>
                  <a:pt x="1294" y="6647"/>
                </a:lnTo>
                <a:lnTo>
                  <a:pt x="1179" y="6510"/>
                </a:lnTo>
                <a:lnTo>
                  <a:pt x="1065" y="6373"/>
                </a:lnTo>
                <a:lnTo>
                  <a:pt x="952" y="6236"/>
                </a:lnTo>
                <a:lnTo>
                  <a:pt x="839" y="6096"/>
                </a:lnTo>
                <a:lnTo>
                  <a:pt x="729" y="5956"/>
                </a:lnTo>
                <a:lnTo>
                  <a:pt x="620" y="5815"/>
                </a:lnTo>
                <a:lnTo>
                  <a:pt x="513" y="5672"/>
                </a:lnTo>
                <a:lnTo>
                  <a:pt x="407" y="5530"/>
                </a:lnTo>
                <a:lnTo>
                  <a:pt x="303" y="5385"/>
                </a:lnTo>
                <a:lnTo>
                  <a:pt x="200" y="5239"/>
                </a:lnTo>
                <a:lnTo>
                  <a:pt x="99" y="5092"/>
                </a:lnTo>
                <a:lnTo>
                  <a:pt x="0" y="4944"/>
                </a:lnTo>
                <a:lnTo>
                  <a:pt x="4" y="4907"/>
                </a:lnTo>
                <a:lnTo>
                  <a:pt x="9" y="4872"/>
                </a:lnTo>
                <a:lnTo>
                  <a:pt x="15" y="4836"/>
                </a:lnTo>
                <a:lnTo>
                  <a:pt x="21" y="4800"/>
                </a:lnTo>
                <a:lnTo>
                  <a:pt x="29" y="4765"/>
                </a:lnTo>
                <a:lnTo>
                  <a:pt x="37" y="4729"/>
                </a:lnTo>
                <a:lnTo>
                  <a:pt x="46" y="4694"/>
                </a:lnTo>
                <a:lnTo>
                  <a:pt x="55" y="4660"/>
                </a:lnTo>
                <a:lnTo>
                  <a:pt x="65" y="4625"/>
                </a:lnTo>
                <a:lnTo>
                  <a:pt x="75" y="4590"/>
                </a:lnTo>
                <a:lnTo>
                  <a:pt x="87" y="4557"/>
                </a:lnTo>
                <a:lnTo>
                  <a:pt x="98" y="4522"/>
                </a:lnTo>
                <a:lnTo>
                  <a:pt x="123" y="4455"/>
                </a:lnTo>
                <a:lnTo>
                  <a:pt x="150" y="4388"/>
                </a:lnTo>
                <a:lnTo>
                  <a:pt x="178" y="4323"/>
                </a:lnTo>
                <a:lnTo>
                  <a:pt x="209" y="4258"/>
                </a:lnTo>
                <a:lnTo>
                  <a:pt x="241" y="4195"/>
                </a:lnTo>
                <a:lnTo>
                  <a:pt x="273" y="4132"/>
                </a:lnTo>
                <a:lnTo>
                  <a:pt x="308" y="4071"/>
                </a:lnTo>
                <a:lnTo>
                  <a:pt x="343" y="4011"/>
                </a:lnTo>
                <a:lnTo>
                  <a:pt x="378" y="3952"/>
                </a:lnTo>
                <a:lnTo>
                  <a:pt x="414" y="3895"/>
                </a:lnTo>
                <a:lnTo>
                  <a:pt x="421" y="3893"/>
                </a:lnTo>
                <a:lnTo>
                  <a:pt x="430" y="3893"/>
                </a:lnTo>
                <a:lnTo>
                  <a:pt x="442" y="3894"/>
                </a:lnTo>
                <a:lnTo>
                  <a:pt x="454" y="3897"/>
                </a:lnTo>
                <a:lnTo>
                  <a:pt x="482" y="3906"/>
                </a:lnTo>
                <a:lnTo>
                  <a:pt x="515" y="3919"/>
                </a:lnTo>
                <a:lnTo>
                  <a:pt x="553" y="3935"/>
                </a:lnTo>
                <a:lnTo>
                  <a:pt x="593" y="3955"/>
                </a:lnTo>
                <a:lnTo>
                  <a:pt x="633" y="3976"/>
                </a:lnTo>
                <a:lnTo>
                  <a:pt x="676" y="3998"/>
                </a:lnTo>
                <a:lnTo>
                  <a:pt x="719" y="4020"/>
                </a:lnTo>
                <a:lnTo>
                  <a:pt x="761" y="4040"/>
                </a:lnTo>
                <a:lnTo>
                  <a:pt x="801" y="4060"/>
                </a:lnTo>
                <a:lnTo>
                  <a:pt x="837" y="4077"/>
                </a:lnTo>
                <a:lnTo>
                  <a:pt x="855" y="4084"/>
                </a:lnTo>
                <a:lnTo>
                  <a:pt x="871" y="4090"/>
                </a:lnTo>
                <a:lnTo>
                  <a:pt x="885" y="4096"/>
                </a:lnTo>
                <a:lnTo>
                  <a:pt x="900" y="4100"/>
                </a:lnTo>
                <a:lnTo>
                  <a:pt x="912" y="4103"/>
                </a:lnTo>
                <a:lnTo>
                  <a:pt x="922" y="4104"/>
                </a:lnTo>
                <a:lnTo>
                  <a:pt x="931" y="4104"/>
                </a:lnTo>
                <a:lnTo>
                  <a:pt x="938" y="4102"/>
                </a:lnTo>
                <a:lnTo>
                  <a:pt x="972" y="4088"/>
                </a:lnTo>
                <a:lnTo>
                  <a:pt x="1002" y="4072"/>
                </a:lnTo>
                <a:lnTo>
                  <a:pt x="1025" y="4052"/>
                </a:lnTo>
                <a:lnTo>
                  <a:pt x="1045" y="4029"/>
                </a:lnTo>
                <a:lnTo>
                  <a:pt x="1061" y="4004"/>
                </a:lnTo>
                <a:lnTo>
                  <a:pt x="1074" y="3976"/>
                </a:lnTo>
                <a:lnTo>
                  <a:pt x="1083" y="3947"/>
                </a:lnTo>
                <a:lnTo>
                  <a:pt x="1090" y="3914"/>
                </a:lnTo>
                <a:lnTo>
                  <a:pt x="1095" y="3880"/>
                </a:lnTo>
                <a:lnTo>
                  <a:pt x="1097" y="3845"/>
                </a:lnTo>
                <a:lnTo>
                  <a:pt x="1099" y="3808"/>
                </a:lnTo>
                <a:lnTo>
                  <a:pt x="1099" y="3769"/>
                </a:lnTo>
                <a:lnTo>
                  <a:pt x="1097" y="3691"/>
                </a:lnTo>
                <a:lnTo>
                  <a:pt x="1095" y="3608"/>
                </a:lnTo>
                <a:lnTo>
                  <a:pt x="1096" y="3566"/>
                </a:lnTo>
                <a:lnTo>
                  <a:pt x="1097" y="3525"/>
                </a:lnTo>
                <a:lnTo>
                  <a:pt x="1099" y="3484"/>
                </a:lnTo>
                <a:lnTo>
                  <a:pt x="1105" y="3443"/>
                </a:lnTo>
                <a:lnTo>
                  <a:pt x="1112" y="3402"/>
                </a:lnTo>
                <a:lnTo>
                  <a:pt x="1122" y="3362"/>
                </a:lnTo>
                <a:lnTo>
                  <a:pt x="1134" y="3323"/>
                </a:lnTo>
                <a:lnTo>
                  <a:pt x="1150" y="3286"/>
                </a:lnTo>
                <a:lnTo>
                  <a:pt x="1171" y="3250"/>
                </a:lnTo>
                <a:lnTo>
                  <a:pt x="1194" y="3215"/>
                </a:lnTo>
                <a:lnTo>
                  <a:pt x="1223" y="3183"/>
                </a:lnTo>
                <a:lnTo>
                  <a:pt x="1258" y="3152"/>
                </a:lnTo>
                <a:lnTo>
                  <a:pt x="1296" y="3124"/>
                </a:lnTo>
                <a:lnTo>
                  <a:pt x="1341" y="3097"/>
                </a:lnTo>
                <a:lnTo>
                  <a:pt x="1392" y="3074"/>
                </a:lnTo>
                <a:lnTo>
                  <a:pt x="1449" y="3052"/>
                </a:lnTo>
                <a:lnTo>
                  <a:pt x="1471" y="3047"/>
                </a:lnTo>
                <a:lnTo>
                  <a:pt x="1491" y="3043"/>
                </a:lnTo>
                <a:lnTo>
                  <a:pt x="1513" y="3042"/>
                </a:lnTo>
                <a:lnTo>
                  <a:pt x="1536" y="3044"/>
                </a:lnTo>
                <a:lnTo>
                  <a:pt x="1560" y="3049"/>
                </a:lnTo>
                <a:lnTo>
                  <a:pt x="1589" y="3057"/>
                </a:lnTo>
                <a:lnTo>
                  <a:pt x="1620" y="3070"/>
                </a:lnTo>
                <a:lnTo>
                  <a:pt x="1654" y="3087"/>
                </a:lnTo>
                <a:lnTo>
                  <a:pt x="1694" y="3109"/>
                </a:lnTo>
                <a:lnTo>
                  <a:pt x="1738" y="3137"/>
                </a:lnTo>
                <a:lnTo>
                  <a:pt x="1789" y="3169"/>
                </a:lnTo>
                <a:lnTo>
                  <a:pt x="1845" y="3209"/>
                </a:lnTo>
                <a:lnTo>
                  <a:pt x="1908" y="3255"/>
                </a:lnTo>
                <a:lnTo>
                  <a:pt x="1980" y="3307"/>
                </a:lnTo>
                <a:lnTo>
                  <a:pt x="2059" y="3367"/>
                </a:lnTo>
                <a:lnTo>
                  <a:pt x="2147" y="3436"/>
                </a:lnTo>
                <a:lnTo>
                  <a:pt x="2352" y="3596"/>
                </a:lnTo>
                <a:lnTo>
                  <a:pt x="2599" y="3793"/>
                </a:lnTo>
                <a:lnTo>
                  <a:pt x="2893" y="4028"/>
                </a:lnTo>
                <a:lnTo>
                  <a:pt x="3239" y="4307"/>
                </a:lnTo>
                <a:lnTo>
                  <a:pt x="3643" y="4631"/>
                </a:lnTo>
                <a:lnTo>
                  <a:pt x="4109" y="5003"/>
                </a:lnTo>
                <a:lnTo>
                  <a:pt x="4642" y="5430"/>
                </a:lnTo>
                <a:lnTo>
                  <a:pt x="5246" y="5910"/>
                </a:lnTo>
                <a:lnTo>
                  <a:pt x="5328" y="5738"/>
                </a:lnTo>
                <a:lnTo>
                  <a:pt x="5453" y="5473"/>
                </a:lnTo>
                <a:lnTo>
                  <a:pt x="5618" y="5130"/>
                </a:lnTo>
                <a:lnTo>
                  <a:pt x="5813" y="4723"/>
                </a:lnTo>
                <a:lnTo>
                  <a:pt x="6035" y="4266"/>
                </a:lnTo>
                <a:lnTo>
                  <a:pt x="6273" y="3773"/>
                </a:lnTo>
                <a:lnTo>
                  <a:pt x="6525" y="3259"/>
                </a:lnTo>
                <a:lnTo>
                  <a:pt x="6782" y="2738"/>
                </a:lnTo>
                <a:lnTo>
                  <a:pt x="6911" y="2479"/>
                </a:lnTo>
                <a:lnTo>
                  <a:pt x="7038" y="2224"/>
                </a:lnTo>
                <a:lnTo>
                  <a:pt x="7164" y="1973"/>
                </a:lnTo>
                <a:lnTo>
                  <a:pt x="7287" y="1730"/>
                </a:lnTo>
                <a:lnTo>
                  <a:pt x="7407" y="1496"/>
                </a:lnTo>
                <a:lnTo>
                  <a:pt x="7521" y="1271"/>
                </a:lnTo>
                <a:lnTo>
                  <a:pt x="7631" y="1060"/>
                </a:lnTo>
                <a:lnTo>
                  <a:pt x="7735" y="862"/>
                </a:lnTo>
                <a:lnTo>
                  <a:pt x="7833" y="681"/>
                </a:lnTo>
                <a:lnTo>
                  <a:pt x="7923" y="516"/>
                </a:lnTo>
                <a:lnTo>
                  <a:pt x="8003" y="372"/>
                </a:lnTo>
                <a:lnTo>
                  <a:pt x="8076" y="248"/>
                </a:lnTo>
                <a:lnTo>
                  <a:pt x="8138" y="147"/>
                </a:lnTo>
                <a:lnTo>
                  <a:pt x="8189" y="72"/>
                </a:lnTo>
                <a:lnTo>
                  <a:pt x="8229" y="22"/>
                </a:lnTo>
                <a:lnTo>
                  <a:pt x="8256" y="1"/>
                </a:lnTo>
                <a:lnTo>
                  <a:pt x="8262" y="0"/>
                </a:lnTo>
                <a:lnTo>
                  <a:pt x="8273" y="0"/>
                </a:lnTo>
                <a:lnTo>
                  <a:pt x="8286" y="2"/>
                </a:lnTo>
                <a:lnTo>
                  <a:pt x="8303" y="4"/>
                </a:lnTo>
                <a:lnTo>
                  <a:pt x="8347" y="14"/>
                </a:lnTo>
                <a:lnTo>
                  <a:pt x="8403" y="26"/>
                </a:lnTo>
                <a:lnTo>
                  <a:pt x="8466" y="43"/>
                </a:lnTo>
                <a:lnTo>
                  <a:pt x="8538" y="65"/>
                </a:lnTo>
                <a:lnTo>
                  <a:pt x="8575" y="77"/>
                </a:lnTo>
                <a:lnTo>
                  <a:pt x="8614" y="90"/>
                </a:lnTo>
                <a:lnTo>
                  <a:pt x="8653" y="104"/>
                </a:lnTo>
                <a:lnTo>
                  <a:pt x="8693" y="120"/>
                </a:lnTo>
                <a:lnTo>
                  <a:pt x="8732" y="136"/>
                </a:lnTo>
                <a:lnTo>
                  <a:pt x="8772" y="153"/>
                </a:lnTo>
                <a:lnTo>
                  <a:pt x="8812" y="173"/>
                </a:lnTo>
                <a:lnTo>
                  <a:pt x="8851" y="191"/>
                </a:lnTo>
                <a:lnTo>
                  <a:pt x="8889" y="211"/>
                </a:lnTo>
                <a:lnTo>
                  <a:pt x="8926" y="233"/>
                </a:lnTo>
                <a:lnTo>
                  <a:pt x="8962" y="255"/>
                </a:lnTo>
                <a:lnTo>
                  <a:pt x="8996" y="279"/>
                </a:lnTo>
                <a:lnTo>
                  <a:pt x="9028" y="303"/>
                </a:lnTo>
                <a:lnTo>
                  <a:pt x="9058" y="328"/>
                </a:lnTo>
                <a:lnTo>
                  <a:pt x="9086" y="354"/>
                </a:lnTo>
                <a:lnTo>
                  <a:pt x="9112" y="381"/>
                </a:lnTo>
                <a:lnTo>
                  <a:pt x="9133" y="408"/>
                </a:lnTo>
                <a:lnTo>
                  <a:pt x="9153" y="438"/>
                </a:lnTo>
                <a:lnTo>
                  <a:pt x="9169" y="467"/>
                </a:lnTo>
                <a:lnTo>
                  <a:pt x="9181" y="498"/>
                </a:lnTo>
                <a:lnTo>
                  <a:pt x="9171" y="518"/>
                </a:lnTo>
                <a:lnTo>
                  <a:pt x="9161" y="540"/>
                </a:lnTo>
                <a:lnTo>
                  <a:pt x="9153" y="561"/>
                </a:lnTo>
                <a:lnTo>
                  <a:pt x="9147" y="583"/>
                </a:lnTo>
                <a:lnTo>
                  <a:pt x="9145" y="594"/>
                </a:lnTo>
                <a:lnTo>
                  <a:pt x="9142" y="605"/>
                </a:lnTo>
                <a:lnTo>
                  <a:pt x="9142" y="616"/>
                </a:lnTo>
                <a:lnTo>
                  <a:pt x="9142" y="628"/>
                </a:lnTo>
                <a:lnTo>
                  <a:pt x="9144" y="640"/>
                </a:lnTo>
                <a:lnTo>
                  <a:pt x="9146" y="652"/>
                </a:lnTo>
                <a:lnTo>
                  <a:pt x="9149" y="664"/>
                </a:lnTo>
                <a:lnTo>
                  <a:pt x="9154" y="678"/>
                </a:lnTo>
                <a:lnTo>
                  <a:pt x="9163" y="694"/>
                </a:lnTo>
                <a:lnTo>
                  <a:pt x="9173" y="709"/>
                </a:lnTo>
                <a:lnTo>
                  <a:pt x="9184" y="723"/>
                </a:lnTo>
                <a:lnTo>
                  <a:pt x="9197" y="737"/>
                </a:lnTo>
                <a:lnTo>
                  <a:pt x="9209" y="749"/>
                </a:lnTo>
                <a:lnTo>
                  <a:pt x="9223" y="760"/>
                </a:lnTo>
                <a:lnTo>
                  <a:pt x="9237" y="770"/>
                </a:lnTo>
                <a:lnTo>
                  <a:pt x="9252" y="781"/>
                </a:lnTo>
                <a:lnTo>
                  <a:pt x="9267" y="789"/>
                </a:lnTo>
                <a:lnTo>
                  <a:pt x="9283" y="797"/>
                </a:lnTo>
                <a:lnTo>
                  <a:pt x="9301" y="803"/>
                </a:lnTo>
                <a:lnTo>
                  <a:pt x="9318" y="809"/>
                </a:lnTo>
                <a:lnTo>
                  <a:pt x="9335" y="815"/>
                </a:lnTo>
                <a:lnTo>
                  <a:pt x="9354" y="819"/>
                </a:lnTo>
                <a:lnTo>
                  <a:pt x="9372" y="823"/>
                </a:lnTo>
                <a:lnTo>
                  <a:pt x="9391" y="825"/>
                </a:lnTo>
                <a:lnTo>
                  <a:pt x="9412" y="829"/>
                </a:lnTo>
                <a:lnTo>
                  <a:pt x="9431" y="830"/>
                </a:lnTo>
                <a:lnTo>
                  <a:pt x="9452" y="831"/>
                </a:lnTo>
                <a:lnTo>
                  <a:pt x="9472" y="831"/>
                </a:lnTo>
                <a:lnTo>
                  <a:pt x="9493" y="831"/>
                </a:lnTo>
                <a:lnTo>
                  <a:pt x="9515" y="830"/>
                </a:lnTo>
                <a:lnTo>
                  <a:pt x="9536" y="827"/>
                </a:lnTo>
                <a:lnTo>
                  <a:pt x="9558" y="825"/>
                </a:lnTo>
                <a:lnTo>
                  <a:pt x="9601" y="818"/>
                </a:lnTo>
                <a:lnTo>
                  <a:pt x="9645" y="810"/>
                </a:lnTo>
                <a:lnTo>
                  <a:pt x="9689" y="800"/>
                </a:lnTo>
                <a:lnTo>
                  <a:pt x="9733" y="788"/>
                </a:lnTo>
                <a:lnTo>
                  <a:pt x="9761" y="779"/>
                </a:lnTo>
                <a:lnTo>
                  <a:pt x="9787" y="770"/>
                </a:lnTo>
                <a:lnTo>
                  <a:pt x="9800" y="766"/>
                </a:lnTo>
                <a:lnTo>
                  <a:pt x="9813" y="764"/>
                </a:lnTo>
                <a:lnTo>
                  <a:pt x="9826" y="762"/>
                </a:lnTo>
                <a:lnTo>
                  <a:pt x="9839" y="761"/>
                </a:lnTo>
                <a:lnTo>
                  <a:pt x="9852" y="760"/>
                </a:lnTo>
                <a:lnTo>
                  <a:pt x="9866" y="761"/>
                </a:lnTo>
                <a:lnTo>
                  <a:pt x="9879" y="762"/>
                </a:lnTo>
                <a:lnTo>
                  <a:pt x="9893" y="765"/>
                </a:lnTo>
                <a:lnTo>
                  <a:pt x="9907" y="769"/>
                </a:lnTo>
                <a:lnTo>
                  <a:pt x="9924" y="773"/>
                </a:lnTo>
                <a:lnTo>
                  <a:pt x="9939" y="781"/>
                </a:lnTo>
                <a:lnTo>
                  <a:pt x="9956" y="788"/>
                </a:lnTo>
                <a:lnTo>
                  <a:pt x="9974" y="797"/>
                </a:lnTo>
                <a:lnTo>
                  <a:pt x="9992" y="808"/>
                </a:lnTo>
                <a:lnTo>
                  <a:pt x="10011" y="820"/>
                </a:lnTo>
                <a:lnTo>
                  <a:pt x="10032" y="834"/>
                </a:lnTo>
                <a:lnTo>
                  <a:pt x="10054" y="850"/>
                </a:lnTo>
                <a:lnTo>
                  <a:pt x="10077" y="867"/>
                </a:lnTo>
                <a:lnTo>
                  <a:pt x="10101" y="887"/>
                </a:lnTo>
                <a:lnTo>
                  <a:pt x="10128" y="908"/>
                </a:lnTo>
                <a:lnTo>
                  <a:pt x="10184" y="957"/>
                </a:lnTo>
                <a:lnTo>
                  <a:pt x="10247" y="1015"/>
                </a:lnTo>
                <a:lnTo>
                  <a:pt x="10317" y="1084"/>
                </a:lnTo>
                <a:lnTo>
                  <a:pt x="10396" y="1161"/>
                </a:lnTo>
                <a:lnTo>
                  <a:pt x="10397" y="1227"/>
                </a:lnTo>
                <a:lnTo>
                  <a:pt x="10382" y="1324"/>
                </a:lnTo>
                <a:lnTo>
                  <a:pt x="10352" y="1448"/>
                </a:lnTo>
                <a:lnTo>
                  <a:pt x="10309" y="1598"/>
                </a:lnTo>
                <a:lnTo>
                  <a:pt x="10253" y="1770"/>
                </a:lnTo>
                <a:lnTo>
                  <a:pt x="10186" y="1963"/>
                </a:lnTo>
                <a:lnTo>
                  <a:pt x="10107" y="2176"/>
                </a:lnTo>
                <a:lnTo>
                  <a:pt x="10020" y="2405"/>
                </a:lnTo>
                <a:lnTo>
                  <a:pt x="9924" y="2650"/>
                </a:lnTo>
                <a:lnTo>
                  <a:pt x="9820" y="2908"/>
                </a:lnTo>
                <a:lnTo>
                  <a:pt x="9710" y="3178"/>
                </a:lnTo>
                <a:lnTo>
                  <a:pt x="9593" y="3456"/>
                </a:lnTo>
                <a:lnTo>
                  <a:pt x="9473" y="3741"/>
                </a:lnTo>
                <a:lnTo>
                  <a:pt x="9349" y="4031"/>
                </a:lnTo>
                <a:lnTo>
                  <a:pt x="9222" y="4324"/>
                </a:lnTo>
                <a:lnTo>
                  <a:pt x="9095" y="4618"/>
                </a:lnTo>
                <a:lnTo>
                  <a:pt x="8967" y="4911"/>
                </a:lnTo>
                <a:lnTo>
                  <a:pt x="8840" y="5199"/>
                </a:lnTo>
                <a:lnTo>
                  <a:pt x="8713" y="5484"/>
                </a:lnTo>
                <a:lnTo>
                  <a:pt x="8590" y="5760"/>
                </a:lnTo>
                <a:lnTo>
                  <a:pt x="8355" y="6284"/>
                </a:lnTo>
                <a:lnTo>
                  <a:pt x="8144" y="6755"/>
                </a:lnTo>
                <a:lnTo>
                  <a:pt x="7963" y="7155"/>
                </a:lnTo>
                <a:lnTo>
                  <a:pt x="7822" y="7469"/>
                </a:lnTo>
                <a:lnTo>
                  <a:pt x="7769" y="7589"/>
                </a:lnTo>
                <a:lnTo>
                  <a:pt x="7728" y="7681"/>
                </a:lnTo>
                <a:lnTo>
                  <a:pt x="7701" y="7743"/>
                </a:lnTo>
                <a:lnTo>
                  <a:pt x="7690" y="7775"/>
                </a:lnTo>
                <a:lnTo>
                  <a:pt x="11611" y="1032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56" name="Rectangle 12"/>
          <p:cNvSpPr>
            <a:spLocks noChangeArrowheads="1"/>
          </p:cNvSpPr>
          <p:nvPr/>
        </p:nvSpPr>
        <p:spPr bwMode="auto">
          <a:xfrm>
            <a:off x="2521004" y="4425950"/>
            <a:ext cx="479425" cy="3810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4000">
              <a:solidFill>
                <a:srgbClr val="000000"/>
              </a:solidFill>
              <a:latin typeface="Arial" charset="0"/>
              <a:ea typeface="ＭＳ Ｐゴシック" charset="0"/>
            </a:endParaRPr>
          </a:p>
        </p:txBody>
      </p:sp>
      <p:grpSp>
        <p:nvGrpSpPr>
          <p:cNvPr id="82957" name="Group 13"/>
          <p:cNvGrpSpPr>
            <a:grpSpLocks/>
          </p:cNvGrpSpPr>
          <p:nvPr/>
        </p:nvGrpSpPr>
        <p:grpSpPr bwMode="auto">
          <a:xfrm flipH="1">
            <a:off x="2698751" y="4464050"/>
            <a:ext cx="123825" cy="331788"/>
            <a:chOff x="2448" y="934"/>
            <a:chExt cx="963" cy="2587"/>
          </a:xfrm>
        </p:grpSpPr>
        <p:sp>
          <p:nvSpPr>
            <p:cNvPr id="82975" name="Freeform 14"/>
            <p:cNvSpPr>
              <a:spLocks/>
            </p:cNvSpPr>
            <p:nvPr/>
          </p:nvSpPr>
          <p:spPr bwMode="auto">
            <a:xfrm>
              <a:off x="2705" y="3188"/>
              <a:ext cx="332" cy="333"/>
            </a:xfrm>
            <a:custGeom>
              <a:avLst/>
              <a:gdLst>
                <a:gd name="T0" fmla="*/ 0 w 1330"/>
                <a:gd name="T1" fmla="*/ 0 h 1330"/>
                <a:gd name="T2" fmla="*/ 0 w 1330"/>
                <a:gd name="T3" fmla="*/ 0 h 1330"/>
                <a:gd name="T4" fmla="*/ 0 w 1330"/>
                <a:gd name="T5" fmla="*/ 0 h 1330"/>
                <a:gd name="T6" fmla="*/ 0 w 1330"/>
                <a:gd name="T7" fmla="*/ 0 h 1330"/>
                <a:gd name="T8" fmla="*/ 0 w 1330"/>
                <a:gd name="T9" fmla="*/ 0 h 1330"/>
                <a:gd name="T10" fmla="*/ 0 w 1330"/>
                <a:gd name="T11" fmla="*/ 0 h 1330"/>
                <a:gd name="T12" fmla="*/ 0 w 1330"/>
                <a:gd name="T13" fmla="*/ 0 h 1330"/>
                <a:gd name="T14" fmla="*/ 0 w 1330"/>
                <a:gd name="T15" fmla="*/ 0 h 1330"/>
                <a:gd name="T16" fmla="*/ 0 w 1330"/>
                <a:gd name="T17" fmla="*/ 0 h 1330"/>
                <a:gd name="T18" fmla="*/ 0 w 1330"/>
                <a:gd name="T19" fmla="*/ 0 h 1330"/>
                <a:gd name="T20" fmla="*/ 0 w 1330"/>
                <a:gd name="T21" fmla="*/ 0 h 1330"/>
                <a:gd name="T22" fmla="*/ 0 w 1330"/>
                <a:gd name="T23" fmla="*/ 0 h 1330"/>
                <a:gd name="T24" fmla="*/ 0 w 1330"/>
                <a:gd name="T25" fmla="*/ 0 h 1330"/>
                <a:gd name="T26" fmla="*/ 0 w 1330"/>
                <a:gd name="T27" fmla="*/ 0 h 1330"/>
                <a:gd name="T28" fmla="*/ 0 w 1330"/>
                <a:gd name="T29" fmla="*/ 0 h 1330"/>
                <a:gd name="T30" fmla="*/ 0 w 1330"/>
                <a:gd name="T31" fmla="*/ 0 h 1330"/>
                <a:gd name="T32" fmla="*/ 0 w 1330"/>
                <a:gd name="T33" fmla="*/ 0 h 1330"/>
                <a:gd name="T34" fmla="*/ 0 w 1330"/>
                <a:gd name="T35" fmla="*/ 0 h 1330"/>
                <a:gd name="T36" fmla="*/ 0 w 1330"/>
                <a:gd name="T37" fmla="*/ 0 h 1330"/>
                <a:gd name="T38" fmla="*/ 0 w 1330"/>
                <a:gd name="T39" fmla="*/ 0 h 1330"/>
                <a:gd name="T40" fmla="*/ 0 w 1330"/>
                <a:gd name="T41" fmla="*/ 0 h 1330"/>
                <a:gd name="T42" fmla="*/ 0 w 1330"/>
                <a:gd name="T43" fmla="*/ 0 h 1330"/>
                <a:gd name="T44" fmla="*/ 0 w 1330"/>
                <a:gd name="T45" fmla="*/ 0 h 1330"/>
                <a:gd name="T46" fmla="*/ 0 w 1330"/>
                <a:gd name="T47" fmla="*/ 0 h 1330"/>
                <a:gd name="T48" fmla="*/ 0 w 1330"/>
                <a:gd name="T49" fmla="*/ 0 h 1330"/>
                <a:gd name="T50" fmla="*/ 0 w 1330"/>
                <a:gd name="T51" fmla="*/ 0 h 1330"/>
                <a:gd name="T52" fmla="*/ 0 w 1330"/>
                <a:gd name="T53" fmla="*/ 0 h 1330"/>
                <a:gd name="T54" fmla="*/ 0 w 1330"/>
                <a:gd name="T55" fmla="*/ 0 h 1330"/>
                <a:gd name="T56" fmla="*/ 0 w 1330"/>
                <a:gd name="T57" fmla="*/ 0 h 1330"/>
                <a:gd name="T58" fmla="*/ 0 w 1330"/>
                <a:gd name="T59" fmla="*/ 0 h 1330"/>
                <a:gd name="T60" fmla="*/ 0 w 1330"/>
                <a:gd name="T61" fmla="*/ 0 h 1330"/>
                <a:gd name="T62" fmla="*/ 0 w 1330"/>
                <a:gd name="T63" fmla="*/ 0 h 1330"/>
                <a:gd name="T64" fmla="*/ 0 w 1330"/>
                <a:gd name="T65" fmla="*/ 0 h 1330"/>
                <a:gd name="T66" fmla="*/ 0 w 1330"/>
                <a:gd name="T67" fmla="*/ 0 h 1330"/>
                <a:gd name="T68" fmla="*/ 0 w 1330"/>
                <a:gd name="T69" fmla="*/ 0 h 1330"/>
                <a:gd name="T70" fmla="*/ 0 w 1330"/>
                <a:gd name="T71" fmla="*/ 0 h 1330"/>
                <a:gd name="T72" fmla="*/ 0 w 1330"/>
                <a:gd name="T73" fmla="*/ 0 h 1330"/>
                <a:gd name="T74" fmla="*/ 0 w 1330"/>
                <a:gd name="T75" fmla="*/ 0 h 1330"/>
                <a:gd name="T76" fmla="*/ 0 w 1330"/>
                <a:gd name="T77" fmla="*/ 0 h 1330"/>
                <a:gd name="T78" fmla="*/ 0 w 1330"/>
                <a:gd name="T79" fmla="*/ 0 h 1330"/>
                <a:gd name="T80" fmla="*/ 0 w 1330"/>
                <a:gd name="T81" fmla="*/ 0 h 1330"/>
                <a:gd name="T82" fmla="*/ 0 w 1330"/>
                <a:gd name="T83" fmla="*/ 0 h 1330"/>
                <a:gd name="T84" fmla="*/ 0 w 1330"/>
                <a:gd name="T85" fmla="*/ 0 h 1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30" h="1330">
                  <a:moveTo>
                    <a:pt x="1330" y="664"/>
                  </a:moveTo>
                  <a:lnTo>
                    <a:pt x="1329" y="698"/>
                  </a:lnTo>
                  <a:lnTo>
                    <a:pt x="1326" y="733"/>
                  </a:lnTo>
                  <a:lnTo>
                    <a:pt x="1322" y="766"/>
                  </a:lnTo>
                  <a:lnTo>
                    <a:pt x="1316" y="798"/>
                  </a:lnTo>
                  <a:lnTo>
                    <a:pt x="1309" y="831"/>
                  </a:lnTo>
                  <a:lnTo>
                    <a:pt x="1300" y="862"/>
                  </a:lnTo>
                  <a:lnTo>
                    <a:pt x="1290" y="893"/>
                  </a:lnTo>
                  <a:lnTo>
                    <a:pt x="1278" y="924"/>
                  </a:lnTo>
                  <a:lnTo>
                    <a:pt x="1264" y="953"/>
                  </a:lnTo>
                  <a:lnTo>
                    <a:pt x="1250" y="981"/>
                  </a:lnTo>
                  <a:lnTo>
                    <a:pt x="1234" y="1010"/>
                  </a:lnTo>
                  <a:lnTo>
                    <a:pt x="1217" y="1037"/>
                  </a:lnTo>
                  <a:lnTo>
                    <a:pt x="1198" y="1062"/>
                  </a:lnTo>
                  <a:lnTo>
                    <a:pt x="1178" y="1088"/>
                  </a:lnTo>
                  <a:lnTo>
                    <a:pt x="1157" y="1112"/>
                  </a:lnTo>
                  <a:lnTo>
                    <a:pt x="1135" y="1135"/>
                  </a:lnTo>
                  <a:lnTo>
                    <a:pt x="1112" y="1157"/>
                  </a:lnTo>
                  <a:lnTo>
                    <a:pt x="1088" y="1178"/>
                  </a:lnTo>
                  <a:lnTo>
                    <a:pt x="1063" y="1198"/>
                  </a:lnTo>
                  <a:lnTo>
                    <a:pt x="1037" y="1216"/>
                  </a:lnTo>
                  <a:lnTo>
                    <a:pt x="1009" y="1233"/>
                  </a:lnTo>
                  <a:lnTo>
                    <a:pt x="982" y="1249"/>
                  </a:lnTo>
                  <a:lnTo>
                    <a:pt x="953" y="1265"/>
                  </a:lnTo>
                  <a:lnTo>
                    <a:pt x="924" y="1278"/>
                  </a:lnTo>
                  <a:lnTo>
                    <a:pt x="893" y="1290"/>
                  </a:lnTo>
                  <a:lnTo>
                    <a:pt x="863" y="1300"/>
                  </a:lnTo>
                  <a:lnTo>
                    <a:pt x="830" y="1309"/>
                  </a:lnTo>
                  <a:lnTo>
                    <a:pt x="798" y="1316"/>
                  </a:lnTo>
                  <a:lnTo>
                    <a:pt x="766" y="1322"/>
                  </a:lnTo>
                  <a:lnTo>
                    <a:pt x="732" y="1326"/>
                  </a:lnTo>
                  <a:lnTo>
                    <a:pt x="698" y="1329"/>
                  </a:lnTo>
                  <a:lnTo>
                    <a:pt x="664" y="1330"/>
                  </a:lnTo>
                  <a:lnTo>
                    <a:pt x="630" y="1329"/>
                  </a:lnTo>
                  <a:lnTo>
                    <a:pt x="596" y="1326"/>
                  </a:lnTo>
                  <a:lnTo>
                    <a:pt x="562" y="1322"/>
                  </a:lnTo>
                  <a:lnTo>
                    <a:pt x="530" y="1316"/>
                  </a:lnTo>
                  <a:lnTo>
                    <a:pt x="498" y="1309"/>
                  </a:lnTo>
                  <a:lnTo>
                    <a:pt x="466" y="1300"/>
                  </a:lnTo>
                  <a:lnTo>
                    <a:pt x="436" y="1290"/>
                  </a:lnTo>
                  <a:lnTo>
                    <a:pt x="406" y="1278"/>
                  </a:lnTo>
                  <a:lnTo>
                    <a:pt x="376" y="1265"/>
                  </a:lnTo>
                  <a:lnTo>
                    <a:pt x="348" y="1249"/>
                  </a:lnTo>
                  <a:lnTo>
                    <a:pt x="320" y="1233"/>
                  </a:lnTo>
                  <a:lnTo>
                    <a:pt x="293" y="1216"/>
                  </a:lnTo>
                  <a:lnTo>
                    <a:pt x="267" y="1198"/>
                  </a:lnTo>
                  <a:lnTo>
                    <a:pt x="242" y="1178"/>
                  </a:lnTo>
                  <a:lnTo>
                    <a:pt x="217" y="1157"/>
                  </a:lnTo>
                  <a:lnTo>
                    <a:pt x="195" y="1135"/>
                  </a:lnTo>
                  <a:lnTo>
                    <a:pt x="173" y="1112"/>
                  </a:lnTo>
                  <a:lnTo>
                    <a:pt x="152" y="1088"/>
                  </a:lnTo>
                  <a:lnTo>
                    <a:pt x="133" y="1062"/>
                  </a:lnTo>
                  <a:lnTo>
                    <a:pt x="113" y="1037"/>
                  </a:lnTo>
                  <a:lnTo>
                    <a:pt x="96" y="1010"/>
                  </a:lnTo>
                  <a:lnTo>
                    <a:pt x="80" y="981"/>
                  </a:lnTo>
                  <a:lnTo>
                    <a:pt x="66" y="953"/>
                  </a:lnTo>
                  <a:lnTo>
                    <a:pt x="53" y="924"/>
                  </a:lnTo>
                  <a:lnTo>
                    <a:pt x="40" y="893"/>
                  </a:lnTo>
                  <a:lnTo>
                    <a:pt x="30" y="862"/>
                  </a:lnTo>
                  <a:lnTo>
                    <a:pt x="21" y="831"/>
                  </a:lnTo>
                  <a:lnTo>
                    <a:pt x="14" y="798"/>
                  </a:lnTo>
                  <a:lnTo>
                    <a:pt x="8" y="766"/>
                  </a:lnTo>
                  <a:lnTo>
                    <a:pt x="4" y="733"/>
                  </a:lnTo>
                  <a:lnTo>
                    <a:pt x="1" y="698"/>
                  </a:lnTo>
                  <a:lnTo>
                    <a:pt x="0" y="664"/>
                  </a:lnTo>
                  <a:lnTo>
                    <a:pt x="1" y="629"/>
                  </a:lnTo>
                  <a:lnTo>
                    <a:pt x="4" y="596"/>
                  </a:lnTo>
                  <a:lnTo>
                    <a:pt x="8" y="563"/>
                  </a:lnTo>
                  <a:lnTo>
                    <a:pt x="14" y="530"/>
                  </a:lnTo>
                  <a:lnTo>
                    <a:pt x="21" y="498"/>
                  </a:lnTo>
                  <a:lnTo>
                    <a:pt x="30" y="467"/>
                  </a:lnTo>
                  <a:lnTo>
                    <a:pt x="40" y="436"/>
                  </a:lnTo>
                  <a:lnTo>
                    <a:pt x="53" y="406"/>
                  </a:lnTo>
                  <a:lnTo>
                    <a:pt x="66" y="377"/>
                  </a:lnTo>
                  <a:lnTo>
                    <a:pt x="80" y="347"/>
                  </a:lnTo>
                  <a:lnTo>
                    <a:pt x="96" y="320"/>
                  </a:lnTo>
                  <a:lnTo>
                    <a:pt x="113" y="293"/>
                  </a:lnTo>
                  <a:lnTo>
                    <a:pt x="133" y="267"/>
                  </a:lnTo>
                  <a:lnTo>
                    <a:pt x="152" y="242"/>
                  </a:lnTo>
                  <a:lnTo>
                    <a:pt x="173" y="218"/>
                  </a:lnTo>
                  <a:lnTo>
                    <a:pt x="195" y="195"/>
                  </a:lnTo>
                  <a:lnTo>
                    <a:pt x="217" y="172"/>
                  </a:lnTo>
                  <a:lnTo>
                    <a:pt x="242" y="152"/>
                  </a:lnTo>
                  <a:lnTo>
                    <a:pt x="267" y="132"/>
                  </a:lnTo>
                  <a:lnTo>
                    <a:pt x="293" y="114"/>
                  </a:lnTo>
                  <a:lnTo>
                    <a:pt x="320" y="96"/>
                  </a:lnTo>
                  <a:lnTo>
                    <a:pt x="348" y="80"/>
                  </a:lnTo>
                  <a:lnTo>
                    <a:pt x="376" y="66"/>
                  </a:lnTo>
                  <a:lnTo>
                    <a:pt x="406" y="53"/>
                  </a:lnTo>
                  <a:lnTo>
                    <a:pt x="436" y="41"/>
                  </a:lnTo>
                  <a:lnTo>
                    <a:pt x="466" y="30"/>
                  </a:lnTo>
                  <a:lnTo>
                    <a:pt x="498" y="22"/>
                  </a:lnTo>
                  <a:lnTo>
                    <a:pt x="530" y="14"/>
                  </a:lnTo>
                  <a:lnTo>
                    <a:pt x="562" y="8"/>
                  </a:lnTo>
                  <a:lnTo>
                    <a:pt x="596" y="3"/>
                  </a:lnTo>
                  <a:lnTo>
                    <a:pt x="630" y="1"/>
                  </a:lnTo>
                  <a:lnTo>
                    <a:pt x="664" y="0"/>
                  </a:lnTo>
                  <a:lnTo>
                    <a:pt x="698" y="1"/>
                  </a:lnTo>
                  <a:lnTo>
                    <a:pt x="732" y="3"/>
                  </a:lnTo>
                  <a:lnTo>
                    <a:pt x="766" y="8"/>
                  </a:lnTo>
                  <a:lnTo>
                    <a:pt x="798" y="14"/>
                  </a:lnTo>
                  <a:lnTo>
                    <a:pt x="830" y="22"/>
                  </a:lnTo>
                  <a:lnTo>
                    <a:pt x="863" y="30"/>
                  </a:lnTo>
                  <a:lnTo>
                    <a:pt x="893" y="41"/>
                  </a:lnTo>
                  <a:lnTo>
                    <a:pt x="924" y="53"/>
                  </a:lnTo>
                  <a:lnTo>
                    <a:pt x="953" y="66"/>
                  </a:lnTo>
                  <a:lnTo>
                    <a:pt x="982" y="80"/>
                  </a:lnTo>
                  <a:lnTo>
                    <a:pt x="1009" y="96"/>
                  </a:lnTo>
                  <a:lnTo>
                    <a:pt x="1037" y="114"/>
                  </a:lnTo>
                  <a:lnTo>
                    <a:pt x="1063" y="132"/>
                  </a:lnTo>
                  <a:lnTo>
                    <a:pt x="1088" y="152"/>
                  </a:lnTo>
                  <a:lnTo>
                    <a:pt x="1112" y="172"/>
                  </a:lnTo>
                  <a:lnTo>
                    <a:pt x="1135" y="195"/>
                  </a:lnTo>
                  <a:lnTo>
                    <a:pt x="1157" y="218"/>
                  </a:lnTo>
                  <a:lnTo>
                    <a:pt x="1178" y="242"/>
                  </a:lnTo>
                  <a:lnTo>
                    <a:pt x="1198" y="267"/>
                  </a:lnTo>
                  <a:lnTo>
                    <a:pt x="1217" y="293"/>
                  </a:lnTo>
                  <a:lnTo>
                    <a:pt x="1234" y="320"/>
                  </a:lnTo>
                  <a:lnTo>
                    <a:pt x="1250" y="347"/>
                  </a:lnTo>
                  <a:lnTo>
                    <a:pt x="1264" y="377"/>
                  </a:lnTo>
                  <a:lnTo>
                    <a:pt x="1278" y="406"/>
                  </a:lnTo>
                  <a:lnTo>
                    <a:pt x="1290" y="436"/>
                  </a:lnTo>
                  <a:lnTo>
                    <a:pt x="1300" y="467"/>
                  </a:lnTo>
                  <a:lnTo>
                    <a:pt x="1309" y="498"/>
                  </a:lnTo>
                  <a:lnTo>
                    <a:pt x="1316" y="530"/>
                  </a:lnTo>
                  <a:lnTo>
                    <a:pt x="1322" y="563"/>
                  </a:lnTo>
                  <a:lnTo>
                    <a:pt x="1326" y="596"/>
                  </a:lnTo>
                  <a:lnTo>
                    <a:pt x="1329" y="629"/>
                  </a:lnTo>
                  <a:lnTo>
                    <a:pt x="1330" y="66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76" name="Freeform 15"/>
            <p:cNvSpPr>
              <a:spLocks/>
            </p:cNvSpPr>
            <p:nvPr/>
          </p:nvSpPr>
          <p:spPr bwMode="auto">
            <a:xfrm>
              <a:off x="2448" y="1045"/>
              <a:ext cx="962" cy="2017"/>
            </a:xfrm>
            <a:custGeom>
              <a:avLst/>
              <a:gdLst>
                <a:gd name="T0" fmla="*/ 0 w 3848"/>
                <a:gd name="T1" fmla="*/ 1 h 8068"/>
                <a:gd name="T2" fmla="*/ 0 w 3848"/>
                <a:gd name="T3" fmla="*/ 0 h 8068"/>
                <a:gd name="T4" fmla="*/ 0 w 3848"/>
                <a:gd name="T5" fmla="*/ 0 h 8068"/>
                <a:gd name="T6" fmla="*/ 0 w 3848"/>
                <a:gd name="T7" fmla="*/ 0 h 8068"/>
                <a:gd name="T8" fmla="*/ 0 w 3848"/>
                <a:gd name="T9" fmla="*/ 0 h 8068"/>
                <a:gd name="T10" fmla="*/ 0 w 3848"/>
                <a:gd name="T11" fmla="*/ 0 h 8068"/>
                <a:gd name="T12" fmla="*/ 0 w 3848"/>
                <a:gd name="T13" fmla="*/ 0 h 8068"/>
                <a:gd name="T14" fmla="*/ 0 w 3848"/>
                <a:gd name="T15" fmla="*/ 0 h 8068"/>
                <a:gd name="T16" fmla="*/ 0 w 3848"/>
                <a:gd name="T17" fmla="*/ 0 h 8068"/>
                <a:gd name="T18" fmla="*/ 0 w 3848"/>
                <a:gd name="T19" fmla="*/ 0 h 8068"/>
                <a:gd name="T20" fmla="*/ 0 w 3848"/>
                <a:gd name="T21" fmla="*/ 1 h 8068"/>
                <a:gd name="T22" fmla="*/ 0 w 3848"/>
                <a:gd name="T23" fmla="*/ 1 h 80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8" h="8068">
                  <a:moveTo>
                    <a:pt x="1837" y="8068"/>
                  </a:moveTo>
                  <a:lnTo>
                    <a:pt x="3848" y="494"/>
                  </a:lnTo>
                  <a:lnTo>
                    <a:pt x="3616" y="270"/>
                  </a:lnTo>
                  <a:lnTo>
                    <a:pt x="3163" y="116"/>
                  </a:lnTo>
                  <a:lnTo>
                    <a:pt x="2639" y="18"/>
                  </a:lnTo>
                  <a:lnTo>
                    <a:pt x="2040" y="0"/>
                  </a:lnTo>
                  <a:lnTo>
                    <a:pt x="1303" y="18"/>
                  </a:lnTo>
                  <a:lnTo>
                    <a:pt x="793" y="98"/>
                  </a:lnTo>
                  <a:lnTo>
                    <a:pt x="236" y="272"/>
                  </a:lnTo>
                  <a:lnTo>
                    <a:pt x="0" y="494"/>
                  </a:lnTo>
                  <a:lnTo>
                    <a:pt x="1455" y="8049"/>
                  </a:lnTo>
                  <a:lnTo>
                    <a:pt x="1837" y="8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77" name="Freeform 16"/>
            <p:cNvSpPr>
              <a:spLocks/>
            </p:cNvSpPr>
            <p:nvPr/>
          </p:nvSpPr>
          <p:spPr bwMode="auto">
            <a:xfrm>
              <a:off x="2448" y="934"/>
              <a:ext cx="963" cy="468"/>
            </a:xfrm>
            <a:custGeom>
              <a:avLst/>
              <a:gdLst>
                <a:gd name="T0" fmla="*/ 0 w 3853"/>
                <a:gd name="T1" fmla="*/ 0 h 1871"/>
                <a:gd name="T2" fmla="*/ 0 w 3853"/>
                <a:gd name="T3" fmla="*/ 0 h 1871"/>
                <a:gd name="T4" fmla="*/ 0 w 3853"/>
                <a:gd name="T5" fmla="*/ 0 h 1871"/>
                <a:gd name="T6" fmla="*/ 0 w 3853"/>
                <a:gd name="T7" fmla="*/ 0 h 1871"/>
                <a:gd name="T8" fmla="*/ 0 w 3853"/>
                <a:gd name="T9" fmla="*/ 0 h 1871"/>
                <a:gd name="T10" fmla="*/ 0 w 3853"/>
                <a:gd name="T11" fmla="*/ 0 h 1871"/>
                <a:gd name="T12" fmla="*/ 0 w 3853"/>
                <a:gd name="T13" fmla="*/ 0 h 1871"/>
                <a:gd name="T14" fmla="*/ 0 w 3853"/>
                <a:gd name="T15" fmla="*/ 0 h 1871"/>
                <a:gd name="T16" fmla="*/ 0 w 3853"/>
                <a:gd name="T17" fmla="*/ 0 h 1871"/>
                <a:gd name="T18" fmla="*/ 0 w 3853"/>
                <a:gd name="T19" fmla="*/ 0 h 1871"/>
                <a:gd name="T20" fmla="*/ 0 w 3853"/>
                <a:gd name="T21" fmla="*/ 0 h 1871"/>
                <a:gd name="T22" fmla="*/ 0 w 3853"/>
                <a:gd name="T23" fmla="*/ 0 h 1871"/>
                <a:gd name="T24" fmla="*/ 0 w 3853"/>
                <a:gd name="T25" fmla="*/ 0 h 1871"/>
                <a:gd name="T26" fmla="*/ 0 w 3853"/>
                <a:gd name="T27" fmla="*/ 0 h 1871"/>
                <a:gd name="T28" fmla="*/ 0 w 3853"/>
                <a:gd name="T29" fmla="*/ 0 h 1871"/>
                <a:gd name="T30" fmla="*/ 0 w 3853"/>
                <a:gd name="T31" fmla="*/ 0 h 1871"/>
                <a:gd name="T32" fmla="*/ 0 w 3853"/>
                <a:gd name="T33" fmla="*/ 0 h 1871"/>
                <a:gd name="T34" fmla="*/ 0 w 3853"/>
                <a:gd name="T35" fmla="*/ 0 h 1871"/>
                <a:gd name="T36" fmla="*/ 0 w 3853"/>
                <a:gd name="T37" fmla="*/ 0 h 1871"/>
                <a:gd name="T38" fmla="*/ 0 w 3853"/>
                <a:gd name="T39" fmla="*/ 0 h 1871"/>
                <a:gd name="T40" fmla="*/ 0 w 3853"/>
                <a:gd name="T41" fmla="*/ 0 h 1871"/>
                <a:gd name="T42" fmla="*/ 0 w 3853"/>
                <a:gd name="T43" fmla="*/ 0 h 1871"/>
                <a:gd name="T44" fmla="*/ 0 w 3853"/>
                <a:gd name="T45" fmla="*/ 0 h 1871"/>
                <a:gd name="T46" fmla="*/ 0 w 3853"/>
                <a:gd name="T47" fmla="*/ 0 h 1871"/>
                <a:gd name="T48" fmla="*/ 0 w 3853"/>
                <a:gd name="T49" fmla="*/ 0 h 1871"/>
                <a:gd name="T50" fmla="*/ 0 w 3853"/>
                <a:gd name="T51" fmla="*/ 0 h 1871"/>
                <a:gd name="T52" fmla="*/ 0 w 3853"/>
                <a:gd name="T53" fmla="*/ 0 h 1871"/>
                <a:gd name="T54" fmla="*/ 0 w 3853"/>
                <a:gd name="T55" fmla="*/ 0 h 1871"/>
                <a:gd name="T56" fmla="*/ 0 w 3853"/>
                <a:gd name="T57" fmla="*/ 0 h 1871"/>
                <a:gd name="T58" fmla="*/ 0 w 3853"/>
                <a:gd name="T59" fmla="*/ 0 h 1871"/>
                <a:gd name="T60" fmla="*/ 0 w 3853"/>
                <a:gd name="T61" fmla="*/ 0 h 1871"/>
                <a:gd name="T62" fmla="*/ 0 w 3853"/>
                <a:gd name="T63" fmla="*/ 0 h 1871"/>
                <a:gd name="T64" fmla="*/ 0 w 3853"/>
                <a:gd name="T65" fmla="*/ 0 h 1871"/>
                <a:gd name="T66" fmla="*/ 0 w 3853"/>
                <a:gd name="T67" fmla="*/ 0 h 1871"/>
                <a:gd name="T68" fmla="*/ 0 w 3853"/>
                <a:gd name="T69" fmla="*/ 0 h 1871"/>
                <a:gd name="T70" fmla="*/ 0 w 3853"/>
                <a:gd name="T71" fmla="*/ 0 h 1871"/>
                <a:gd name="T72" fmla="*/ 0 w 3853"/>
                <a:gd name="T73" fmla="*/ 0 h 1871"/>
                <a:gd name="T74" fmla="*/ 0 w 3853"/>
                <a:gd name="T75" fmla="*/ 0 h 1871"/>
                <a:gd name="T76" fmla="*/ 0 w 3853"/>
                <a:gd name="T77" fmla="*/ 0 h 1871"/>
                <a:gd name="T78" fmla="*/ 0 w 3853"/>
                <a:gd name="T79" fmla="*/ 0 h 1871"/>
                <a:gd name="T80" fmla="*/ 0 w 3853"/>
                <a:gd name="T81" fmla="*/ 0 h 1871"/>
                <a:gd name="T82" fmla="*/ 0 w 3853"/>
                <a:gd name="T83" fmla="*/ 0 h 1871"/>
                <a:gd name="T84" fmla="*/ 0 w 3853"/>
                <a:gd name="T85" fmla="*/ 0 h 18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53" h="1871">
                  <a:moveTo>
                    <a:pt x="3853" y="935"/>
                  </a:moveTo>
                  <a:lnTo>
                    <a:pt x="3850" y="984"/>
                  </a:lnTo>
                  <a:lnTo>
                    <a:pt x="3843" y="1031"/>
                  </a:lnTo>
                  <a:lnTo>
                    <a:pt x="3831" y="1078"/>
                  </a:lnTo>
                  <a:lnTo>
                    <a:pt x="3814" y="1123"/>
                  </a:lnTo>
                  <a:lnTo>
                    <a:pt x="3792" y="1169"/>
                  </a:lnTo>
                  <a:lnTo>
                    <a:pt x="3766" y="1213"/>
                  </a:lnTo>
                  <a:lnTo>
                    <a:pt x="3736" y="1257"/>
                  </a:lnTo>
                  <a:lnTo>
                    <a:pt x="3701" y="1299"/>
                  </a:lnTo>
                  <a:lnTo>
                    <a:pt x="3663" y="1341"/>
                  </a:lnTo>
                  <a:lnTo>
                    <a:pt x="3621" y="1381"/>
                  </a:lnTo>
                  <a:lnTo>
                    <a:pt x="3574" y="1421"/>
                  </a:lnTo>
                  <a:lnTo>
                    <a:pt x="3523" y="1458"/>
                  </a:lnTo>
                  <a:lnTo>
                    <a:pt x="3470" y="1495"/>
                  </a:lnTo>
                  <a:lnTo>
                    <a:pt x="3412" y="1530"/>
                  </a:lnTo>
                  <a:lnTo>
                    <a:pt x="3351" y="1564"/>
                  </a:lnTo>
                  <a:lnTo>
                    <a:pt x="3288" y="1597"/>
                  </a:lnTo>
                  <a:lnTo>
                    <a:pt x="3221" y="1628"/>
                  </a:lnTo>
                  <a:lnTo>
                    <a:pt x="3151" y="1657"/>
                  </a:lnTo>
                  <a:lnTo>
                    <a:pt x="3078" y="1685"/>
                  </a:lnTo>
                  <a:lnTo>
                    <a:pt x="3002" y="1711"/>
                  </a:lnTo>
                  <a:lnTo>
                    <a:pt x="2925" y="1735"/>
                  </a:lnTo>
                  <a:lnTo>
                    <a:pt x="2844" y="1759"/>
                  </a:lnTo>
                  <a:lnTo>
                    <a:pt x="2761" y="1779"/>
                  </a:lnTo>
                  <a:lnTo>
                    <a:pt x="2676" y="1798"/>
                  </a:lnTo>
                  <a:lnTo>
                    <a:pt x="2589" y="1814"/>
                  </a:lnTo>
                  <a:lnTo>
                    <a:pt x="2499" y="1829"/>
                  </a:lnTo>
                  <a:lnTo>
                    <a:pt x="2408" y="1842"/>
                  </a:lnTo>
                  <a:lnTo>
                    <a:pt x="2315" y="1853"/>
                  </a:lnTo>
                  <a:lnTo>
                    <a:pt x="2220" y="1861"/>
                  </a:lnTo>
                  <a:lnTo>
                    <a:pt x="2123" y="1867"/>
                  </a:lnTo>
                  <a:lnTo>
                    <a:pt x="2025" y="1870"/>
                  </a:lnTo>
                  <a:lnTo>
                    <a:pt x="1926" y="1871"/>
                  </a:lnTo>
                  <a:lnTo>
                    <a:pt x="1827" y="1870"/>
                  </a:lnTo>
                  <a:lnTo>
                    <a:pt x="1730" y="1867"/>
                  </a:lnTo>
                  <a:lnTo>
                    <a:pt x="1634" y="1861"/>
                  </a:lnTo>
                  <a:lnTo>
                    <a:pt x="1539" y="1853"/>
                  </a:lnTo>
                  <a:lnTo>
                    <a:pt x="1446" y="1842"/>
                  </a:lnTo>
                  <a:lnTo>
                    <a:pt x="1355" y="1829"/>
                  </a:lnTo>
                  <a:lnTo>
                    <a:pt x="1265" y="1814"/>
                  </a:lnTo>
                  <a:lnTo>
                    <a:pt x="1178" y="1798"/>
                  </a:lnTo>
                  <a:lnTo>
                    <a:pt x="1092" y="1779"/>
                  </a:lnTo>
                  <a:lnTo>
                    <a:pt x="1009" y="1759"/>
                  </a:lnTo>
                  <a:lnTo>
                    <a:pt x="929" y="1735"/>
                  </a:lnTo>
                  <a:lnTo>
                    <a:pt x="850" y="1711"/>
                  </a:lnTo>
                  <a:lnTo>
                    <a:pt x="775" y="1685"/>
                  </a:lnTo>
                  <a:lnTo>
                    <a:pt x="702" y="1657"/>
                  </a:lnTo>
                  <a:lnTo>
                    <a:pt x="632" y="1628"/>
                  </a:lnTo>
                  <a:lnTo>
                    <a:pt x="565" y="1597"/>
                  </a:lnTo>
                  <a:lnTo>
                    <a:pt x="501" y="1564"/>
                  </a:lnTo>
                  <a:lnTo>
                    <a:pt x="440" y="1530"/>
                  </a:lnTo>
                  <a:lnTo>
                    <a:pt x="384" y="1495"/>
                  </a:lnTo>
                  <a:lnTo>
                    <a:pt x="330" y="1458"/>
                  </a:lnTo>
                  <a:lnTo>
                    <a:pt x="280" y="1421"/>
                  </a:lnTo>
                  <a:lnTo>
                    <a:pt x="233" y="1381"/>
                  </a:lnTo>
                  <a:lnTo>
                    <a:pt x="191" y="1341"/>
                  </a:lnTo>
                  <a:lnTo>
                    <a:pt x="152" y="1299"/>
                  </a:lnTo>
                  <a:lnTo>
                    <a:pt x="118" y="1257"/>
                  </a:lnTo>
                  <a:lnTo>
                    <a:pt x="87" y="1213"/>
                  </a:lnTo>
                  <a:lnTo>
                    <a:pt x="61" y="1169"/>
                  </a:lnTo>
                  <a:lnTo>
                    <a:pt x="40" y="1123"/>
                  </a:lnTo>
                  <a:lnTo>
                    <a:pt x="23" y="1078"/>
                  </a:lnTo>
                  <a:lnTo>
                    <a:pt x="10" y="1031"/>
                  </a:lnTo>
                  <a:lnTo>
                    <a:pt x="2" y="984"/>
                  </a:lnTo>
                  <a:lnTo>
                    <a:pt x="0" y="935"/>
                  </a:lnTo>
                  <a:lnTo>
                    <a:pt x="2" y="888"/>
                  </a:lnTo>
                  <a:lnTo>
                    <a:pt x="10" y="840"/>
                  </a:lnTo>
                  <a:lnTo>
                    <a:pt x="23" y="793"/>
                  </a:lnTo>
                  <a:lnTo>
                    <a:pt x="40" y="747"/>
                  </a:lnTo>
                  <a:lnTo>
                    <a:pt x="61" y="702"/>
                  </a:lnTo>
                  <a:lnTo>
                    <a:pt x="87" y="657"/>
                  </a:lnTo>
                  <a:lnTo>
                    <a:pt x="118" y="614"/>
                  </a:lnTo>
                  <a:lnTo>
                    <a:pt x="152" y="571"/>
                  </a:lnTo>
                  <a:lnTo>
                    <a:pt x="191" y="530"/>
                  </a:lnTo>
                  <a:lnTo>
                    <a:pt x="233" y="489"/>
                  </a:lnTo>
                  <a:lnTo>
                    <a:pt x="280" y="451"/>
                  </a:lnTo>
                  <a:lnTo>
                    <a:pt x="330" y="412"/>
                  </a:lnTo>
                  <a:lnTo>
                    <a:pt x="384" y="376"/>
                  </a:lnTo>
                  <a:lnTo>
                    <a:pt x="440" y="341"/>
                  </a:lnTo>
                  <a:lnTo>
                    <a:pt x="501" y="306"/>
                  </a:lnTo>
                  <a:lnTo>
                    <a:pt x="565" y="274"/>
                  </a:lnTo>
                  <a:lnTo>
                    <a:pt x="632" y="244"/>
                  </a:lnTo>
                  <a:lnTo>
                    <a:pt x="702" y="213"/>
                  </a:lnTo>
                  <a:lnTo>
                    <a:pt x="775" y="186"/>
                  </a:lnTo>
                  <a:lnTo>
                    <a:pt x="850" y="160"/>
                  </a:lnTo>
                  <a:lnTo>
                    <a:pt x="929" y="135"/>
                  </a:lnTo>
                  <a:lnTo>
                    <a:pt x="1009" y="113"/>
                  </a:lnTo>
                  <a:lnTo>
                    <a:pt x="1092" y="92"/>
                  </a:lnTo>
                  <a:lnTo>
                    <a:pt x="1178" y="74"/>
                  </a:lnTo>
                  <a:lnTo>
                    <a:pt x="1265" y="56"/>
                  </a:lnTo>
                  <a:lnTo>
                    <a:pt x="1355" y="42"/>
                  </a:lnTo>
                  <a:lnTo>
                    <a:pt x="1446" y="29"/>
                  </a:lnTo>
                  <a:lnTo>
                    <a:pt x="1539" y="19"/>
                  </a:lnTo>
                  <a:lnTo>
                    <a:pt x="1634" y="11"/>
                  </a:lnTo>
                  <a:lnTo>
                    <a:pt x="1730" y="5"/>
                  </a:lnTo>
                  <a:lnTo>
                    <a:pt x="1827" y="1"/>
                  </a:lnTo>
                  <a:lnTo>
                    <a:pt x="1926" y="0"/>
                  </a:lnTo>
                  <a:lnTo>
                    <a:pt x="2025" y="1"/>
                  </a:lnTo>
                  <a:lnTo>
                    <a:pt x="2123" y="5"/>
                  </a:lnTo>
                  <a:lnTo>
                    <a:pt x="2220" y="11"/>
                  </a:lnTo>
                  <a:lnTo>
                    <a:pt x="2315" y="19"/>
                  </a:lnTo>
                  <a:lnTo>
                    <a:pt x="2408" y="29"/>
                  </a:lnTo>
                  <a:lnTo>
                    <a:pt x="2499" y="42"/>
                  </a:lnTo>
                  <a:lnTo>
                    <a:pt x="2589" y="56"/>
                  </a:lnTo>
                  <a:lnTo>
                    <a:pt x="2676" y="74"/>
                  </a:lnTo>
                  <a:lnTo>
                    <a:pt x="2761" y="92"/>
                  </a:lnTo>
                  <a:lnTo>
                    <a:pt x="2844" y="113"/>
                  </a:lnTo>
                  <a:lnTo>
                    <a:pt x="2925" y="135"/>
                  </a:lnTo>
                  <a:lnTo>
                    <a:pt x="3002" y="160"/>
                  </a:lnTo>
                  <a:lnTo>
                    <a:pt x="3078" y="186"/>
                  </a:lnTo>
                  <a:lnTo>
                    <a:pt x="3151" y="213"/>
                  </a:lnTo>
                  <a:lnTo>
                    <a:pt x="3221" y="244"/>
                  </a:lnTo>
                  <a:lnTo>
                    <a:pt x="3288" y="274"/>
                  </a:lnTo>
                  <a:lnTo>
                    <a:pt x="3351" y="306"/>
                  </a:lnTo>
                  <a:lnTo>
                    <a:pt x="3412" y="341"/>
                  </a:lnTo>
                  <a:lnTo>
                    <a:pt x="3470" y="376"/>
                  </a:lnTo>
                  <a:lnTo>
                    <a:pt x="3523" y="412"/>
                  </a:lnTo>
                  <a:lnTo>
                    <a:pt x="3574" y="451"/>
                  </a:lnTo>
                  <a:lnTo>
                    <a:pt x="3621" y="489"/>
                  </a:lnTo>
                  <a:lnTo>
                    <a:pt x="3663" y="530"/>
                  </a:lnTo>
                  <a:lnTo>
                    <a:pt x="3701" y="571"/>
                  </a:lnTo>
                  <a:lnTo>
                    <a:pt x="3736" y="614"/>
                  </a:lnTo>
                  <a:lnTo>
                    <a:pt x="3766" y="657"/>
                  </a:lnTo>
                  <a:lnTo>
                    <a:pt x="3792" y="702"/>
                  </a:lnTo>
                  <a:lnTo>
                    <a:pt x="3814" y="747"/>
                  </a:lnTo>
                  <a:lnTo>
                    <a:pt x="3831" y="793"/>
                  </a:lnTo>
                  <a:lnTo>
                    <a:pt x="3843" y="840"/>
                  </a:lnTo>
                  <a:lnTo>
                    <a:pt x="3850" y="888"/>
                  </a:lnTo>
                  <a:lnTo>
                    <a:pt x="3853" y="9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82958" name="Rectangle 17"/>
          <p:cNvSpPr>
            <a:spLocks noChangeArrowheads="1"/>
          </p:cNvSpPr>
          <p:nvPr/>
        </p:nvSpPr>
        <p:spPr bwMode="auto">
          <a:xfrm>
            <a:off x="6788150" y="4425950"/>
            <a:ext cx="2819400" cy="9144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2959" name="Rectangle 18"/>
          <p:cNvSpPr>
            <a:spLocks noChangeArrowheads="1"/>
          </p:cNvSpPr>
          <p:nvPr/>
        </p:nvSpPr>
        <p:spPr bwMode="auto">
          <a:xfrm>
            <a:off x="7245350" y="4425950"/>
            <a:ext cx="2362200" cy="381000"/>
          </a:xfrm>
          <a:prstGeom prst="rect">
            <a:avLst/>
          </a:prstGeom>
          <a:solidFill>
            <a:srgbClr val="FFCC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2960" name="Rectangle 19"/>
          <p:cNvSpPr>
            <a:spLocks noChangeArrowheads="1"/>
          </p:cNvSpPr>
          <p:nvPr/>
        </p:nvSpPr>
        <p:spPr bwMode="auto">
          <a:xfrm>
            <a:off x="7310439" y="4502150"/>
            <a:ext cx="1657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defTabSz="873125" eaLnBrk="0" fontAlgn="base" hangingPunct="0">
              <a:lnSpc>
                <a:spcPct val="85000"/>
              </a:lnSpc>
              <a:spcBef>
                <a:spcPct val="40000"/>
              </a:spcBef>
              <a:spcAft>
                <a:spcPct val="0"/>
              </a:spcAft>
              <a:buClr>
                <a:srgbClr val="FF0066"/>
              </a:buClr>
              <a:buSzPct val="65000"/>
              <a:defRPr/>
            </a:pPr>
            <a:r>
              <a:rPr lang="en-US" sz="1600" b="1" i="1">
                <a:solidFill>
                  <a:srgbClr val="000000"/>
                </a:solidFill>
                <a:latin typeface="Arial" charset="0"/>
                <a:ea typeface="ＭＳ Ｐゴシック" charset="0"/>
              </a:rPr>
              <a:t>Remember</a:t>
            </a:r>
          </a:p>
        </p:txBody>
      </p:sp>
      <p:sp>
        <p:nvSpPr>
          <p:cNvPr id="82961" name="Rectangle 20"/>
          <p:cNvSpPr>
            <a:spLocks noChangeArrowheads="1"/>
          </p:cNvSpPr>
          <p:nvPr/>
        </p:nvSpPr>
        <p:spPr bwMode="auto">
          <a:xfrm>
            <a:off x="6864350" y="4883151"/>
            <a:ext cx="25146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1450" indent="-171450" eaLnBrk="0" fontAlgn="base" hangingPunct="0">
              <a:spcBef>
                <a:spcPct val="0"/>
              </a:spcBef>
              <a:spcAft>
                <a:spcPct val="0"/>
              </a:spcAft>
              <a:buClr>
                <a:srgbClr val="CC0000"/>
              </a:buClr>
              <a:buFontTx/>
              <a:buChar char="•"/>
              <a:defRPr/>
            </a:pPr>
            <a:r>
              <a:rPr lang="en-US" sz="1400" b="1">
                <a:solidFill>
                  <a:srgbClr val="000000"/>
                </a:solidFill>
                <a:latin typeface="Arial" charset="0"/>
                <a:ea typeface="ＭＳ Ｐゴシック" charset="0"/>
              </a:rPr>
              <a:t>Cannot</a:t>
            </a:r>
            <a:r>
              <a:rPr lang="en-US" sz="1400">
                <a:solidFill>
                  <a:srgbClr val="000000"/>
                </a:solidFill>
                <a:latin typeface="Arial" charset="0"/>
                <a:ea typeface="ＭＳ Ｐゴシック" charset="0"/>
              </a:rPr>
              <a:t> be updated</a:t>
            </a:r>
          </a:p>
        </p:txBody>
      </p:sp>
      <p:sp>
        <p:nvSpPr>
          <p:cNvPr id="82962" name="Freeform 21"/>
          <p:cNvSpPr>
            <a:spLocks/>
          </p:cNvSpPr>
          <p:nvPr/>
        </p:nvSpPr>
        <p:spPr bwMode="auto">
          <a:xfrm>
            <a:off x="6940550" y="4464050"/>
            <a:ext cx="228600" cy="317500"/>
          </a:xfrm>
          <a:custGeom>
            <a:avLst/>
            <a:gdLst>
              <a:gd name="T0" fmla="*/ 2147483647 w 11685"/>
              <a:gd name="T1" fmla="*/ 2147483647 h 16307"/>
              <a:gd name="T2" fmla="*/ 2147483647 w 11685"/>
              <a:gd name="T3" fmla="*/ 2147483647 h 16307"/>
              <a:gd name="T4" fmla="*/ 2147483647 w 11685"/>
              <a:gd name="T5" fmla="*/ 2147483647 h 16307"/>
              <a:gd name="T6" fmla="*/ 2147483647 w 11685"/>
              <a:gd name="T7" fmla="*/ 2147483647 h 16307"/>
              <a:gd name="T8" fmla="*/ 2147483647 w 11685"/>
              <a:gd name="T9" fmla="*/ 2147483647 h 16307"/>
              <a:gd name="T10" fmla="*/ 2147483647 w 11685"/>
              <a:gd name="T11" fmla="*/ 2147483647 h 16307"/>
              <a:gd name="T12" fmla="*/ 2147483647 w 11685"/>
              <a:gd name="T13" fmla="*/ 2147483647 h 16307"/>
              <a:gd name="T14" fmla="*/ 2147483647 w 11685"/>
              <a:gd name="T15" fmla="*/ 2147483647 h 16307"/>
              <a:gd name="T16" fmla="*/ 2147483647 w 11685"/>
              <a:gd name="T17" fmla="*/ 2147483647 h 16307"/>
              <a:gd name="T18" fmla="*/ 2147483647 w 11685"/>
              <a:gd name="T19" fmla="*/ 2147483647 h 16307"/>
              <a:gd name="T20" fmla="*/ 2147483647 w 11685"/>
              <a:gd name="T21" fmla="*/ 2147483647 h 16307"/>
              <a:gd name="T22" fmla="*/ 2147483647 w 11685"/>
              <a:gd name="T23" fmla="*/ 2147483647 h 16307"/>
              <a:gd name="T24" fmla="*/ 2147483647 w 11685"/>
              <a:gd name="T25" fmla="*/ 2147483647 h 16307"/>
              <a:gd name="T26" fmla="*/ 2147483647 w 11685"/>
              <a:gd name="T27" fmla="*/ 2147483647 h 16307"/>
              <a:gd name="T28" fmla="*/ 2147483647 w 11685"/>
              <a:gd name="T29" fmla="*/ 2147483647 h 16307"/>
              <a:gd name="T30" fmla="*/ 2147483647 w 11685"/>
              <a:gd name="T31" fmla="*/ 2147483647 h 16307"/>
              <a:gd name="T32" fmla="*/ 2147483647 w 11685"/>
              <a:gd name="T33" fmla="*/ 2147483647 h 16307"/>
              <a:gd name="T34" fmla="*/ 2147483647 w 11685"/>
              <a:gd name="T35" fmla="*/ 2147483647 h 16307"/>
              <a:gd name="T36" fmla="*/ 2147483647 w 11685"/>
              <a:gd name="T37" fmla="*/ 2147483647 h 16307"/>
              <a:gd name="T38" fmla="*/ 2147483647 w 11685"/>
              <a:gd name="T39" fmla="*/ 2147483647 h 16307"/>
              <a:gd name="T40" fmla="*/ 2147483647 w 11685"/>
              <a:gd name="T41" fmla="*/ 2147483647 h 16307"/>
              <a:gd name="T42" fmla="*/ 2147483647 w 11685"/>
              <a:gd name="T43" fmla="*/ 2147483647 h 16307"/>
              <a:gd name="T44" fmla="*/ 2147483647 w 11685"/>
              <a:gd name="T45" fmla="*/ 2147483647 h 16307"/>
              <a:gd name="T46" fmla="*/ 2147483647 w 11685"/>
              <a:gd name="T47" fmla="*/ 2147483647 h 16307"/>
              <a:gd name="T48" fmla="*/ 2147483647 w 11685"/>
              <a:gd name="T49" fmla="*/ 2147483647 h 16307"/>
              <a:gd name="T50" fmla="*/ 2147483647 w 11685"/>
              <a:gd name="T51" fmla="*/ 2147483647 h 16307"/>
              <a:gd name="T52" fmla="*/ 2147483647 w 11685"/>
              <a:gd name="T53" fmla="*/ 2147483647 h 16307"/>
              <a:gd name="T54" fmla="*/ 2147483647 w 11685"/>
              <a:gd name="T55" fmla="*/ 2147483647 h 16307"/>
              <a:gd name="T56" fmla="*/ 2147483647 w 11685"/>
              <a:gd name="T57" fmla="*/ 2147483647 h 16307"/>
              <a:gd name="T58" fmla="*/ 2147483647 w 11685"/>
              <a:gd name="T59" fmla="*/ 2147483647 h 16307"/>
              <a:gd name="T60" fmla="*/ 2147483647 w 11685"/>
              <a:gd name="T61" fmla="*/ 2147483647 h 16307"/>
              <a:gd name="T62" fmla="*/ 2147483647 w 11685"/>
              <a:gd name="T63" fmla="*/ 2147483647 h 16307"/>
              <a:gd name="T64" fmla="*/ 2147483647 w 11685"/>
              <a:gd name="T65" fmla="*/ 2147483647 h 16307"/>
              <a:gd name="T66" fmla="*/ 2147483647 w 11685"/>
              <a:gd name="T67" fmla="*/ 2147483647 h 16307"/>
              <a:gd name="T68" fmla="*/ 2147483647 w 11685"/>
              <a:gd name="T69" fmla="*/ 2147483647 h 16307"/>
              <a:gd name="T70" fmla="*/ 2147483647 w 11685"/>
              <a:gd name="T71" fmla="*/ 2147483647 h 16307"/>
              <a:gd name="T72" fmla="*/ 2147483647 w 11685"/>
              <a:gd name="T73" fmla="*/ 2147483647 h 16307"/>
              <a:gd name="T74" fmla="*/ 2147483647 w 11685"/>
              <a:gd name="T75" fmla="*/ 2147483647 h 16307"/>
              <a:gd name="T76" fmla="*/ 2147483647 w 11685"/>
              <a:gd name="T77" fmla="*/ 2147483647 h 16307"/>
              <a:gd name="T78" fmla="*/ 2147483647 w 11685"/>
              <a:gd name="T79" fmla="*/ 2147483647 h 16307"/>
              <a:gd name="T80" fmla="*/ 2147483647 w 11685"/>
              <a:gd name="T81" fmla="*/ 2147483647 h 16307"/>
              <a:gd name="T82" fmla="*/ 2147483647 w 11685"/>
              <a:gd name="T83" fmla="*/ 2147483647 h 16307"/>
              <a:gd name="T84" fmla="*/ 2147483647 w 11685"/>
              <a:gd name="T85" fmla="*/ 2147483647 h 16307"/>
              <a:gd name="T86" fmla="*/ 2147483647 w 11685"/>
              <a:gd name="T87" fmla="*/ 2147483647 h 16307"/>
              <a:gd name="T88" fmla="*/ 2147483647 w 11685"/>
              <a:gd name="T89" fmla="*/ 2147483647 h 16307"/>
              <a:gd name="T90" fmla="*/ 2147483647 w 11685"/>
              <a:gd name="T91" fmla="*/ 0 h 16307"/>
              <a:gd name="T92" fmla="*/ 2147483647 w 11685"/>
              <a:gd name="T93" fmla="*/ 2147483647 h 16307"/>
              <a:gd name="T94" fmla="*/ 2147483647 w 11685"/>
              <a:gd name="T95" fmla="*/ 2147483647 h 16307"/>
              <a:gd name="T96" fmla="*/ 2147483647 w 11685"/>
              <a:gd name="T97" fmla="*/ 2147483647 h 16307"/>
              <a:gd name="T98" fmla="*/ 2147483647 w 11685"/>
              <a:gd name="T99" fmla="*/ 2147483647 h 16307"/>
              <a:gd name="T100" fmla="*/ 2147483647 w 11685"/>
              <a:gd name="T101" fmla="*/ 2147483647 h 16307"/>
              <a:gd name="T102" fmla="*/ 2147483647 w 11685"/>
              <a:gd name="T103" fmla="*/ 2147483647 h 16307"/>
              <a:gd name="T104" fmla="*/ 2147483647 w 11685"/>
              <a:gd name="T105" fmla="*/ 2147483647 h 16307"/>
              <a:gd name="T106" fmla="*/ 2147483647 w 11685"/>
              <a:gd name="T107" fmla="*/ 2147483647 h 16307"/>
              <a:gd name="T108" fmla="*/ 2147483647 w 11685"/>
              <a:gd name="T109" fmla="*/ 2147483647 h 16307"/>
              <a:gd name="T110" fmla="*/ 2147483647 w 11685"/>
              <a:gd name="T111" fmla="*/ 2147483647 h 16307"/>
              <a:gd name="T112" fmla="*/ 2147483647 w 11685"/>
              <a:gd name="T113" fmla="*/ 2147483647 h 16307"/>
              <a:gd name="T114" fmla="*/ 2147483647 w 11685"/>
              <a:gd name="T115" fmla="*/ 2147483647 h 16307"/>
              <a:gd name="T116" fmla="*/ 2147483647 w 11685"/>
              <a:gd name="T117" fmla="*/ 2147483647 h 16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685" h="16307">
                <a:moveTo>
                  <a:pt x="11611" y="10329"/>
                </a:moveTo>
                <a:lnTo>
                  <a:pt x="11630" y="10395"/>
                </a:lnTo>
                <a:lnTo>
                  <a:pt x="11646" y="10460"/>
                </a:lnTo>
                <a:lnTo>
                  <a:pt x="11660" y="10525"/>
                </a:lnTo>
                <a:lnTo>
                  <a:pt x="11670" y="10587"/>
                </a:lnTo>
                <a:lnTo>
                  <a:pt x="11678" y="10647"/>
                </a:lnTo>
                <a:lnTo>
                  <a:pt x="11683" y="10707"/>
                </a:lnTo>
                <a:lnTo>
                  <a:pt x="11685" y="10765"/>
                </a:lnTo>
                <a:lnTo>
                  <a:pt x="11685" y="10821"/>
                </a:lnTo>
                <a:lnTo>
                  <a:pt x="11683" y="10877"/>
                </a:lnTo>
                <a:lnTo>
                  <a:pt x="11678" y="10930"/>
                </a:lnTo>
                <a:lnTo>
                  <a:pt x="11671" y="10981"/>
                </a:lnTo>
                <a:lnTo>
                  <a:pt x="11662" y="11031"/>
                </a:lnTo>
                <a:lnTo>
                  <a:pt x="11650" y="11080"/>
                </a:lnTo>
                <a:lnTo>
                  <a:pt x="11637" y="11125"/>
                </a:lnTo>
                <a:lnTo>
                  <a:pt x="11621" y="11170"/>
                </a:lnTo>
                <a:lnTo>
                  <a:pt x="11605" y="11214"/>
                </a:lnTo>
                <a:lnTo>
                  <a:pt x="11585" y="11256"/>
                </a:lnTo>
                <a:lnTo>
                  <a:pt x="11565" y="11296"/>
                </a:lnTo>
                <a:lnTo>
                  <a:pt x="11542" y="11333"/>
                </a:lnTo>
                <a:lnTo>
                  <a:pt x="11518" y="11369"/>
                </a:lnTo>
                <a:lnTo>
                  <a:pt x="11492" y="11404"/>
                </a:lnTo>
                <a:lnTo>
                  <a:pt x="11466" y="11437"/>
                </a:lnTo>
                <a:lnTo>
                  <a:pt x="11438" y="11467"/>
                </a:lnTo>
                <a:lnTo>
                  <a:pt x="11409" y="11496"/>
                </a:lnTo>
                <a:lnTo>
                  <a:pt x="11379" y="11522"/>
                </a:lnTo>
                <a:lnTo>
                  <a:pt x="11348" y="11548"/>
                </a:lnTo>
                <a:lnTo>
                  <a:pt x="11315" y="11570"/>
                </a:lnTo>
                <a:lnTo>
                  <a:pt x="11282" y="11591"/>
                </a:lnTo>
                <a:lnTo>
                  <a:pt x="11248" y="11610"/>
                </a:lnTo>
                <a:lnTo>
                  <a:pt x="11213" y="11626"/>
                </a:lnTo>
                <a:lnTo>
                  <a:pt x="11177" y="11642"/>
                </a:lnTo>
                <a:lnTo>
                  <a:pt x="11142" y="11654"/>
                </a:lnTo>
                <a:lnTo>
                  <a:pt x="11123" y="11677"/>
                </a:lnTo>
                <a:lnTo>
                  <a:pt x="11108" y="11705"/>
                </a:lnTo>
                <a:lnTo>
                  <a:pt x="11096" y="11733"/>
                </a:lnTo>
                <a:lnTo>
                  <a:pt x="11084" y="11766"/>
                </a:lnTo>
                <a:lnTo>
                  <a:pt x="11076" y="11800"/>
                </a:lnTo>
                <a:lnTo>
                  <a:pt x="11069" y="11836"/>
                </a:lnTo>
                <a:lnTo>
                  <a:pt x="11064" y="11875"/>
                </a:lnTo>
                <a:lnTo>
                  <a:pt x="11060" y="11915"/>
                </a:lnTo>
                <a:lnTo>
                  <a:pt x="11051" y="12088"/>
                </a:lnTo>
                <a:lnTo>
                  <a:pt x="11044" y="12272"/>
                </a:lnTo>
                <a:lnTo>
                  <a:pt x="11040" y="12318"/>
                </a:lnTo>
                <a:lnTo>
                  <a:pt x="11035" y="12363"/>
                </a:lnTo>
                <a:lnTo>
                  <a:pt x="11029" y="12408"/>
                </a:lnTo>
                <a:lnTo>
                  <a:pt x="11022" y="12451"/>
                </a:lnTo>
                <a:lnTo>
                  <a:pt x="11013" y="12494"/>
                </a:lnTo>
                <a:lnTo>
                  <a:pt x="11002" y="12535"/>
                </a:lnTo>
                <a:lnTo>
                  <a:pt x="10989" y="12575"/>
                </a:lnTo>
                <a:lnTo>
                  <a:pt x="10973" y="12614"/>
                </a:lnTo>
                <a:lnTo>
                  <a:pt x="10954" y="12649"/>
                </a:lnTo>
                <a:lnTo>
                  <a:pt x="10932" y="12683"/>
                </a:lnTo>
                <a:lnTo>
                  <a:pt x="10908" y="12715"/>
                </a:lnTo>
                <a:lnTo>
                  <a:pt x="10879" y="12743"/>
                </a:lnTo>
                <a:lnTo>
                  <a:pt x="10848" y="12770"/>
                </a:lnTo>
                <a:lnTo>
                  <a:pt x="10812" y="12792"/>
                </a:lnTo>
                <a:lnTo>
                  <a:pt x="10771" y="12811"/>
                </a:lnTo>
                <a:lnTo>
                  <a:pt x="10727" y="12828"/>
                </a:lnTo>
                <a:lnTo>
                  <a:pt x="10706" y="12833"/>
                </a:lnTo>
                <a:lnTo>
                  <a:pt x="10685" y="12837"/>
                </a:lnTo>
                <a:lnTo>
                  <a:pt x="10661" y="12839"/>
                </a:lnTo>
                <a:lnTo>
                  <a:pt x="10638" y="12840"/>
                </a:lnTo>
                <a:lnTo>
                  <a:pt x="10614" y="12839"/>
                </a:lnTo>
                <a:lnTo>
                  <a:pt x="10589" y="12837"/>
                </a:lnTo>
                <a:lnTo>
                  <a:pt x="10564" y="12834"/>
                </a:lnTo>
                <a:lnTo>
                  <a:pt x="10539" y="12829"/>
                </a:lnTo>
                <a:lnTo>
                  <a:pt x="10513" y="12824"/>
                </a:lnTo>
                <a:lnTo>
                  <a:pt x="10488" y="12818"/>
                </a:lnTo>
                <a:lnTo>
                  <a:pt x="10462" y="12810"/>
                </a:lnTo>
                <a:lnTo>
                  <a:pt x="10437" y="12802"/>
                </a:lnTo>
                <a:lnTo>
                  <a:pt x="10386" y="12785"/>
                </a:lnTo>
                <a:lnTo>
                  <a:pt x="10338" y="12766"/>
                </a:lnTo>
                <a:lnTo>
                  <a:pt x="10247" y="12727"/>
                </a:lnTo>
                <a:lnTo>
                  <a:pt x="10173" y="12692"/>
                </a:lnTo>
                <a:lnTo>
                  <a:pt x="10142" y="12678"/>
                </a:lnTo>
                <a:lnTo>
                  <a:pt x="10119" y="12668"/>
                </a:lnTo>
                <a:lnTo>
                  <a:pt x="10109" y="12665"/>
                </a:lnTo>
                <a:lnTo>
                  <a:pt x="10101" y="12663"/>
                </a:lnTo>
                <a:lnTo>
                  <a:pt x="10096" y="12662"/>
                </a:lnTo>
                <a:lnTo>
                  <a:pt x="10092" y="12662"/>
                </a:lnTo>
                <a:lnTo>
                  <a:pt x="10081" y="12667"/>
                </a:lnTo>
                <a:lnTo>
                  <a:pt x="10069" y="12676"/>
                </a:lnTo>
                <a:lnTo>
                  <a:pt x="10056" y="12688"/>
                </a:lnTo>
                <a:lnTo>
                  <a:pt x="10044" y="12704"/>
                </a:lnTo>
                <a:lnTo>
                  <a:pt x="10031" y="12724"/>
                </a:lnTo>
                <a:lnTo>
                  <a:pt x="10018" y="12745"/>
                </a:lnTo>
                <a:lnTo>
                  <a:pt x="10003" y="12771"/>
                </a:lnTo>
                <a:lnTo>
                  <a:pt x="9990" y="12798"/>
                </a:lnTo>
                <a:lnTo>
                  <a:pt x="9930" y="12929"/>
                </a:lnTo>
                <a:lnTo>
                  <a:pt x="9863" y="13078"/>
                </a:lnTo>
                <a:lnTo>
                  <a:pt x="9845" y="13116"/>
                </a:lnTo>
                <a:lnTo>
                  <a:pt x="9826" y="13155"/>
                </a:lnTo>
                <a:lnTo>
                  <a:pt x="9806" y="13193"/>
                </a:lnTo>
                <a:lnTo>
                  <a:pt x="9787" y="13231"/>
                </a:lnTo>
                <a:lnTo>
                  <a:pt x="9767" y="13267"/>
                </a:lnTo>
                <a:lnTo>
                  <a:pt x="9746" y="13303"/>
                </a:lnTo>
                <a:lnTo>
                  <a:pt x="9724" y="13338"/>
                </a:lnTo>
                <a:lnTo>
                  <a:pt x="9702" y="13370"/>
                </a:lnTo>
                <a:lnTo>
                  <a:pt x="9679" y="13402"/>
                </a:lnTo>
                <a:lnTo>
                  <a:pt x="9656" y="13431"/>
                </a:lnTo>
                <a:lnTo>
                  <a:pt x="9631" y="13457"/>
                </a:lnTo>
                <a:lnTo>
                  <a:pt x="9607" y="13481"/>
                </a:lnTo>
                <a:lnTo>
                  <a:pt x="9580" y="13502"/>
                </a:lnTo>
                <a:lnTo>
                  <a:pt x="9554" y="13520"/>
                </a:lnTo>
                <a:lnTo>
                  <a:pt x="9527" y="13535"/>
                </a:lnTo>
                <a:lnTo>
                  <a:pt x="9498" y="13546"/>
                </a:lnTo>
                <a:lnTo>
                  <a:pt x="9490" y="13548"/>
                </a:lnTo>
                <a:lnTo>
                  <a:pt x="9481" y="13550"/>
                </a:lnTo>
                <a:lnTo>
                  <a:pt x="9472" y="13551"/>
                </a:lnTo>
                <a:lnTo>
                  <a:pt x="9461" y="13552"/>
                </a:lnTo>
                <a:lnTo>
                  <a:pt x="9439" y="13552"/>
                </a:lnTo>
                <a:lnTo>
                  <a:pt x="9416" y="13552"/>
                </a:lnTo>
                <a:lnTo>
                  <a:pt x="9392" y="13553"/>
                </a:lnTo>
                <a:lnTo>
                  <a:pt x="9371" y="13553"/>
                </a:lnTo>
                <a:lnTo>
                  <a:pt x="9360" y="13554"/>
                </a:lnTo>
                <a:lnTo>
                  <a:pt x="9351" y="13555"/>
                </a:lnTo>
                <a:lnTo>
                  <a:pt x="9341" y="13557"/>
                </a:lnTo>
                <a:lnTo>
                  <a:pt x="9333" y="13559"/>
                </a:lnTo>
                <a:lnTo>
                  <a:pt x="9230" y="13505"/>
                </a:lnTo>
                <a:lnTo>
                  <a:pt x="9128" y="13450"/>
                </a:lnTo>
                <a:lnTo>
                  <a:pt x="9027" y="13393"/>
                </a:lnTo>
                <a:lnTo>
                  <a:pt x="8927" y="13334"/>
                </a:lnTo>
                <a:lnTo>
                  <a:pt x="8828" y="13274"/>
                </a:lnTo>
                <a:lnTo>
                  <a:pt x="8730" y="13212"/>
                </a:lnTo>
                <a:lnTo>
                  <a:pt x="8633" y="13149"/>
                </a:lnTo>
                <a:lnTo>
                  <a:pt x="8536" y="13085"/>
                </a:lnTo>
                <a:lnTo>
                  <a:pt x="8440" y="13020"/>
                </a:lnTo>
                <a:lnTo>
                  <a:pt x="8345" y="12953"/>
                </a:lnTo>
                <a:lnTo>
                  <a:pt x="8250" y="12886"/>
                </a:lnTo>
                <a:lnTo>
                  <a:pt x="8156" y="12818"/>
                </a:lnTo>
                <a:lnTo>
                  <a:pt x="8062" y="12749"/>
                </a:lnTo>
                <a:lnTo>
                  <a:pt x="7969" y="12679"/>
                </a:lnTo>
                <a:lnTo>
                  <a:pt x="7876" y="12608"/>
                </a:lnTo>
                <a:lnTo>
                  <a:pt x="7783" y="12538"/>
                </a:lnTo>
                <a:lnTo>
                  <a:pt x="7415" y="12249"/>
                </a:lnTo>
                <a:lnTo>
                  <a:pt x="7046" y="11960"/>
                </a:lnTo>
                <a:lnTo>
                  <a:pt x="6861" y="11815"/>
                </a:lnTo>
                <a:lnTo>
                  <a:pt x="6674" y="11672"/>
                </a:lnTo>
                <a:lnTo>
                  <a:pt x="6580" y="11601"/>
                </a:lnTo>
                <a:lnTo>
                  <a:pt x="6486" y="11530"/>
                </a:lnTo>
                <a:lnTo>
                  <a:pt x="6391" y="11461"/>
                </a:lnTo>
                <a:lnTo>
                  <a:pt x="6296" y="11392"/>
                </a:lnTo>
                <a:lnTo>
                  <a:pt x="4653" y="16224"/>
                </a:lnTo>
                <a:lnTo>
                  <a:pt x="4391" y="16307"/>
                </a:lnTo>
                <a:lnTo>
                  <a:pt x="3865" y="16017"/>
                </a:lnTo>
                <a:lnTo>
                  <a:pt x="3863" y="16001"/>
                </a:lnTo>
                <a:lnTo>
                  <a:pt x="3862" y="15984"/>
                </a:lnTo>
                <a:lnTo>
                  <a:pt x="3862" y="15965"/>
                </a:lnTo>
                <a:lnTo>
                  <a:pt x="3863" y="15947"/>
                </a:lnTo>
                <a:lnTo>
                  <a:pt x="3866" y="15907"/>
                </a:lnTo>
                <a:lnTo>
                  <a:pt x="3871" y="15867"/>
                </a:lnTo>
                <a:lnTo>
                  <a:pt x="3875" y="15828"/>
                </a:lnTo>
                <a:lnTo>
                  <a:pt x="3876" y="15790"/>
                </a:lnTo>
                <a:lnTo>
                  <a:pt x="3875" y="15773"/>
                </a:lnTo>
                <a:lnTo>
                  <a:pt x="3873" y="15756"/>
                </a:lnTo>
                <a:lnTo>
                  <a:pt x="3871" y="15741"/>
                </a:lnTo>
                <a:lnTo>
                  <a:pt x="3865" y="15727"/>
                </a:lnTo>
                <a:lnTo>
                  <a:pt x="3862" y="15719"/>
                </a:lnTo>
                <a:lnTo>
                  <a:pt x="3857" y="15713"/>
                </a:lnTo>
                <a:lnTo>
                  <a:pt x="3851" y="15707"/>
                </a:lnTo>
                <a:lnTo>
                  <a:pt x="3844" y="15701"/>
                </a:lnTo>
                <a:lnTo>
                  <a:pt x="3836" y="15696"/>
                </a:lnTo>
                <a:lnTo>
                  <a:pt x="3827" y="15692"/>
                </a:lnTo>
                <a:lnTo>
                  <a:pt x="3818" y="15689"/>
                </a:lnTo>
                <a:lnTo>
                  <a:pt x="3807" y="15686"/>
                </a:lnTo>
                <a:lnTo>
                  <a:pt x="3796" y="15684"/>
                </a:lnTo>
                <a:lnTo>
                  <a:pt x="3786" y="15682"/>
                </a:lnTo>
                <a:lnTo>
                  <a:pt x="3776" y="15681"/>
                </a:lnTo>
                <a:lnTo>
                  <a:pt x="3764" y="15681"/>
                </a:lnTo>
                <a:lnTo>
                  <a:pt x="3754" y="15681"/>
                </a:lnTo>
                <a:lnTo>
                  <a:pt x="3745" y="15682"/>
                </a:lnTo>
                <a:lnTo>
                  <a:pt x="3736" y="15684"/>
                </a:lnTo>
                <a:lnTo>
                  <a:pt x="3728" y="15686"/>
                </a:lnTo>
                <a:lnTo>
                  <a:pt x="3699" y="15694"/>
                </a:lnTo>
                <a:lnTo>
                  <a:pt x="3672" y="15705"/>
                </a:lnTo>
                <a:lnTo>
                  <a:pt x="3645" y="15717"/>
                </a:lnTo>
                <a:lnTo>
                  <a:pt x="3619" y="15731"/>
                </a:lnTo>
                <a:lnTo>
                  <a:pt x="3592" y="15746"/>
                </a:lnTo>
                <a:lnTo>
                  <a:pt x="3567" y="15763"/>
                </a:lnTo>
                <a:lnTo>
                  <a:pt x="3540" y="15781"/>
                </a:lnTo>
                <a:lnTo>
                  <a:pt x="3516" y="15800"/>
                </a:lnTo>
                <a:lnTo>
                  <a:pt x="3490" y="15819"/>
                </a:lnTo>
                <a:lnTo>
                  <a:pt x="3465" y="15840"/>
                </a:lnTo>
                <a:lnTo>
                  <a:pt x="3440" y="15861"/>
                </a:lnTo>
                <a:lnTo>
                  <a:pt x="3415" y="15884"/>
                </a:lnTo>
                <a:lnTo>
                  <a:pt x="3365" y="15930"/>
                </a:lnTo>
                <a:lnTo>
                  <a:pt x="3314" y="15976"/>
                </a:lnTo>
                <a:lnTo>
                  <a:pt x="3287" y="15970"/>
                </a:lnTo>
                <a:lnTo>
                  <a:pt x="3259" y="15961"/>
                </a:lnTo>
                <a:lnTo>
                  <a:pt x="3228" y="15949"/>
                </a:lnTo>
                <a:lnTo>
                  <a:pt x="3194" y="15935"/>
                </a:lnTo>
                <a:lnTo>
                  <a:pt x="3160" y="15917"/>
                </a:lnTo>
                <a:lnTo>
                  <a:pt x="3123" y="15897"/>
                </a:lnTo>
                <a:lnTo>
                  <a:pt x="3084" y="15876"/>
                </a:lnTo>
                <a:lnTo>
                  <a:pt x="3044" y="15851"/>
                </a:lnTo>
                <a:lnTo>
                  <a:pt x="3004" y="15826"/>
                </a:lnTo>
                <a:lnTo>
                  <a:pt x="2963" y="15798"/>
                </a:lnTo>
                <a:lnTo>
                  <a:pt x="2920" y="15769"/>
                </a:lnTo>
                <a:lnTo>
                  <a:pt x="2878" y="15739"/>
                </a:lnTo>
                <a:lnTo>
                  <a:pt x="2835" y="15708"/>
                </a:lnTo>
                <a:lnTo>
                  <a:pt x="2793" y="15677"/>
                </a:lnTo>
                <a:lnTo>
                  <a:pt x="2750" y="15644"/>
                </a:lnTo>
                <a:lnTo>
                  <a:pt x="2708" y="15611"/>
                </a:lnTo>
                <a:lnTo>
                  <a:pt x="2626" y="15546"/>
                </a:lnTo>
                <a:lnTo>
                  <a:pt x="2549" y="15482"/>
                </a:lnTo>
                <a:lnTo>
                  <a:pt x="2477" y="15421"/>
                </a:lnTo>
                <a:lnTo>
                  <a:pt x="2414" y="15365"/>
                </a:lnTo>
                <a:lnTo>
                  <a:pt x="2387" y="15338"/>
                </a:lnTo>
                <a:lnTo>
                  <a:pt x="2361" y="15314"/>
                </a:lnTo>
                <a:lnTo>
                  <a:pt x="2339" y="15291"/>
                </a:lnTo>
                <a:lnTo>
                  <a:pt x="2319" y="15271"/>
                </a:lnTo>
                <a:lnTo>
                  <a:pt x="2304" y="15253"/>
                </a:lnTo>
                <a:lnTo>
                  <a:pt x="2292" y="15238"/>
                </a:lnTo>
                <a:lnTo>
                  <a:pt x="2283" y="15226"/>
                </a:lnTo>
                <a:lnTo>
                  <a:pt x="2278" y="15217"/>
                </a:lnTo>
                <a:lnTo>
                  <a:pt x="2274" y="15205"/>
                </a:lnTo>
                <a:lnTo>
                  <a:pt x="2272" y="15195"/>
                </a:lnTo>
                <a:lnTo>
                  <a:pt x="2272" y="15183"/>
                </a:lnTo>
                <a:lnTo>
                  <a:pt x="2272" y="15172"/>
                </a:lnTo>
                <a:lnTo>
                  <a:pt x="2273" y="15160"/>
                </a:lnTo>
                <a:lnTo>
                  <a:pt x="2276" y="15146"/>
                </a:lnTo>
                <a:lnTo>
                  <a:pt x="2280" y="15134"/>
                </a:lnTo>
                <a:lnTo>
                  <a:pt x="2283" y="15120"/>
                </a:lnTo>
                <a:lnTo>
                  <a:pt x="2303" y="15062"/>
                </a:lnTo>
                <a:lnTo>
                  <a:pt x="2328" y="14995"/>
                </a:lnTo>
                <a:lnTo>
                  <a:pt x="2340" y="14960"/>
                </a:lnTo>
                <a:lnTo>
                  <a:pt x="2351" y="14922"/>
                </a:lnTo>
                <a:lnTo>
                  <a:pt x="2355" y="14901"/>
                </a:lnTo>
                <a:lnTo>
                  <a:pt x="2359" y="14882"/>
                </a:lnTo>
                <a:lnTo>
                  <a:pt x="2363" y="14861"/>
                </a:lnTo>
                <a:lnTo>
                  <a:pt x="2365" y="14839"/>
                </a:lnTo>
                <a:lnTo>
                  <a:pt x="2367" y="14818"/>
                </a:lnTo>
                <a:lnTo>
                  <a:pt x="2368" y="14795"/>
                </a:lnTo>
                <a:lnTo>
                  <a:pt x="2367" y="14773"/>
                </a:lnTo>
                <a:lnTo>
                  <a:pt x="2366" y="14749"/>
                </a:lnTo>
                <a:lnTo>
                  <a:pt x="2363" y="14725"/>
                </a:lnTo>
                <a:lnTo>
                  <a:pt x="2359" y="14701"/>
                </a:lnTo>
                <a:lnTo>
                  <a:pt x="2354" y="14676"/>
                </a:lnTo>
                <a:lnTo>
                  <a:pt x="2347" y="14651"/>
                </a:lnTo>
                <a:lnTo>
                  <a:pt x="2341" y="14633"/>
                </a:lnTo>
                <a:lnTo>
                  <a:pt x="2333" y="14616"/>
                </a:lnTo>
                <a:lnTo>
                  <a:pt x="2323" y="14597"/>
                </a:lnTo>
                <a:lnTo>
                  <a:pt x="2312" y="14579"/>
                </a:lnTo>
                <a:lnTo>
                  <a:pt x="2300" y="14561"/>
                </a:lnTo>
                <a:lnTo>
                  <a:pt x="2287" y="14541"/>
                </a:lnTo>
                <a:lnTo>
                  <a:pt x="2271" y="14522"/>
                </a:lnTo>
                <a:lnTo>
                  <a:pt x="2255" y="14503"/>
                </a:lnTo>
                <a:lnTo>
                  <a:pt x="2219" y="14463"/>
                </a:lnTo>
                <a:lnTo>
                  <a:pt x="2182" y="14422"/>
                </a:lnTo>
                <a:lnTo>
                  <a:pt x="2141" y="14381"/>
                </a:lnTo>
                <a:lnTo>
                  <a:pt x="2099" y="14339"/>
                </a:lnTo>
                <a:lnTo>
                  <a:pt x="2013" y="14257"/>
                </a:lnTo>
                <a:lnTo>
                  <a:pt x="1932" y="14176"/>
                </a:lnTo>
                <a:lnTo>
                  <a:pt x="1895" y="14137"/>
                </a:lnTo>
                <a:lnTo>
                  <a:pt x="1861" y="14100"/>
                </a:lnTo>
                <a:lnTo>
                  <a:pt x="1846" y="14081"/>
                </a:lnTo>
                <a:lnTo>
                  <a:pt x="1832" y="14063"/>
                </a:lnTo>
                <a:lnTo>
                  <a:pt x="1820" y="14046"/>
                </a:lnTo>
                <a:lnTo>
                  <a:pt x="1808" y="14028"/>
                </a:lnTo>
                <a:lnTo>
                  <a:pt x="3797" y="9224"/>
                </a:lnTo>
                <a:lnTo>
                  <a:pt x="3536" y="8975"/>
                </a:lnTo>
                <a:lnTo>
                  <a:pt x="3276" y="8724"/>
                </a:lnTo>
                <a:lnTo>
                  <a:pt x="3147" y="8599"/>
                </a:lnTo>
                <a:lnTo>
                  <a:pt x="3018" y="8473"/>
                </a:lnTo>
                <a:lnTo>
                  <a:pt x="2890" y="8346"/>
                </a:lnTo>
                <a:lnTo>
                  <a:pt x="2763" y="8219"/>
                </a:lnTo>
                <a:lnTo>
                  <a:pt x="2635" y="8092"/>
                </a:lnTo>
                <a:lnTo>
                  <a:pt x="2509" y="7963"/>
                </a:lnTo>
                <a:lnTo>
                  <a:pt x="2384" y="7835"/>
                </a:lnTo>
                <a:lnTo>
                  <a:pt x="2259" y="7706"/>
                </a:lnTo>
                <a:lnTo>
                  <a:pt x="2136" y="7576"/>
                </a:lnTo>
                <a:lnTo>
                  <a:pt x="2012" y="7445"/>
                </a:lnTo>
                <a:lnTo>
                  <a:pt x="1890" y="7315"/>
                </a:lnTo>
                <a:lnTo>
                  <a:pt x="1769" y="7182"/>
                </a:lnTo>
                <a:lnTo>
                  <a:pt x="1648" y="7049"/>
                </a:lnTo>
                <a:lnTo>
                  <a:pt x="1530" y="6916"/>
                </a:lnTo>
                <a:lnTo>
                  <a:pt x="1412" y="6781"/>
                </a:lnTo>
                <a:lnTo>
                  <a:pt x="1294" y="6647"/>
                </a:lnTo>
                <a:lnTo>
                  <a:pt x="1179" y="6510"/>
                </a:lnTo>
                <a:lnTo>
                  <a:pt x="1065" y="6373"/>
                </a:lnTo>
                <a:lnTo>
                  <a:pt x="952" y="6236"/>
                </a:lnTo>
                <a:lnTo>
                  <a:pt x="839" y="6096"/>
                </a:lnTo>
                <a:lnTo>
                  <a:pt x="729" y="5956"/>
                </a:lnTo>
                <a:lnTo>
                  <a:pt x="620" y="5815"/>
                </a:lnTo>
                <a:lnTo>
                  <a:pt x="513" y="5672"/>
                </a:lnTo>
                <a:lnTo>
                  <a:pt x="407" y="5530"/>
                </a:lnTo>
                <a:lnTo>
                  <a:pt x="303" y="5385"/>
                </a:lnTo>
                <a:lnTo>
                  <a:pt x="200" y="5239"/>
                </a:lnTo>
                <a:lnTo>
                  <a:pt x="99" y="5092"/>
                </a:lnTo>
                <a:lnTo>
                  <a:pt x="0" y="4944"/>
                </a:lnTo>
                <a:lnTo>
                  <a:pt x="4" y="4907"/>
                </a:lnTo>
                <a:lnTo>
                  <a:pt x="9" y="4872"/>
                </a:lnTo>
                <a:lnTo>
                  <a:pt x="15" y="4836"/>
                </a:lnTo>
                <a:lnTo>
                  <a:pt x="21" y="4800"/>
                </a:lnTo>
                <a:lnTo>
                  <a:pt x="29" y="4765"/>
                </a:lnTo>
                <a:lnTo>
                  <a:pt x="37" y="4729"/>
                </a:lnTo>
                <a:lnTo>
                  <a:pt x="46" y="4694"/>
                </a:lnTo>
                <a:lnTo>
                  <a:pt x="55" y="4660"/>
                </a:lnTo>
                <a:lnTo>
                  <a:pt x="65" y="4625"/>
                </a:lnTo>
                <a:lnTo>
                  <a:pt x="75" y="4590"/>
                </a:lnTo>
                <a:lnTo>
                  <a:pt x="87" y="4557"/>
                </a:lnTo>
                <a:lnTo>
                  <a:pt x="98" y="4522"/>
                </a:lnTo>
                <a:lnTo>
                  <a:pt x="123" y="4455"/>
                </a:lnTo>
                <a:lnTo>
                  <a:pt x="150" y="4388"/>
                </a:lnTo>
                <a:lnTo>
                  <a:pt x="178" y="4323"/>
                </a:lnTo>
                <a:lnTo>
                  <a:pt x="209" y="4258"/>
                </a:lnTo>
                <a:lnTo>
                  <a:pt x="241" y="4195"/>
                </a:lnTo>
                <a:lnTo>
                  <a:pt x="273" y="4132"/>
                </a:lnTo>
                <a:lnTo>
                  <a:pt x="308" y="4071"/>
                </a:lnTo>
                <a:lnTo>
                  <a:pt x="343" y="4011"/>
                </a:lnTo>
                <a:lnTo>
                  <a:pt x="378" y="3952"/>
                </a:lnTo>
                <a:lnTo>
                  <a:pt x="414" y="3895"/>
                </a:lnTo>
                <a:lnTo>
                  <a:pt x="421" y="3893"/>
                </a:lnTo>
                <a:lnTo>
                  <a:pt x="430" y="3893"/>
                </a:lnTo>
                <a:lnTo>
                  <a:pt x="442" y="3894"/>
                </a:lnTo>
                <a:lnTo>
                  <a:pt x="454" y="3897"/>
                </a:lnTo>
                <a:lnTo>
                  <a:pt x="482" y="3906"/>
                </a:lnTo>
                <a:lnTo>
                  <a:pt x="515" y="3919"/>
                </a:lnTo>
                <a:lnTo>
                  <a:pt x="553" y="3935"/>
                </a:lnTo>
                <a:lnTo>
                  <a:pt x="593" y="3955"/>
                </a:lnTo>
                <a:lnTo>
                  <a:pt x="633" y="3976"/>
                </a:lnTo>
                <a:lnTo>
                  <a:pt x="676" y="3998"/>
                </a:lnTo>
                <a:lnTo>
                  <a:pt x="719" y="4020"/>
                </a:lnTo>
                <a:lnTo>
                  <a:pt x="761" y="4040"/>
                </a:lnTo>
                <a:lnTo>
                  <a:pt x="801" y="4060"/>
                </a:lnTo>
                <a:lnTo>
                  <a:pt x="837" y="4077"/>
                </a:lnTo>
                <a:lnTo>
                  <a:pt x="855" y="4084"/>
                </a:lnTo>
                <a:lnTo>
                  <a:pt x="871" y="4090"/>
                </a:lnTo>
                <a:lnTo>
                  <a:pt x="885" y="4096"/>
                </a:lnTo>
                <a:lnTo>
                  <a:pt x="900" y="4100"/>
                </a:lnTo>
                <a:lnTo>
                  <a:pt x="912" y="4103"/>
                </a:lnTo>
                <a:lnTo>
                  <a:pt x="922" y="4104"/>
                </a:lnTo>
                <a:lnTo>
                  <a:pt x="931" y="4104"/>
                </a:lnTo>
                <a:lnTo>
                  <a:pt x="938" y="4102"/>
                </a:lnTo>
                <a:lnTo>
                  <a:pt x="972" y="4088"/>
                </a:lnTo>
                <a:lnTo>
                  <a:pt x="1002" y="4072"/>
                </a:lnTo>
                <a:lnTo>
                  <a:pt x="1025" y="4052"/>
                </a:lnTo>
                <a:lnTo>
                  <a:pt x="1045" y="4029"/>
                </a:lnTo>
                <a:lnTo>
                  <a:pt x="1061" y="4004"/>
                </a:lnTo>
                <a:lnTo>
                  <a:pt x="1074" y="3976"/>
                </a:lnTo>
                <a:lnTo>
                  <a:pt x="1083" y="3947"/>
                </a:lnTo>
                <a:lnTo>
                  <a:pt x="1090" y="3914"/>
                </a:lnTo>
                <a:lnTo>
                  <a:pt x="1095" y="3880"/>
                </a:lnTo>
                <a:lnTo>
                  <a:pt x="1097" y="3845"/>
                </a:lnTo>
                <a:lnTo>
                  <a:pt x="1099" y="3808"/>
                </a:lnTo>
                <a:lnTo>
                  <a:pt x="1099" y="3769"/>
                </a:lnTo>
                <a:lnTo>
                  <a:pt x="1097" y="3691"/>
                </a:lnTo>
                <a:lnTo>
                  <a:pt x="1095" y="3608"/>
                </a:lnTo>
                <a:lnTo>
                  <a:pt x="1096" y="3566"/>
                </a:lnTo>
                <a:lnTo>
                  <a:pt x="1097" y="3525"/>
                </a:lnTo>
                <a:lnTo>
                  <a:pt x="1099" y="3484"/>
                </a:lnTo>
                <a:lnTo>
                  <a:pt x="1105" y="3443"/>
                </a:lnTo>
                <a:lnTo>
                  <a:pt x="1112" y="3402"/>
                </a:lnTo>
                <a:lnTo>
                  <a:pt x="1122" y="3362"/>
                </a:lnTo>
                <a:lnTo>
                  <a:pt x="1134" y="3323"/>
                </a:lnTo>
                <a:lnTo>
                  <a:pt x="1150" y="3286"/>
                </a:lnTo>
                <a:lnTo>
                  <a:pt x="1171" y="3250"/>
                </a:lnTo>
                <a:lnTo>
                  <a:pt x="1194" y="3215"/>
                </a:lnTo>
                <a:lnTo>
                  <a:pt x="1223" y="3183"/>
                </a:lnTo>
                <a:lnTo>
                  <a:pt x="1258" y="3152"/>
                </a:lnTo>
                <a:lnTo>
                  <a:pt x="1296" y="3124"/>
                </a:lnTo>
                <a:lnTo>
                  <a:pt x="1341" y="3097"/>
                </a:lnTo>
                <a:lnTo>
                  <a:pt x="1392" y="3074"/>
                </a:lnTo>
                <a:lnTo>
                  <a:pt x="1449" y="3052"/>
                </a:lnTo>
                <a:lnTo>
                  <a:pt x="1471" y="3047"/>
                </a:lnTo>
                <a:lnTo>
                  <a:pt x="1491" y="3043"/>
                </a:lnTo>
                <a:lnTo>
                  <a:pt x="1513" y="3042"/>
                </a:lnTo>
                <a:lnTo>
                  <a:pt x="1536" y="3044"/>
                </a:lnTo>
                <a:lnTo>
                  <a:pt x="1560" y="3049"/>
                </a:lnTo>
                <a:lnTo>
                  <a:pt x="1589" y="3057"/>
                </a:lnTo>
                <a:lnTo>
                  <a:pt x="1620" y="3070"/>
                </a:lnTo>
                <a:lnTo>
                  <a:pt x="1654" y="3087"/>
                </a:lnTo>
                <a:lnTo>
                  <a:pt x="1694" y="3109"/>
                </a:lnTo>
                <a:lnTo>
                  <a:pt x="1738" y="3137"/>
                </a:lnTo>
                <a:lnTo>
                  <a:pt x="1789" y="3169"/>
                </a:lnTo>
                <a:lnTo>
                  <a:pt x="1845" y="3209"/>
                </a:lnTo>
                <a:lnTo>
                  <a:pt x="1908" y="3255"/>
                </a:lnTo>
                <a:lnTo>
                  <a:pt x="1980" y="3307"/>
                </a:lnTo>
                <a:lnTo>
                  <a:pt x="2059" y="3367"/>
                </a:lnTo>
                <a:lnTo>
                  <a:pt x="2147" y="3436"/>
                </a:lnTo>
                <a:lnTo>
                  <a:pt x="2352" y="3596"/>
                </a:lnTo>
                <a:lnTo>
                  <a:pt x="2599" y="3793"/>
                </a:lnTo>
                <a:lnTo>
                  <a:pt x="2893" y="4028"/>
                </a:lnTo>
                <a:lnTo>
                  <a:pt x="3239" y="4307"/>
                </a:lnTo>
                <a:lnTo>
                  <a:pt x="3643" y="4631"/>
                </a:lnTo>
                <a:lnTo>
                  <a:pt x="4109" y="5003"/>
                </a:lnTo>
                <a:lnTo>
                  <a:pt x="4642" y="5430"/>
                </a:lnTo>
                <a:lnTo>
                  <a:pt x="5246" y="5910"/>
                </a:lnTo>
                <a:lnTo>
                  <a:pt x="5328" y="5738"/>
                </a:lnTo>
                <a:lnTo>
                  <a:pt x="5453" y="5473"/>
                </a:lnTo>
                <a:lnTo>
                  <a:pt x="5618" y="5130"/>
                </a:lnTo>
                <a:lnTo>
                  <a:pt x="5813" y="4723"/>
                </a:lnTo>
                <a:lnTo>
                  <a:pt x="6035" y="4266"/>
                </a:lnTo>
                <a:lnTo>
                  <a:pt x="6273" y="3773"/>
                </a:lnTo>
                <a:lnTo>
                  <a:pt x="6525" y="3259"/>
                </a:lnTo>
                <a:lnTo>
                  <a:pt x="6782" y="2738"/>
                </a:lnTo>
                <a:lnTo>
                  <a:pt x="6911" y="2479"/>
                </a:lnTo>
                <a:lnTo>
                  <a:pt x="7038" y="2224"/>
                </a:lnTo>
                <a:lnTo>
                  <a:pt x="7164" y="1973"/>
                </a:lnTo>
                <a:lnTo>
                  <a:pt x="7287" y="1730"/>
                </a:lnTo>
                <a:lnTo>
                  <a:pt x="7407" y="1496"/>
                </a:lnTo>
                <a:lnTo>
                  <a:pt x="7521" y="1271"/>
                </a:lnTo>
                <a:lnTo>
                  <a:pt x="7631" y="1060"/>
                </a:lnTo>
                <a:lnTo>
                  <a:pt x="7735" y="862"/>
                </a:lnTo>
                <a:lnTo>
                  <a:pt x="7833" y="681"/>
                </a:lnTo>
                <a:lnTo>
                  <a:pt x="7923" y="516"/>
                </a:lnTo>
                <a:lnTo>
                  <a:pt x="8003" y="372"/>
                </a:lnTo>
                <a:lnTo>
                  <a:pt x="8076" y="248"/>
                </a:lnTo>
                <a:lnTo>
                  <a:pt x="8138" y="147"/>
                </a:lnTo>
                <a:lnTo>
                  <a:pt x="8189" y="72"/>
                </a:lnTo>
                <a:lnTo>
                  <a:pt x="8229" y="22"/>
                </a:lnTo>
                <a:lnTo>
                  <a:pt x="8256" y="1"/>
                </a:lnTo>
                <a:lnTo>
                  <a:pt x="8262" y="0"/>
                </a:lnTo>
                <a:lnTo>
                  <a:pt x="8273" y="0"/>
                </a:lnTo>
                <a:lnTo>
                  <a:pt x="8286" y="2"/>
                </a:lnTo>
                <a:lnTo>
                  <a:pt x="8303" y="4"/>
                </a:lnTo>
                <a:lnTo>
                  <a:pt x="8347" y="14"/>
                </a:lnTo>
                <a:lnTo>
                  <a:pt x="8403" y="26"/>
                </a:lnTo>
                <a:lnTo>
                  <a:pt x="8466" y="43"/>
                </a:lnTo>
                <a:lnTo>
                  <a:pt x="8538" y="65"/>
                </a:lnTo>
                <a:lnTo>
                  <a:pt x="8575" y="77"/>
                </a:lnTo>
                <a:lnTo>
                  <a:pt x="8614" y="90"/>
                </a:lnTo>
                <a:lnTo>
                  <a:pt x="8653" y="104"/>
                </a:lnTo>
                <a:lnTo>
                  <a:pt x="8693" y="120"/>
                </a:lnTo>
                <a:lnTo>
                  <a:pt x="8732" y="136"/>
                </a:lnTo>
                <a:lnTo>
                  <a:pt x="8772" y="153"/>
                </a:lnTo>
                <a:lnTo>
                  <a:pt x="8812" y="173"/>
                </a:lnTo>
                <a:lnTo>
                  <a:pt x="8851" y="191"/>
                </a:lnTo>
                <a:lnTo>
                  <a:pt x="8889" y="211"/>
                </a:lnTo>
                <a:lnTo>
                  <a:pt x="8926" y="233"/>
                </a:lnTo>
                <a:lnTo>
                  <a:pt x="8962" y="255"/>
                </a:lnTo>
                <a:lnTo>
                  <a:pt x="8996" y="279"/>
                </a:lnTo>
                <a:lnTo>
                  <a:pt x="9028" y="303"/>
                </a:lnTo>
                <a:lnTo>
                  <a:pt x="9058" y="328"/>
                </a:lnTo>
                <a:lnTo>
                  <a:pt x="9086" y="354"/>
                </a:lnTo>
                <a:lnTo>
                  <a:pt x="9112" y="381"/>
                </a:lnTo>
                <a:lnTo>
                  <a:pt x="9133" y="408"/>
                </a:lnTo>
                <a:lnTo>
                  <a:pt x="9153" y="438"/>
                </a:lnTo>
                <a:lnTo>
                  <a:pt x="9169" y="467"/>
                </a:lnTo>
                <a:lnTo>
                  <a:pt x="9181" y="498"/>
                </a:lnTo>
                <a:lnTo>
                  <a:pt x="9171" y="518"/>
                </a:lnTo>
                <a:lnTo>
                  <a:pt x="9161" y="540"/>
                </a:lnTo>
                <a:lnTo>
                  <a:pt x="9153" y="561"/>
                </a:lnTo>
                <a:lnTo>
                  <a:pt x="9147" y="583"/>
                </a:lnTo>
                <a:lnTo>
                  <a:pt x="9145" y="594"/>
                </a:lnTo>
                <a:lnTo>
                  <a:pt x="9142" y="605"/>
                </a:lnTo>
                <a:lnTo>
                  <a:pt x="9142" y="616"/>
                </a:lnTo>
                <a:lnTo>
                  <a:pt x="9142" y="628"/>
                </a:lnTo>
                <a:lnTo>
                  <a:pt x="9144" y="640"/>
                </a:lnTo>
                <a:lnTo>
                  <a:pt x="9146" y="652"/>
                </a:lnTo>
                <a:lnTo>
                  <a:pt x="9149" y="664"/>
                </a:lnTo>
                <a:lnTo>
                  <a:pt x="9154" y="678"/>
                </a:lnTo>
                <a:lnTo>
                  <a:pt x="9163" y="694"/>
                </a:lnTo>
                <a:lnTo>
                  <a:pt x="9173" y="709"/>
                </a:lnTo>
                <a:lnTo>
                  <a:pt x="9184" y="723"/>
                </a:lnTo>
                <a:lnTo>
                  <a:pt x="9197" y="737"/>
                </a:lnTo>
                <a:lnTo>
                  <a:pt x="9209" y="749"/>
                </a:lnTo>
                <a:lnTo>
                  <a:pt x="9223" y="760"/>
                </a:lnTo>
                <a:lnTo>
                  <a:pt x="9237" y="770"/>
                </a:lnTo>
                <a:lnTo>
                  <a:pt x="9252" y="781"/>
                </a:lnTo>
                <a:lnTo>
                  <a:pt x="9267" y="789"/>
                </a:lnTo>
                <a:lnTo>
                  <a:pt x="9283" y="797"/>
                </a:lnTo>
                <a:lnTo>
                  <a:pt x="9301" y="803"/>
                </a:lnTo>
                <a:lnTo>
                  <a:pt x="9318" y="809"/>
                </a:lnTo>
                <a:lnTo>
                  <a:pt x="9335" y="815"/>
                </a:lnTo>
                <a:lnTo>
                  <a:pt x="9354" y="819"/>
                </a:lnTo>
                <a:lnTo>
                  <a:pt x="9372" y="823"/>
                </a:lnTo>
                <a:lnTo>
                  <a:pt x="9391" y="825"/>
                </a:lnTo>
                <a:lnTo>
                  <a:pt x="9412" y="829"/>
                </a:lnTo>
                <a:lnTo>
                  <a:pt x="9431" y="830"/>
                </a:lnTo>
                <a:lnTo>
                  <a:pt x="9452" y="831"/>
                </a:lnTo>
                <a:lnTo>
                  <a:pt x="9472" y="831"/>
                </a:lnTo>
                <a:lnTo>
                  <a:pt x="9493" y="831"/>
                </a:lnTo>
                <a:lnTo>
                  <a:pt x="9515" y="830"/>
                </a:lnTo>
                <a:lnTo>
                  <a:pt x="9536" y="827"/>
                </a:lnTo>
                <a:lnTo>
                  <a:pt x="9558" y="825"/>
                </a:lnTo>
                <a:lnTo>
                  <a:pt x="9601" y="818"/>
                </a:lnTo>
                <a:lnTo>
                  <a:pt x="9645" y="810"/>
                </a:lnTo>
                <a:lnTo>
                  <a:pt x="9689" y="800"/>
                </a:lnTo>
                <a:lnTo>
                  <a:pt x="9733" y="788"/>
                </a:lnTo>
                <a:lnTo>
                  <a:pt x="9761" y="779"/>
                </a:lnTo>
                <a:lnTo>
                  <a:pt x="9787" y="770"/>
                </a:lnTo>
                <a:lnTo>
                  <a:pt x="9800" y="766"/>
                </a:lnTo>
                <a:lnTo>
                  <a:pt x="9813" y="764"/>
                </a:lnTo>
                <a:lnTo>
                  <a:pt x="9826" y="762"/>
                </a:lnTo>
                <a:lnTo>
                  <a:pt x="9839" y="761"/>
                </a:lnTo>
                <a:lnTo>
                  <a:pt x="9852" y="760"/>
                </a:lnTo>
                <a:lnTo>
                  <a:pt x="9866" y="761"/>
                </a:lnTo>
                <a:lnTo>
                  <a:pt x="9879" y="762"/>
                </a:lnTo>
                <a:lnTo>
                  <a:pt x="9893" y="765"/>
                </a:lnTo>
                <a:lnTo>
                  <a:pt x="9907" y="769"/>
                </a:lnTo>
                <a:lnTo>
                  <a:pt x="9924" y="773"/>
                </a:lnTo>
                <a:lnTo>
                  <a:pt x="9939" y="781"/>
                </a:lnTo>
                <a:lnTo>
                  <a:pt x="9956" y="788"/>
                </a:lnTo>
                <a:lnTo>
                  <a:pt x="9974" y="797"/>
                </a:lnTo>
                <a:lnTo>
                  <a:pt x="9992" y="808"/>
                </a:lnTo>
                <a:lnTo>
                  <a:pt x="10011" y="820"/>
                </a:lnTo>
                <a:lnTo>
                  <a:pt x="10032" y="834"/>
                </a:lnTo>
                <a:lnTo>
                  <a:pt x="10054" y="850"/>
                </a:lnTo>
                <a:lnTo>
                  <a:pt x="10077" y="867"/>
                </a:lnTo>
                <a:lnTo>
                  <a:pt x="10101" y="887"/>
                </a:lnTo>
                <a:lnTo>
                  <a:pt x="10128" y="908"/>
                </a:lnTo>
                <a:lnTo>
                  <a:pt x="10184" y="957"/>
                </a:lnTo>
                <a:lnTo>
                  <a:pt x="10247" y="1015"/>
                </a:lnTo>
                <a:lnTo>
                  <a:pt x="10317" y="1084"/>
                </a:lnTo>
                <a:lnTo>
                  <a:pt x="10396" y="1161"/>
                </a:lnTo>
                <a:lnTo>
                  <a:pt x="10397" y="1227"/>
                </a:lnTo>
                <a:lnTo>
                  <a:pt x="10382" y="1324"/>
                </a:lnTo>
                <a:lnTo>
                  <a:pt x="10352" y="1448"/>
                </a:lnTo>
                <a:lnTo>
                  <a:pt x="10309" y="1598"/>
                </a:lnTo>
                <a:lnTo>
                  <a:pt x="10253" y="1770"/>
                </a:lnTo>
                <a:lnTo>
                  <a:pt x="10186" y="1963"/>
                </a:lnTo>
                <a:lnTo>
                  <a:pt x="10107" y="2176"/>
                </a:lnTo>
                <a:lnTo>
                  <a:pt x="10020" y="2405"/>
                </a:lnTo>
                <a:lnTo>
                  <a:pt x="9924" y="2650"/>
                </a:lnTo>
                <a:lnTo>
                  <a:pt x="9820" y="2908"/>
                </a:lnTo>
                <a:lnTo>
                  <a:pt x="9710" y="3178"/>
                </a:lnTo>
                <a:lnTo>
                  <a:pt x="9593" y="3456"/>
                </a:lnTo>
                <a:lnTo>
                  <a:pt x="9473" y="3741"/>
                </a:lnTo>
                <a:lnTo>
                  <a:pt x="9349" y="4031"/>
                </a:lnTo>
                <a:lnTo>
                  <a:pt x="9222" y="4324"/>
                </a:lnTo>
                <a:lnTo>
                  <a:pt x="9095" y="4618"/>
                </a:lnTo>
                <a:lnTo>
                  <a:pt x="8967" y="4911"/>
                </a:lnTo>
                <a:lnTo>
                  <a:pt x="8840" y="5199"/>
                </a:lnTo>
                <a:lnTo>
                  <a:pt x="8713" y="5484"/>
                </a:lnTo>
                <a:lnTo>
                  <a:pt x="8590" y="5760"/>
                </a:lnTo>
                <a:lnTo>
                  <a:pt x="8355" y="6284"/>
                </a:lnTo>
                <a:lnTo>
                  <a:pt x="8144" y="6755"/>
                </a:lnTo>
                <a:lnTo>
                  <a:pt x="7963" y="7155"/>
                </a:lnTo>
                <a:lnTo>
                  <a:pt x="7822" y="7469"/>
                </a:lnTo>
                <a:lnTo>
                  <a:pt x="7769" y="7589"/>
                </a:lnTo>
                <a:lnTo>
                  <a:pt x="7728" y="7681"/>
                </a:lnTo>
                <a:lnTo>
                  <a:pt x="7701" y="7743"/>
                </a:lnTo>
                <a:lnTo>
                  <a:pt x="7690" y="7775"/>
                </a:lnTo>
                <a:lnTo>
                  <a:pt x="11611" y="1032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63" name="Rectangle 22"/>
          <p:cNvSpPr>
            <a:spLocks noChangeArrowheads="1"/>
          </p:cNvSpPr>
          <p:nvPr/>
        </p:nvSpPr>
        <p:spPr bwMode="auto">
          <a:xfrm>
            <a:off x="6788204" y="4425950"/>
            <a:ext cx="479425" cy="3810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4000">
              <a:solidFill>
                <a:srgbClr val="000000"/>
              </a:solidFill>
              <a:latin typeface="Arial" charset="0"/>
              <a:ea typeface="ＭＳ Ｐゴシック" charset="0"/>
            </a:endParaRPr>
          </a:p>
        </p:txBody>
      </p:sp>
      <p:grpSp>
        <p:nvGrpSpPr>
          <p:cNvPr id="82964" name="Group 23"/>
          <p:cNvGrpSpPr>
            <a:grpSpLocks/>
          </p:cNvGrpSpPr>
          <p:nvPr/>
        </p:nvGrpSpPr>
        <p:grpSpPr bwMode="auto">
          <a:xfrm flipH="1">
            <a:off x="6965951" y="4464050"/>
            <a:ext cx="123825" cy="331788"/>
            <a:chOff x="2448" y="934"/>
            <a:chExt cx="963" cy="2587"/>
          </a:xfrm>
        </p:grpSpPr>
        <p:sp>
          <p:nvSpPr>
            <p:cNvPr id="82972" name="Freeform 24"/>
            <p:cNvSpPr>
              <a:spLocks/>
            </p:cNvSpPr>
            <p:nvPr/>
          </p:nvSpPr>
          <p:spPr bwMode="auto">
            <a:xfrm>
              <a:off x="2705" y="3188"/>
              <a:ext cx="332" cy="333"/>
            </a:xfrm>
            <a:custGeom>
              <a:avLst/>
              <a:gdLst>
                <a:gd name="T0" fmla="*/ 0 w 1330"/>
                <a:gd name="T1" fmla="*/ 0 h 1330"/>
                <a:gd name="T2" fmla="*/ 0 w 1330"/>
                <a:gd name="T3" fmla="*/ 0 h 1330"/>
                <a:gd name="T4" fmla="*/ 0 w 1330"/>
                <a:gd name="T5" fmla="*/ 0 h 1330"/>
                <a:gd name="T6" fmla="*/ 0 w 1330"/>
                <a:gd name="T7" fmla="*/ 0 h 1330"/>
                <a:gd name="T8" fmla="*/ 0 w 1330"/>
                <a:gd name="T9" fmla="*/ 0 h 1330"/>
                <a:gd name="T10" fmla="*/ 0 w 1330"/>
                <a:gd name="T11" fmla="*/ 0 h 1330"/>
                <a:gd name="T12" fmla="*/ 0 w 1330"/>
                <a:gd name="T13" fmla="*/ 0 h 1330"/>
                <a:gd name="T14" fmla="*/ 0 w 1330"/>
                <a:gd name="T15" fmla="*/ 0 h 1330"/>
                <a:gd name="T16" fmla="*/ 0 w 1330"/>
                <a:gd name="T17" fmla="*/ 0 h 1330"/>
                <a:gd name="T18" fmla="*/ 0 w 1330"/>
                <a:gd name="T19" fmla="*/ 0 h 1330"/>
                <a:gd name="T20" fmla="*/ 0 w 1330"/>
                <a:gd name="T21" fmla="*/ 0 h 1330"/>
                <a:gd name="T22" fmla="*/ 0 w 1330"/>
                <a:gd name="T23" fmla="*/ 0 h 1330"/>
                <a:gd name="T24" fmla="*/ 0 w 1330"/>
                <a:gd name="T25" fmla="*/ 0 h 1330"/>
                <a:gd name="T26" fmla="*/ 0 w 1330"/>
                <a:gd name="T27" fmla="*/ 0 h 1330"/>
                <a:gd name="T28" fmla="*/ 0 w 1330"/>
                <a:gd name="T29" fmla="*/ 0 h 1330"/>
                <a:gd name="T30" fmla="*/ 0 w 1330"/>
                <a:gd name="T31" fmla="*/ 0 h 1330"/>
                <a:gd name="T32" fmla="*/ 0 w 1330"/>
                <a:gd name="T33" fmla="*/ 0 h 1330"/>
                <a:gd name="T34" fmla="*/ 0 w 1330"/>
                <a:gd name="T35" fmla="*/ 0 h 1330"/>
                <a:gd name="T36" fmla="*/ 0 w 1330"/>
                <a:gd name="T37" fmla="*/ 0 h 1330"/>
                <a:gd name="T38" fmla="*/ 0 w 1330"/>
                <a:gd name="T39" fmla="*/ 0 h 1330"/>
                <a:gd name="T40" fmla="*/ 0 w 1330"/>
                <a:gd name="T41" fmla="*/ 0 h 1330"/>
                <a:gd name="T42" fmla="*/ 0 w 1330"/>
                <a:gd name="T43" fmla="*/ 0 h 1330"/>
                <a:gd name="T44" fmla="*/ 0 w 1330"/>
                <a:gd name="T45" fmla="*/ 0 h 1330"/>
                <a:gd name="T46" fmla="*/ 0 w 1330"/>
                <a:gd name="T47" fmla="*/ 0 h 1330"/>
                <a:gd name="T48" fmla="*/ 0 w 1330"/>
                <a:gd name="T49" fmla="*/ 0 h 1330"/>
                <a:gd name="T50" fmla="*/ 0 w 1330"/>
                <a:gd name="T51" fmla="*/ 0 h 1330"/>
                <a:gd name="T52" fmla="*/ 0 w 1330"/>
                <a:gd name="T53" fmla="*/ 0 h 1330"/>
                <a:gd name="T54" fmla="*/ 0 w 1330"/>
                <a:gd name="T55" fmla="*/ 0 h 1330"/>
                <a:gd name="T56" fmla="*/ 0 w 1330"/>
                <a:gd name="T57" fmla="*/ 0 h 1330"/>
                <a:gd name="T58" fmla="*/ 0 w 1330"/>
                <a:gd name="T59" fmla="*/ 0 h 1330"/>
                <a:gd name="T60" fmla="*/ 0 w 1330"/>
                <a:gd name="T61" fmla="*/ 0 h 1330"/>
                <a:gd name="T62" fmla="*/ 0 w 1330"/>
                <a:gd name="T63" fmla="*/ 0 h 1330"/>
                <a:gd name="T64" fmla="*/ 0 w 1330"/>
                <a:gd name="T65" fmla="*/ 0 h 1330"/>
                <a:gd name="T66" fmla="*/ 0 w 1330"/>
                <a:gd name="T67" fmla="*/ 0 h 1330"/>
                <a:gd name="T68" fmla="*/ 0 w 1330"/>
                <a:gd name="T69" fmla="*/ 0 h 1330"/>
                <a:gd name="T70" fmla="*/ 0 w 1330"/>
                <a:gd name="T71" fmla="*/ 0 h 1330"/>
                <a:gd name="T72" fmla="*/ 0 w 1330"/>
                <a:gd name="T73" fmla="*/ 0 h 1330"/>
                <a:gd name="T74" fmla="*/ 0 w 1330"/>
                <a:gd name="T75" fmla="*/ 0 h 1330"/>
                <a:gd name="T76" fmla="*/ 0 w 1330"/>
                <a:gd name="T77" fmla="*/ 0 h 1330"/>
                <a:gd name="T78" fmla="*/ 0 w 1330"/>
                <a:gd name="T79" fmla="*/ 0 h 1330"/>
                <a:gd name="T80" fmla="*/ 0 w 1330"/>
                <a:gd name="T81" fmla="*/ 0 h 1330"/>
                <a:gd name="T82" fmla="*/ 0 w 1330"/>
                <a:gd name="T83" fmla="*/ 0 h 1330"/>
                <a:gd name="T84" fmla="*/ 0 w 1330"/>
                <a:gd name="T85" fmla="*/ 0 h 1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30" h="1330">
                  <a:moveTo>
                    <a:pt x="1330" y="664"/>
                  </a:moveTo>
                  <a:lnTo>
                    <a:pt x="1329" y="698"/>
                  </a:lnTo>
                  <a:lnTo>
                    <a:pt x="1326" y="733"/>
                  </a:lnTo>
                  <a:lnTo>
                    <a:pt x="1322" y="766"/>
                  </a:lnTo>
                  <a:lnTo>
                    <a:pt x="1316" y="798"/>
                  </a:lnTo>
                  <a:lnTo>
                    <a:pt x="1309" y="831"/>
                  </a:lnTo>
                  <a:lnTo>
                    <a:pt x="1300" y="862"/>
                  </a:lnTo>
                  <a:lnTo>
                    <a:pt x="1290" y="893"/>
                  </a:lnTo>
                  <a:lnTo>
                    <a:pt x="1278" y="924"/>
                  </a:lnTo>
                  <a:lnTo>
                    <a:pt x="1264" y="953"/>
                  </a:lnTo>
                  <a:lnTo>
                    <a:pt x="1250" y="981"/>
                  </a:lnTo>
                  <a:lnTo>
                    <a:pt x="1234" y="1010"/>
                  </a:lnTo>
                  <a:lnTo>
                    <a:pt x="1217" y="1037"/>
                  </a:lnTo>
                  <a:lnTo>
                    <a:pt x="1198" y="1062"/>
                  </a:lnTo>
                  <a:lnTo>
                    <a:pt x="1178" y="1088"/>
                  </a:lnTo>
                  <a:lnTo>
                    <a:pt x="1157" y="1112"/>
                  </a:lnTo>
                  <a:lnTo>
                    <a:pt x="1135" y="1135"/>
                  </a:lnTo>
                  <a:lnTo>
                    <a:pt x="1112" y="1157"/>
                  </a:lnTo>
                  <a:lnTo>
                    <a:pt x="1088" y="1178"/>
                  </a:lnTo>
                  <a:lnTo>
                    <a:pt x="1063" y="1198"/>
                  </a:lnTo>
                  <a:lnTo>
                    <a:pt x="1037" y="1216"/>
                  </a:lnTo>
                  <a:lnTo>
                    <a:pt x="1009" y="1233"/>
                  </a:lnTo>
                  <a:lnTo>
                    <a:pt x="982" y="1249"/>
                  </a:lnTo>
                  <a:lnTo>
                    <a:pt x="953" y="1265"/>
                  </a:lnTo>
                  <a:lnTo>
                    <a:pt x="924" y="1278"/>
                  </a:lnTo>
                  <a:lnTo>
                    <a:pt x="893" y="1290"/>
                  </a:lnTo>
                  <a:lnTo>
                    <a:pt x="863" y="1300"/>
                  </a:lnTo>
                  <a:lnTo>
                    <a:pt x="830" y="1309"/>
                  </a:lnTo>
                  <a:lnTo>
                    <a:pt x="798" y="1316"/>
                  </a:lnTo>
                  <a:lnTo>
                    <a:pt x="766" y="1322"/>
                  </a:lnTo>
                  <a:lnTo>
                    <a:pt x="732" y="1326"/>
                  </a:lnTo>
                  <a:lnTo>
                    <a:pt x="698" y="1329"/>
                  </a:lnTo>
                  <a:lnTo>
                    <a:pt x="664" y="1330"/>
                  </a:lnTo>
                  <a:lnTo>
                    <a:pt x="630" y="1329"/>
                  </a:lnTo>
                  <a:lnTo>
                    <a:pt x="596" y="1326"/>
                  </a:lnTo>
                  <a:lnTo>
                    <a:pt x="562" y="1322"/>
                  </a:lnTo>
                  <a:lnTo>
                    <a:pt x="530" y="1316"/>
                  </a:lnTo>
                  <a:lnTo>
                    <a:pt x="498" y="1309"/>
                  </a:lnTo>
                  <a:lnTo>
                    <a:pt x="466" y="1300"/>
                  </a:lnTo>
                  <a:lnTo>
                    <a:pt x="436" y="1290"/>
                  </a:lnTo>
                  <a:lnTo>
                    <a:pt x="406" y="1278"/>
                  </a:lnTo>
                  <a:lnTo>
                    <a:pt x="376" y="1265"/>
                  </a:lnTo>
                  <a:lnTo>
                    <a:pt x="348" y="1249"/>
                  </a:lnTo>
                  <a:lnTo>
                    <a:pt x="320" y="1233"/>
                  </a:lnTo>
                  <a:lnTo>
                    <a:pt x="293" y="1216"/>
                  </a:lnTo>
                  <a:lnTo>
                    <a:pt x="267" y="1198"/>
                  </a:lnTo>
                  <a:lnTo>
                    <a:pt x="242" y="1178"/>
                  </a:lnTo>
                  <a:lnTo>
                    <a:pt x="217" y="1157"/>
                  </a:lnTo>
                  <a:lnTo>
                    <a:pt x="195" y="1135"/>
                  </a:lnTo>
                  <a:lnTo>
                    <a:pt x="173" y="1112"/>
                  </a:lnTo>
                  <a:lnTo>
                    <a:pt x="152" y="1088"/>
                  </a:lnTo>
                  <a:lnTo>
                    <a:pt x="133" y="1062"/>
                  </a:lnTo>
                  <a:lnTo>
                    <a:pt x="113" y="1037"/>
                  </a:lnTo>
                  <a:lnTo>
                    <a:pt x="96" y="1010"/>
                  </a:lnTo>
                  <a:lnTo>
                    <a:pt x="80" y="981"/>
                  </a:lnTo>
                  <a:lnTo>
                    <a:pt x="66" y="953"/>
                  </a:lnTo>
                  <a:lnTo>
                    <a:pt x="53" y="924"/>
                  </a:lnTo>
                  <a:lnTo>
                    <a:pt x="40" y="893"/>
                  </a:lnTo>
                  <a:lnTo>
                    <a:pt x="30" y="862"/>
                  </a:lnTo>
                  <a:lnTo>
                    <a:pt x="21" y="831"/>
                  </a:lnTo>
                  <a:lnTo>
                    <a:pt x="14" y="798"/>
                  </a:lnTo>
                  <a:lnTo>
                    <a:pt x="8" y="766"/>
                  </a:lnTo>
                  <a:lnTo>
                    <a:pt x="4" y="733"/>
                  </a:lnTo>
                  <a:lnTo>
                    <a:pt x="1" y="698"/>
                  </a:lnTo>
                  <a:lnTo>
                    <a:pt x="0" y="664"/>
                  </a:lnTo>
                  <a:lnTo>
                    <a:pt x="1" y="629"/>
                  </a:lnTo>
                  <a:lnTo>
                    <a:pt x="4" y="596"/>
                  </a:lnTo>
                  <a:lnTo>
                    <a:pt x="8" y="563"/>
                  </a:lnTo>
                  <a:lnTo>
                    <a:pt x="14" y="530"/>
                  </a:lnTo>
                  <a:lnTo>
                    <a:pt x="21" y="498"/>
                  </a:lnTo>
                  <a:lnTo>
                    <a:pt x="30" y="467"/>
                  </a:lnTo>
                  <a:lnTo>
                    <a:pt x="40" y="436"/>
                  </a:lnTo>
                  <a:lnTo>
                    <a:pt x="53" y="406"/>
                  </a:lnTo>
                  <a:lnTo>
                    <a:pt x="66" y="377"/>
                  </a:lnTo>
                  <a:lnTo>
                    <a:pt x="80" y="347"/>
                  </a:lnTo>
                  <a:lnTo>
                    <a:pt x="96" y="320"/>
                  </a:lnTo>
                  <a:lnTo>
                    <a:pt x="113" y="293"/>
                  </a:lnTo>
                  <a:lnTo>
                    <a:pt x="133" y="267"/>
                  </a:lnTo>
                  <a:lnTo>
                    <a:pt x="152" y="242"/>
                  </a:lnTo>
                  <a:lnTo>
                    <a:pt x="173" y="218"/>
                  </a:lnTo>
                  <a:lnTo>
                    <a:pt x="195" y="195"/>
                  </a:lnTo>
                  <a:lnTo>
                    <a:pt x="217" y="172"/>
                  </a:lnTo>
                  <a:lnTo>
                    <a:pt x="242" y="152"/>
                  </a:lnTo>
                  <a:lnTo>
                    <a:pt x="267" y="132"/>
                  </a:lnTo>
                  <a:lnTo>
                    <a:pt x="293" y="114"/>
                  </a:lnTo>
                  <a:lnTo>
                    <a:pt x="320" y="96"/>
                  </a:lnTo>
                  <a:lnTo>
                    <a:pt x="348" y="80"/>
                  </a:lnTo>
                  <a:lnTo>
                    <a:pt x="376" y="66"/>
                  </a:lnTo>
                  <a:lnTo>
                    <a:pt x="406" y="53"/>
                  </a:lnTo>
                  <a:lnTo>
                    <a:pt x="436" y="41"/>
                  </a:lnTo>
                  <a:lnTo>
                    <a:pt x="466" y="30"/>
                  </a:lnTo>
                  <a:lnTo>
                    <a:pt x="498" y="22"/>
                  </a:lnTo>
                  <a:lnTo>
                    <a:pt x="530" y="14"/>
                  </a:lnTo>
                  <a:lnTo>
                    <a:pt x="562" y="8"/>
                  </a:lnTo>
                  <a:lnTo>
                    <a:pt x="596" y="3"/>
                  </a:lnTo>
                  <a:lnTo>
                    <a:pt x="630" y="1"/>
                  </a:lnTo>
                  <a:lnTo>
                    <a:pt x="664" y="0"/>
                  </a:lnTo>
                  <a:lnTo>
                    <a:pt x="698" y="1"/>
                  </a:lnTo>
                  <a:lnTo>
                    <a:pt x="732" y="3"/>
                  </a:lnTo>
                  <a:lnTo>
                    <a:pt x="766" y="8"/>
                  </a:lnTo>
                  <a:lnTo>
                    <a:pt x="798" y="14"/>
                  </a:lnTo>
                  <a:lnTo>
                    <a:pt x="830" y="22"/>
                  </a:lnTo>
                  <a:lnTo>
                    <a:pt x="863" y="30"/>
                  </a:lnTo>
                  <a:lnTo>
                    <a:pt x="893" y="41"/>
                  </a:lnTo>
                  <a:lnTo>
                    <a:pt x="924" y="53"/>
                  </a:lnTo>
                  <a:lnTo>
                    <a:pt x="953" y="66"/>
                  </a:lnTo>
                  <a:lnTo>
                    <a:pt x="982" y="80"/>
                  </a:lnTo>
                  <a:lnTo>
                    <a:pt x="1009" y="96"/>
                  </a:lnTo>
                  <a:lnTo>
                    <a:pt x="1037" y="114"/>
                  </a:lnTo>
                  <a:lnTo>
                    <a:pt x="1063" y="132"/>
                  </a:lnTo>
                  <a:lnTo>
                    <a:pt x="1088" y="152"/>
                  </a:lnTo>
                  <a:lnTo>
                    <a:pt x="1112" y="172"/>
                  </a:lnTo>
                  <a:lnTo>
                    <a:pt x="1135" y="195"/>
                  </a:lnTo>
                  <a:lnTo>
                    <a:pt x="1157" y="218"/>
                  </a:lnTo>
                  <a:lnTo>
                    <a:pt x="1178" y="242"/>
                  </a:lnTo>
                  <a:lnTo>
                    <a:pt x="1198" y="267"/>
                  </a:lnTo>
                  <a:lnTo>
                    <a:pt x="1217" y="293"/>
                  </a:lnTo>
                  <a:lnTo>
                    <a:pt x="1234" y="320"/>
                  </a:lnTo>
                  <a:lnTo>
                    <a:pt x="1250" y="347"/>
                  </a:lnTo>
                  <a:lnTo>
                    <a:pt x="1264" y="377"/>
                  </a:lnTo>
                  <a:lnTo>
                    <a:pt x="1278" y="406"/>
                  </a:lnTo>
                  <a:lnTo>
                    <a:pt x="1290" y="436"/>
                  </a:lnTo>
                  <a:lnTo>
                    <a:pt x="1300" y="467"/>
                  </a:lnTo>
                  <a:lnTo>
                    <a:pt x="1309" y="498"/>
                  </a:lnTo>
                  <a:lnTo>
                    <a:pt x="1316" y="530"/>
                  </a:lnTo>
                  <a:lnTo>
                    <a:pt x="1322" y="563"/>
                  </a:lnTo>
                  <a:lnTo>
                    <a:pt x="1326" y="596"/>
                  </a:lnTo>
                  <a:lnTo>
                    <a:pt x="1329" y="629"/>
                  </a:lnTo>
                  <a:lnTo>
                    <a:pt x="1330" y="66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73" name="Freeform 25"/>
            <p:cNvSpPr>
              <a:spLocks/>
            </p:cNvSpPr>
            <p:nvPr/>
          </p:nvSpPr>
          <p:spPr bwMode="auto">
            <a:xfrm>
              <a:off x="2448" y="1045"/>
              <a:ext cx="962" cy="2017"/>
            </a:xfrm>
            <a:custGeom>
              <a:avLst/>
              <a:gdLst>
                <a:gd name="T0" fmla="*/ 0 w 3848"/>
                <a:gd name="T1" fmla="*/ 1 h 8068"/>
                <a:gd name="T2" fmla="*/ 0 w 3848"/>
                <a:gd name="T3" fmla="*/ 0 h 8068"/>
                <a:gd name="T4" fmla="*/ 0 w 3848"/>
                <a:gd name="T5" fmla="*/ 0 h 8068"/>
                <a:gd name="T6" fmla="*/ 0 w 3848"/>
                <a:gd name="T7" fmla="*/ 0 h 8068"/>
                <a:gd name="T8" fmla="*/ 0 w 3848"/>
                <a:gd name="T9" fmla="*/ 0 h 8068"/>
                <a:gd name="T10" fmla="*/ 0 w 3848"/>
                <a:gd name="T11" fmla="*/ 0 h 8068"/>
                <a:gd name="T12" fmla="*/ 0 w 3848"/>
                <a:gd name="T13" fmla="*/ 0 h 8068"/>
                <a:gd name="T14" fmla="*/ 0 w 3848"/>
                <a:gd name="T15" fmla="*/ 0 h 8068"/>
                <a:gd name="T16" fmla="*/ 0 w 3848"/>
                <a:gd name="T17" fmla="*/ 0 h 8068"/>
                <a:gd name="T18" fmla="*/ 0 w 3848"/>
                <a:gd name="T19" fmla="*/ 0 h 8068"/>
                <a:gd name="T20" fmla="*/ 0 w 3848"/>
                <a:gd name="T21" fmla="*/ 1 h 8068"/>
                <a:gd name="T22" fmla="*/ 0 w 3848"/>
                <a:gd name="T23" fmla="*/ 1 h 80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8" h="8068">
                  <a:moveTo>
                    <a:pt x="1837" y="8068"/>
                  </a:moveTo>
                  <a:lnTo>
                    <a:pt x="3848" y="494"/>
                  </a:lnTo>
                  <a:lnTo>
                    <a:pt x="3616" y="270"/>
                  </a:lnTo>
                  <a:lnTo>
                    <a:pt x="3163" y="116"/>
                  </a:lnTo>
                  <a:lnTo>
                    <a:pt x="2639" y="18"/>
                  </a:lnTo>
                  <a:lnTo>
                    <a:pt x="2040" y="0"/>
                  </a:lnTo>
                  <a:lnTo>
                    <a:pt x="1303" y="18"/>
                  </a:lnTo>
                  <a:lnTo>
                    <a:pt x="793" y="98"/>
                  </a:lnTo>
                  <a:lnTo>
                    <a:pt x="236" y="272"/>
                  </a:lnTo>
                  <a:lnTo>
                    <a:pt x="0" y="494"/>
                  </a:lnTo>
                  <a:lnTo>
                    <a:pt x="1455" y="8049"/>
                  </a:lnTo>
                  <a:lnTo>
                    <a:pt x="1837" y="8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74" name="Freeform 26"/>
            <p:cNvSpPr>
              <a:spLocks/>
            </p:cNvSpPr>
            <p:nvPr/>
          </p:nvSpPr>
          <p:spPr bwMode="auto">
            <a:xfrm>
              <a:off x="2448" y="934"/>
              <a:ext cx="963" cy="468"/>
            </a:xfrm>
            <a:custGeom>
              <a:avLst/>
              <a:gdLst>
                <a:gd name="T0" fmla="*/ 0 w 3853"/>
                <a:gd name="T1" fmla="*/ 0 h 1871"/>
                <a:gd name="T2" fmla="*/ 0 w 3853"/>
                <a:gd name="T3" fmla="*/ 0 h 1871"/>
                <a:gd name="T4" fmla="*/ 0 w 3853"/>
                <a:gd name="T5" fmla="*/ 0 h 1871"/>
                <a:gd name="T6" fmla="*/ 0 w 3853"/>
                <a:gd name="T7" fmla="*/ 0 h 1871"/>
                <a:gd name="T8" fmla="*/ 0 w 3853"/>
                <a:gd name="T9" fmla="*/ 0 h 1871"/>
                <a:gd name="T10" fmla="*/ 0 w 3853"/>
                <a:gd name="T11" fmla="*/ 0 h 1871"/>
                <a:gd name="T12" fmla="*/ 0 w 3853"/>
                <a:gd name="T13" fmla="*/ 0 h 1871"/>
                <a:gd name="T14" fmla="*/ 0 w 3853"/>
                <a:gd name="T15" fmla="*/ 0 h 1871"/>
                <a:gd name="T16" fmla="*/ 0 w 3853"/>
                <a:gd name="T17" fmla="*/ 0 h 1871"/>
                <a:gd name="T18" fmla="*/ 0 w 3853"/>
                <a:gd name="T19" fmla="*/ 0 h 1871"/>
                <a:gd name="T20" fmla="*/ 0 w 3853"/>
                <a:gd name="T21" fmla="*/ 0 h 1871"/>
                <a:gd name="T22" fmla="*/ 0 w 3853"/>
                <a:gd name="T23" fmla="*/ 0 h 1871"/>
                <a:gd name="T24" fmla="*/ 0 w 3853"/>
                <a:gd name="T25" fmla="*/ 0 h 1871"/>
                <a:gd name="T26" fmla="*/ 0 w 3853"/>
                <a:gd name="T27" fmla="*/ 0 h 1871"/>
                <a:gd name="T28" fmla="*/ 0 w 3853"/>
                <a:gd name="T29" fmla="*/ 0 h 1871"/>
                <a:gd name="T30" fmla="*/ 0 w 3853"/>
                <a:gd name="T31" fmla="*/ 0 h 1871"/>
                <a:gd name="T32" fmla="*/ 0 w 3853"/>
                <a:gd name="T33" fmla="*/ 0 h 1871"/>
                <a:gd name="T34" fmla="*/ 0 w 3853"/>
                <a:gd name="T35" fmla="*/ 0 h 1871"/>
                <a:gd name="T36" fmla="*/ 0 w 3853"/>
                <a:gd name="T37" fmla="*/ 0 h 1871"/>
                <a:gd name="T38" fmla="*/ 0 w 3853"/>
                <a:gd name="T39" fmla="*/ 0 h 1871"/>
                <a:gd name="T40" fmla="*/ 0 w 3853"/>
                <a:gd name="T41" fmla="*/ 0 h 1871"/>
                <a:gd name="T42" fmla="*/ 0 w 3853"/>
                <a:gd name="T43" fmla="*/ 0 h 1871"/>
                <a:gd name="T44" fmla="*/ 0 w 3853"/>
                <a:gd name="T45" fmla="*/ 0 h 1871"/>
                <a:gd name="T46" fmla="*/ 0 w 3853"/>
                <a:gd name="T47" fmla="*/ 0 h 1871"/>
                <a:gd name="T48" fmla="*/ 0 w 3853"/>
                <a:gd name="T49" fmla="*/ 0 h 1871"/>
                <a:gd name="T50" fmla="*/ 0 w 3853"/>
                <a:gd name="T51" fmla="*/ 0 h 1871"/>
                <a:gd name="T52" fmla="*/ 0 w 3853"/>
                <a:gd name="T53" fmla="*/ 0 h 1871"/>
                <a:gd name="T54" fmla="*/ 0 w 3853"/>
                <a:gd name="T55" fmla="*/ 0 h 1871"/>
                <a:gd name="T56" fmla="*/ 0 w 3853"/>
                <a:gd name="T57" fmla="*/ 0 h 1871"/>
                <a:gd name="T58" fmla="*/ 0 w 3853"/>
                <a:gd name="T59" fmla="*/ 0 h 1871"/>
                <a:gd name="T60" fmla="*/ 0 w 3853"/>
                <a:gd name="T61" fmla="*/ 0 h 1871"/>
                <a:gd name="T62" fmla="*/ 0 w 3853"/>
                <a:gd name="T63" fmla="*/ 0 h 1871"/>
                <a:gd name="T64" fmla="*/ 0 w 3853"/>
                <a:gd name="T65" fmla="*/ 0 h 1871"/>
                <a:gd name="T66" fmla="*/ 0 w 3853"/>
                <a:gd name="T67" fmla="*/ 0 h 1871"/>
                <a:gd name="T68" fmla="*/ 0 w 3853"/>
                <a:gd name="T69" fmla="*/ 0 h 1871"/>
                <a:gd name="T70" fmla="*/ 0 w 3853"/>
                <a:gd name="T71" fmla="*/ 0 h 1871"/>
                <a:gd name="T72" fmla="*/ 0 w 3853"/>
                <a:gd name="T73" fmla="*/ 0 h 1871"/>
                <a:gd name="T74" fmla="*/ 0 w 3853"/>
                <a:gd name="T75" fmla="*/ 0 h 1871"/>
                <a:gd name="T76" fmla="*/ 0 w 3853"/>
                <a:gd name="T77" fmla="*/ 0 h 1871"/>
                <a:gd name="T78" fmla="*/ 0 w 3853"/>
                <a:gd name="T79" fmla="*/ 0 h 1871"/>
                <a:gd name="T80" fmla="*/ 0 w 3853"/>
                <a:gd name="T81" fmla="*/ 0 h 1871"/>
                <a:gd name="T82" fmla="*/ 0 w 3853"/>
                <a:gd name="T83" fmla="*/ 0 h 1871"/>
                <a:gd name="T84" fmla="*/ 0 w 3853"/>
                <a:gd name="T85" fmla="*/ 0 h 18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53" h="1871">
                  <a:moveTo>
                    <a:pt x="3853" y="935"/>
                  </a:moveTo>
                  <a:lnTo>
                    <a:pt x="3850" y="984"/>
                  </a:lnTo>
                  <a:lnTo>
                    <a:pt x="3843" y="1031"/>
                  </a:lnTo>
                  <a:lnTo>
                    <a:pt x="3831" y="1078"/>
                  </a:lnTo>
                  <a:lnTo>
                    <a:pt x="3814" y="1123"/>
                  </a:lnTo>
                  <a:lnTo>
                    <a:pt x="3792" y="1169"/>
                  </a:lnTo>
                  <a:lnTo>
                    <a:pt x="3766" y="1213"/>
                  </a:lnTo>
                  <a:lnTo>
                    <a:pt x="3736" y="1257"/>
                  </a:lnTo>
                  <a:lnTo>
                    <a:pt x="3701" y="1299"/>
                  </a:lnTo>
                  <a:lnTo>
                    <a:pt x="3663" y="1341"/>
                  </a:lnTo>
                  <a:lnTo>
                    <a:pt x="3621" y="1381"/>
                  </a:lnTo>
                  <a:lnTo>
                    <a:pt x="3574" y="1421"/>
                  </a:lnTo>
                  <a:lnTo>
                    <a:pt x="3523" y="1458"/>
                  </a:lnTo>
                  <a:lnTo>
                    <a:pt x="3470" y="1495"/>
                  </a:lnTo>
                  <a:lnTo>
                    <a:pt x="3412" y="1530"/>
                  </a:lnTo>
                  <a:lnTo>
                    <a:pt x="3351" y="1564"/>
                  </a:lnTo>
                  <a:lnTo>
                    <a:pt x="3288" y="1597"/>
                  </a:lnTo>
                  <a:lnTo>
                    <a:pt x="3221" y="1628"/>
                  </a:lnTo>
                  <a:lnTo>
                    <a:pt x="3151" y="1657"/>
                  </a:lnTo>
                  <a:lnTo>
                    <a:pt x="3078" y="1685"/>
                  </a:lnTo>
                  <a:lnTo>
                    <a:pt x="3002" y="1711"/>
                  </a:lnTo>
                  <a:lnTo>
                    <a:pt x="2925" y="1735"/>
                  </a:lnTo>
                  <a:lnTo>
                    <a:pt x="2844" y="1759"/>
                  </a:lnTo>
                  <a:lnTo>
                    <a:pt x="2761" y="1779"/>
                  </a:lnTo>
                  <a:lnTo>
                    <a:pt x="2676" y="1798"/>
                  </a:lnTo>
                  <a:lnTo>
                    <a:pt x="2589" y="1814"/>
                  </a:lnTo>
                  <a:lnTo>
                    <a:pt x="2499" y="1829"/>
                  </a:lnTo>
                  <a:lnTo>
                    <a:pt x="2408" y="1842"/>
                  </a:lnTo>
                  <a:lnTo>
                    <a:pt x="2315" y="1853"/>
                  </a:lnTo>
                  <a:lnTo>
                    <a:pt x="2220" y="1861"/>
                  </a:lnTo>
                  <a:lnTo>
                    <a:pt x="2123" y="1867"/>
                  </a:lnTo>
                  <a:lnTo>
                    <a:pt x="2025" y="1870"/>
                  </a:lnTo>
                  <a:lnTo>
                    <a:pt x="1926" y="1871"/>
                  </a:lnTo>
                  <a:lnTo>
                    <a:pt x="1827" y="1870"/>
                  </a:lnTo>
                  <a:lnTo>
                    <a:pt x="1730" y="1867"/>
                  </a:lnTo>
                  <a:lnTo>
                    <a:pt x="1634" y="1861"/>
                  </a:lnTo>
                  <a:lnTo>
                    <a:pt x="1539" y="1853"/>
                  </a:lnTo>
                  <a:lnTo>
                    <a:pt x="1446" y="1842"/>
                  </a:lnTo>
                  <a:lnTo>
                    <a:pt x="1355" y="1829"/>
                  </a:lnTo>
                  <a:lnTo>
                    <a:pt x="1265" y="1814"/>
                  </a:lnTo>
                  <a:lnTo>
                    <a:pt x="1178" y="1798"/>
                  </a:lnTo>
                  <a:lnTo>
                    <a:pt x="1092" y="1779"/>
                  </a:lnTo>
                  <a:lnTo>
                    <a:pt x="1009" y="1759"/>
                  </a:lnTo>
                  <a:lnTo>
                    <a:pt x="929" y="1735"/>
                  </a:lnTo>
                  <a:lnTo>
                    <a:pt x="850" y="1711"/>
                  </a:lnTo>
                  <a:lnTo>
                    <a:pt x="775" y="1685"/>
                  </a:lnTo>
                  <a:lnTo>
                    <a:pt x="702" y="1657"/>
                  </a:lnTo>
                  <a:lnTo>
                    <a:pt x="632" y="1628"/>
                  </a:lnTo>
                  <a:lnTo>
                    <a:pt x="565" y="1597"/>
                  </a:lnTo>
                  <a:lnTo>
                    <a:pt x="501" y="1564"/>
                  </a:lnTo>
                  <a:lnTo>
                    <a:pt x="440" y="1530"/>
                  </a:lnTo>
                  <a:lnTo>
                    <a:pt x="384" y="1495"/>
                  </a:lnTo>
                  <a:lnTo>
                    <a:pt x="330" y="1458"/>
                  </a:lnTo>
                  <a:lnTo>
                    <a:pt x="280" y="1421"/>
                  </a:lnTo>
                  <a:lnTo>
                    <a:pt x="233" y="1381"/>
                  </a:lnTo>
                  <a:lnTo>
                    <a:pt x="191" y="1341"/>
                  </a:lnTo>
                  <a:lnTo>
                    <a:pt x="152" y="1299"/>
                  </a:lnTo>
                  <a:lnTo>
                    <a:pt x="118" y="1257"/>
                  </a:lnTo>
                  <a:lnTo>
                    <a:pt x="87" y="1213"/>
                  </a:lnTo>
                  <a:lnTo>
                    <a:pt x="61" y="1169"/>
                  </a:lnTo>
                  <a:lnTo>
                    <a:pt x="40" y="1123"/>
                  </a:lnTo>
                  <a:lnTo>
                    <a:pt x="23" y="1078"/>
                  </a:lnTo>
                  <a:lnTo>
                    <a:pt x="10" y="1031"/>
                  </a:lnTo>
                  <a:lnTo>
                    <a:pt x="2" y="984"/>
                  </a:lnTo>
                  <a:lnTo>
                    <a:pt x="0" y="935"/>
                  </a:lnTo>
                  <a:lnTo>
                    <a:pt x="2" y="888"/>
                  </a:lnTo>
                  <a:lnTo>
                    <a:pt x="10" y="840"/>
                  </a:lnTo>
                  <a:lnTo>
                    <a:pt x="23" y="793"/>
                  </a:lnTo>
                  <a:lnTo>
                    <a:pt x="40" y="747"/>
                  </a:lnTo>
                  <a:lnTo>
                    <a:pt x="61" y="702"/>
                  </a:lnTo>
                  <a:lnTo>
                    <a:pt x="87" y="657"/>
                  </a:lnTo>
                  <a:lnTo>
                    <a:pt x="118" y="614"/>
                  </a:lnTo>
                  <a:lnTo>
                    <a:pt x="152" y="571"/>
                  </a:lnTo>
                  <a:lnTo>
                    <a:pt x="191" y="530"/>
                  </a:lnTo>
                  <a:lnTo>
                    <a:pt x="233" y="489"/>
                  </a:lnTo>
                  <a:lnTo>
                    <a:pt x="280" y="451"/>
                  </a:lnTo>
                  <a:lnTo>
                    <a:pt x="330" y="412"/>
                  </a:lnTo>
                  <a:lnTo>
                    <a:pt x="384" y="376"/>
                  </a:lnTo>
                  <a:lnTo>
                    <a:pt x="440" y="341"/>
                  </a:lnTo>
                  <a:lnTo>
                    <a:pt x="501" y="306"/>
                  </a:lnTo>
                  <a:lnTo>
                    <a:pt x="565" y="274"/>
                  </a:lnTo>
                  <a:lnTo>
                    <a:pt x="632" y="244"/>
                  </a:lnTo>
                  <a:lnTo>
                    <a:pt x="702" y="213"/>
                  </a:lnTo>
                  <a:lnTo>
                    <a:pt x="775" y="186"/>
                  </a:lnTo>
                  <a:lnTo>
                    <a:pt x="850" y="160"/>
                  </a:lnTo>
                  <a:lnTo>
                    <a:pt x="929" y="135"/>
                  </a:lnTo>
                  <a:lnTo>
                    <a:pt x="1009" y="113"/>
                  </a:lnTo>
                  <a:lnTo>
                    <a:pt x="1092" y="92"/>
                  </a:lnTo>
                  <a:lnTo>
                    <a:pt x="1178" y="74"/>
                  </a:lnTo>
                  <a:lnTo>
                    <a:pt x="1265" y="56"/>
                  </a:lnTo>
                  <a:lnTo>
                    <a:pt x="1355" y="42"/>
                  </a:lnTo>
                  <a:lnTo>
                    <a:pt x="1446" y="29"/>
                  </a:lnTo>
                  <a:lnTo>
                    <a:pt x="1539" y="19"/>
                  </a:lnTo>
                  <a:lnTo>
                    <a:pt x="1634" y="11"/>
                  </a:lnTo>
                  <a:lnTo>
                    <a:pt x="1730" y="5"/>
                  </a:lnTo>
                  <a:lnTo>
                    <a:pt x="1827" y="1"/>
                  </a:lnTo>
                  <a:lnTo>
                    <a:pt x="1926" y="0"/>
                  </a:lnTo>
                  <a:lnTo>
                    <a:pt x="2025" y="1"/>
                  </a:lnTo>
                  <a:lnTo>
                    <a:pt x="2123" y="5"/>
                  </a:lnTo>
                  <a:lnTo>
                    <a:pt x="2220" y="11"/>
                  </a:lnTo>
                  <a:lnTo>
                    <a:pt x="2315" y="19"/>
                  </a:lnTo>
                  <a:lnTo>
                    <a:pt x="2408" y="29"/>
                  </a:lnTo>
                  <a:lnTo>
                    <a:pt x="2499" y="42"/>
                  </a:lnTo>
                  <a:lnTo>
                    <a:pt x="2589" y="56"/>
                  </a:lnTo>
                  <a:lnTo>
                    <a:pt x="2676" y="74"/>
                  </a:lnTo>
                  <a:lnTo>
                    <a:pt x="2761" y="92"/>
                  </a:lnTo>
                  <a:lnTo>
                    <a:pt x="2844" y="113"/>
                  </a:lnTo>
                  <a:lnTo>
                    <a:pt x="2925" y="135"/>
                  </a:lnTo>
                  <a:lnTo>
                    <a:pt x="3002" y="160"/>
                  </a:lnTo>
                  <a:lnTo>
                    <a:pt x="3078" y="186"/>
                  </a:lnTo>
                  <a:lnTo>
                    <a:pt x="3151" y="213"/>
                  </a:lnTo>
                  <a:lnTo>
                    <a:pt x="3221" y="244"/>
                  </a:lnTo>
                  <a:lnTo>
                    <a:pt x="3288" y="274"/>
                  </a:lnTo>
                  <a:lnTo>
                    <a:pt x="3351" y="306"/>
                  </a:lnTo>
                  <a:lnTo>
                    <a:pt x="3412" y="341"/>
                  </a:lnTo>
                  <a:lnTo>
                    <a:pt x="3470" y="376"/>
                  </a:lnTo>
                  <a:lnTo>
                    <a:pt x="3523" y="412"/>
                  </a:lnTo>
                  <a:lnTo>
                    <a:pt x="3574" y="451"/>
                  </a:lnTo>
                  <a:lnTo>
                    <a:pt x="3621" y="489"/>
                  </a:lnTo>
                  <a:lnTo>
                    <a:pt x="3663" y="530"/>
                  </a:lnTo>
                  <a:lnTo>
                    <a:pt x="3701" y="571"/>
                  </a:lnTo>
                  <a:lnTo>
                    <a:pt x="3736" y="614"/>
                  </a:lnTo>
                  <a:lnTo>
                    <a:pt x="3766" y="657"/>
                  </a:lnTo>
                  <a:lnTo>
                    <a:pt x="3792" y="702"/>
                  </a:lnTo>
                  <a:lnTo>
                    <a:pt x="3814" y="747"/>
                  </a:lnTo>
                  <a:lnTo>
                    <a:pt x="3831" y="793"/>
                  </a:lnTo>
                  <a:lnTo>
                    <a:pt x="3843" y="840"/>
                  </a:lnTo>
                  <a:lnTo>
                    <a:pt x="3850" y="888"/>
                  </a:lnTo>
                  <a:lnTo>
                    <a:pt x="3853" y="9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82965" name="Rectangle 27"/>
          <p:cNvSpPr>
            <a:spLocks noChangeArrowheads="1"/>
          </p:cNvSpPr>
          <p:nvPr/>
        </p:nvSpPr>
        <p:spPr bwMode="auto">
          <a:xfrm>
            <a:off x="6254750" y="1743182"/>
            <a:ext cx="3810000" cy="2225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4488" indent="-344488" fontAlgn="base">
              <a:spcBef>
                <a:spcPct val="5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Recorded date/time, Transaction date/time,</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Update date/</a:t>
            </a:r>
            <a:r>
              <a:rPr lang="en-US" sz="2000" dirty="0" err="1">
                <a:solidFill>
                  <a:srgbClr val="000000"/>
                </a:solidFill>
                <a:latin typeface="Arial" charset="0"/>
                <a:ea typeface="ＭＳ Ｐゴシック" charset="0"/>
              </a:rPr>
              <a:t>time,etc</a:t>
            </a:r>
            <a:r>
              <a:rPr lang="en-US" sz="2000" dirty="0">
                <a:solidFill>
                  <a:srgbClr val="000000"/>
                </a:solidFill>
                <a:latin typeface="Arial" charset="0"/>
                <a:ea typeface="ＭＳ Ｐゴシック" charset="0"/>
              </a:rPr>
              <a:t>.</a:t>
            </a:r>
          </a:p>
          <a:p>
            <a:pPr marL="344488" indent="-344488" fontAlgn="base">
              <a:spcBef>
                <a:spcPct val="50000"/>
              </a:spcBef>
              <a:spcAft>
                <a:spcPct val="0"/>
              </a:spcAft>
              <a:buClr>
                <a:srgbClr val="FF0000"/>
              </a:buClr>
              <a:buFont typeface="Wingdings" charset="0"/>
              <a:buChar char="ü"/>
              <a:defRPr/>
            </a:pPr>
            <a:r>
              <a:rPr lang="en-US" sz="2000" dirty="0">
                <a:solidFill>
                  <a:srgbClr val="000000"/>
                </a:solidFill>
                <a:latin typeface="Arial" charset="0"/>
                <a:ea typeface="ＭＳ Ｐゴシック" charset="0"/>
              </a:rPr>
              <a:t>Time when a record was written to the database</a:t>
            </a:r>
          </a:p>
          <a:p>
            <a:pPr marL="344488" indent="-344488" fontAlgn="base">
              <a:spcBef>
                <a:spcPct val="50000"/>
              </a:spcBef>
              <a:spcAft>
                <a:spcPct val="0"/>
              </a:spcAft>
              <a:buClr>
                <a:srgbClr val="FF0000"/>
              </a:buClr>
              <a:buFont typeface="Wingdings" charset="0"/>
              <a:buChar char="ü"/>
              <a:defRPr/>
            </a:pPr>
            <a:r>
              <a:rPr lang="en-US" sz="2000" i="1" dirty="0">
                <a:solidFill>
                  <a:srgbClr val="000000"/>
                </a:solidFill>
                <a:latin typeface="Arial" charset="0"/>
                <a:ea typeface="ＭＳ Ｐゴシック" charset="0"/>
              </a:rPr>
              <a:t>Representation</a:t>
            </a:r>
          </a:p>
        </p:txBody>
      </p:sp>
      <p:sp>
        <p:nvSpPr>
          <p:cNvPr id="82966" name="Rectangle 28"/>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Two important time concepts</a:t>
            </a:r>
            <a:endParaRPr lang="en-US" dirty="0">
              <a:latin typeface="Arial" charset="0"/>
            </a:endParaRPr>
          </a:p>
        </p:txBody>
      </p:sp>
      <p:grpSp>
        <p:nvGrpSpPr>
          <p:cNvPr id="82967" name="Group 29"/>
          <p:cNvGrpSpPr>
            <a:grpSpLocks/>
          </p:cNvGrpSpPr>
          <p:nvPr/>
        </p:nvGrpSpPr>
        <p:grpSpPr bwMode="auto">
          <a:xfrm>
            <a:off x="2171700" y="4232275"/>
            <a:ext cx="3441700" cy="1447800"/>
            <a:chOff x="408" y="2600"/>
            <a:chExt cx="2168" cy="912"/>
          </a:xfrm>
        </p:grpSpPr>
        <p:sp>
          <p:nvSpPr>
            <p:cNvPr id="82970" name="Line 30"/>
            <p:cNvSpPr>
              <a:spLocks noChangeShapeType="1"/>
            </p:cNvSpPr>
            <p:nvPr/>
          </p:nvSpPr>
          <p:spPr bwMode="auto">
            <a:xfrm>
              <a:off x="408" y="2600"/>
              <a:ext cx="2168" cy="912"/>
            </a:xfrm>
            <a:prstGeom prst="line">
              <a:avLst/>
            </a:prstGeom>
            <a:noFill/>
            <a:ln w="9525">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2971" name="Line 31"/>
            <p:cNvSpPr>
              <a:spLocks noChangeShapeType="1"/>
            </p:cNvSpPr>
            <p:nvPr/>
          </p:nvSpPr>
          <p:spPr bwMode="auto">
            <a:xfrm flipV="1">
              <a:off x="408" y="2600"/>
              <a:ext cx="2168" cy="912"/>
            </a:xfrm>
            <a:prstGeom prst="line">
              <a:avLst/>
            </a:prstGeom>
            <a:noFill/>
            <a:ln w="9525">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82968" name="Rectangle 32"/>
          <p:cNvSpPr>
            <a:spLocks noChangeArrowheads="1"/>
          </p:cNvSpPr>
          <p:nvPr/>
        </p:nvSpPr>
        <p:spPr bwMode="auto">
          <a:xfrm>
            <a:off x="2079625" y="5670657"/>
            <a:ext cx="4014788" cy="931863"/>
          </a:xfrm>
          <a:prstGeom prst="rect">
            <a:avLst/>
          </a:prstGeom>
          <a:noFill/>
          <a:ln>
            <a:noFill/>
          </a:ln>
          <a:effectLst/>
          <a:extLst>
            <a:ext uri="{909E8E84-426E-40dd-AFC4-6F175D3DCCD1}">
              <a14:hiddenFill xmlns="" xmlns:a14="http://schemas.microsoft.com/office/drawing/2010/main">
                <a:solidFill>
                  <a:srgbClr val="0000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defRPr/>
            </a:pPr>
            <a:r>
              <a:rPr lang="en-US" i="1" dirty="0">
                <a:solidFill>
                  <a:srgbClr val="FF0000"/>
                </a:solidFill>
                <a:latin typeface="Arial" charset="0"/>
                <a:ea typeface="ＭＳ Ｐゴシック" charset="0"/>
              </a:rPr>
              <a:t>Wrong</a:t>
            </a:r>
            <a:r>
              <a:rPr lang="en-US" dirty="0">
                <a:solidFill>
                  <a:srgbClr val="FF0000"/>
                </a:solidFill>
                <a:latin typeface="Arial" charset="0"/>
                <a:ea typeface="ＭＳ Ｐゴシック" charset="0"/>
              </a:rPr>
              <a:t> – with developments like Sarbanes-Oxley, we </a:t>
            </a:r>
            <a:r>
              <a:rPr lang="en-US" i="1" dirty="0">
                <a:solidFill>
                  <a:srgbClr val="FF0000"/>
                </a:solidFill>
                <a:latin typeface="Arial" charset="0"/>
                <a:ea typeface="ＭＳ Ｐゴシック" charset="0"/>
              </a:rPr>
              <a:t>don</a:t>
            </a:r>
            <a:r>
              <a:rPr lang="fr-FR" altLang="ja-JP" i="1" dirty="0">
                <a:solidFill>
                  <a:srgbClr val="FF0000"/>
                </a:solidFill>
                <a:latin typeface="Arial" charset="0"/>
                <a:ea typeface="ＭＳ Ｐゴシック" charset="0"/>
              </a:rPr>
              <a:t>'</a:t>
            </a:r>
            <a:r>
              <a:rPr lang="en-US" i="1" dirty="0">
                <a:solidFill>
                  <a:srgbClr val="FF0000"/>
                </a:solidFill>
                <a:latin typeface="Arial" charset="0"/>
                <a:ea typeface="ＭＳ Ｐゴシック" charset="0"/>
              </a:rPr>
              <a:t>t change</a:t>
            </a:r>
            <a:r>
              <a:rPr lang="en-US" dirty="0">
                <a:solidFill>
                  <a:srgbClr val="FF0000"/>
                </a:solidFill>
                <a:latin typeface="Arial" charset="0"/>
                <a:ea typeface="ＭＳ Ｐゴシック" charset="0"/>
              </a:rPr>
              <a:t> stored data, we </a:t>
            </a:r>
            <a:r>
              <a:rPr lang="en-US" i="1" dirty="0">
                <a:solidFill>
                  <a:srgbClr val="FF0000"/>
                </a:solidFill>
                <a:latin typeface="Arial" charset="0"/>
                <a:ea typeface="ＭＳ Ｐゴシック" charset="0"/>
              </a:rPr>
              <a:t>add new</a:t>
            </a:r>
            <a:r>
              <a:rPr lang="en-US" dirty="0">
                <a:solidFill>
                  <a:srgbClr val="FF0000"/>
                </a:solidFill>
                <a:latin typeface="Arial" charset="0"/>
                <a:ea typeface="ＭＳ Ｐゴシック" charset="0"/>
              </a:rPr>
              <a:t> records.</a:t>
            </a:r>
          </a:p>
        </p:txBody>
      </p:sp>
    </p:spTree>
    <p:extLst>
      <p:ext uri="{BB962C8B-B14F-4D97-AF65-F5344CB8AC3E}">
        <p14:creationId xmlns:p14="http://schemas.microsoft.com/office/powerpoint/2010/main" val="12885230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712967" y="785813"/>
            <a:ext cx="4344987" cy="5778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The situation…</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Employees are given a credit limit, which is checked whenever they attempt to make a purchase to ensure that the purchase amount does not exceed the credit limit.</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Purchases are approved or rejected based on the credit limit; a record of the transaction is always made.</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The credit limit changes over time, and changes to the credit limit can be entered into the system before or after the effective date of the change.</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Mistakes in entering data about credit limits are common, leading to frequent corrections. Currently, the business uses a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correct in place</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approach and erroneous values are overwritten with correct ones.</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The problem is that after an erroneous credit limit data has been corrected, it</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often difficult to see in the data why a particular transaction was approved or rejected. We need a data model that will resolve this by recording pre-corrected and corrected data.</a:t>
            </a:r>
          </a:p>
        </p:txBody>
      </p:sp>
      <p:sp>
        <p:nvSpPr>
          <p:cNvPr id="78851" name="Line 3"/>
          <p:cNvSpPr>
            <a:spLocks noChangeShapeType="1"/>
          </p:cNvSpPr>
          <p:nvPr/>
        </p:nvSpPr>
        <p:spPr bwMode="auto">
          <a:xfrm>
            <a:off x="6099175" y="725488"/>
            <a:ext cx="0" cy="5638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78852" name="Rectangle 4"/>
          <p:cNvSpPr>
            <a:spLocks noChangeArrowheads="1"/>
          </p:cNvSpPr>
          <p:nvPr/>
        </p:nvSpPr>
        <p:spPr bwMode="auto">
          <a:xfrm>
            <a:off x="6177017" y="779463"/>
            <a:ext cx="4364037" cy="58023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6213" indent="-176213" eaLnBrk="0" fontAlgn="base" hangingPunct="0">
              <a:lnSpc>
                <a:spcPct val="90000"/>
              </a:lnSpc>
              <a:spcBef>
                <a:spcPct val="50000"/>
              </a:spcBef>
              <a:spcAft>
                <a:spcPct val="0"/>
              </a:spcAft>
              <a:buClr>
                <a:srgbClr val="FF0000"/>
              </a:buClr>
              <a:buSzPct val="100000"/>
              <a:defRPr/>
            </a:pPr>
            <a:r>
              <a:rPr lang="en-US" sz="1600" dirty="0">
                <a:solidFill>
                  <a:srgbClr val="000000"/>
                </a:solidFill>
                <a:latin typeface="Arial" charset="0"/>
                <a:ea typeface="ＭＳ Ｐゴシック" charset="0"/>
              </a:rPr>
              <a:t>For example…</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r>
              <a:rPr lang="en-US" sz="1600" dirty="0">
                <a:solidFill>
                  <a:srgbClr val="000000"/>
                </a:solidFill>
                <a:latin typeface="Arial" charset="0"/>
                <a:ea typeface="ＭＳ Ｐゴシック" charset="0"/>
              </a:rPr>
              <a:t>Rochelle, a new employee, was given a credit limit of $5000, effective Sept 01 2019. This was entered into the system on Sept 04 2019, with an End Date of Aug 31, 2020.</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r>
              <a:rPr lang="en-US" sz="1600" dirty="0">
                <a:solidFill>
                  <a:srgbClr val="000000"/>
                </a:solidFill>
                <a:latin typeface="Arial" charset="0"/>
                <a:ea typeface="ＭＳ Ｐゴシック" charset="0"/>
              </a:rPr>
              <a:t>Rochelle</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attempted $3000 purchase on Sept 03 2019 was rejected.</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r>
              <a:rPr lang="en-US" sz="1600" dirty="0">
                <a:solidFill>
                  <a:srgbClr val="000000"/>
                </a:solidFill>
                <a:latin typeface="Arial" charset="0"/>
                <a:ea typeface="ＭＳ Ｐゴシック" charset="0"/>
              </a:rPr>
              <a:t>A year later, Rochelle</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credit limit was raised to $10,000 effective Sept 01, 2020 with no end date specified (that credit limit was to be in place indefinitely.) However, the new limit was mistakenly entered into the system as $100,000 on Aug 22, 2020. </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r>
              <a:rPr lang="en-US" sz="1600" dirty="0">
                <a:solidFill>
                  <a:srgbClr val="000000"/>
                </a:solidFill>
                <a:latin typeface="Arial" charset="0"/>
                <a:ea typeface="ＭＳ Ｐゴシック" charset="0"/>
              </a:rPr>
              <a:t>That error was corrected on Sept 15 2020, when the credit limit was revised to $10,000.</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r>
              <a:rPr lang="en-US" sz="1600" dirty="0">
                <a:solidFill>
                  <a:srgbClr val="000000"/>
                </a:solidFill>
                <a:latin typeface="Arial" charset="0"/>
                <a:ea typeface="ＭＳ Ｐゴシック" charset="0"/>
              </a:rPr>
              <a:t>Before the correction, Rochelle</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$17,000 purchase on Sept 08, 2020 was approved. </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r>
              <a:rPr lang="en-US" sz="1600" dirty="0">
                <a:solidFill>
                  <a:srgbClr val="000000"/>
                </a:solidFill>
                <a:latin typeface="Arial" charset="0"/>
                <a:ea typeface="ＭＳ Ｐゴシック" charset="0"/>
              </a:rPr>
              <a:t>In late September of 2020, auditors were not able to understand why the $3000 Sept 20190 purchase was rejected, nor why the $17,000 Sept 2020 purchase was approved.</a:t>
            </a:r>
          </a:p>
          <a:p>
            <a:pPr marL="176213" indent="-176213" eaLnBrk="0" fontAlgn="base" hangingPunct="0">
              <a:lnSpc>
                <a:spcPct val="90000"/>
              </a:lnSpc>
              <a:spcBef>
                <a:spcPct val="50000"/>
              </a:spcBef>
              <a:spcAft>
                <a:spcPct val="0"/>
              </a:spcAft>
              <a:buClr>
                <a:srgbClr val="FF0000"/>
              </a:buClr>
              <a:buSzPct val="100000"/>
              <a:buFont typeface="Wingdings" charset="0"/>
              <a:buChar char="§"/>
              <a:defRPr/>
            </a:pPr>
            <a:endParaRPr lang="en-US" sz="1600" dirty="0">
              <a:solidFill>
                <a:srgbClr val="000000"/>
              </a:solidFill>
              <a:latin typeface="Arial" charset="0"/>
              <a:ea typeface="ＭＳ Ｐゴシック" charset="0"/>
            </a:endParaRPr>
          </a:p>
        </p:txBody>
      </p:sp>
      <p:sp>
        <p:nvSpPr>
          <p:cNvPr id="78853" name="Rectangle 5"/>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Change and correction</a:t>
            </a:r>
            <a:endParaRPr lang="en-US" dirty="0">
              <a:latin typeface="Arial" charset="0"/>
            </a:endParaRPr>
          </a:p>
        </p:txBody>
      </p:sp>
    </p:spTree>
    <p:extLst>
      <p:ext uri="{BB962C8B-B14F-4D97-AF65-F5344CB8AC3E}">
        <p14:creationId xmlns:p14="http://schemas.microsoft.com/office/powerpoint/2010/main" val="6177268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0836" name="Group 4"/>
          <p:cNvGraphicFramePr>
            <a:graphicFrameLocks noGrp="1"/>
          </p:cNvGraphicFramePr>
          <p:nvPr>
            <p:extLst>
              <p:ext uri="{D42A27DB-BD31-4B8C-83A1-F6EECF244321}">
                <p14:modId xmlns:p14="http://schemas.microsoft.com/office/powerpoint/2010/main" val="3384155125"/>
              </p:ext>
            </p:extLst>
          </p:nvPr>
        </p:nvGraphicFramePr>
        <p:xfrm>
          <a:off x="4146550" y="1190625"/>
          <a:ext cx="6096000" cy="5590840"/>
        </p:xfrm>
        <a:graphic>
          <a:graphicData uri="http://schemas.openxmlformats.org/drawingml/2006/table">
            <a:tbl>
              <a:tblPr/>
              <a:tblGrid>
                <a:gridCol w="1431925">
                  <a:extLst>
                    <a:ext uri="{9D8B030D-6E8A-4147-A177-3AD203B41FA5}">
                      <a16:colId xmlns:a16="http://schemas.microsoft.com/office/drawing/2014/main" val="20000"/>
                    </a:ext>
                  </a:extLst>
                </a:gridCol>
                <a:gridCol w="161607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6036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endParaRPr kumimoji="0" lang="en-US" sz="14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1" u="none" strike="noStrike" cap="none" normalizeH="0" baseline="0">
                          <a:ln>
                            <a:noFill/>
                          </a:ln>
                          <a:solidFill>
                            <a:schemeClr val="tx1"/>
                          </a:solidFill>
                          <a:effectLst/>
                          <a:latin typeface="Arial" charset="0"/>
                          <a:ea typeface="ＭＳ Ｐゴシック" charset="0"/>
                        </a:rPr>
                        <a:t>Initial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1" u="none" strike="noStrike" cap="none" normalizeH="0" baseline="0">
                          <a:ln>
                            <a:noFill/>
                          </a:ln>
                          <a:solidFill>
                            <a:schemeClr val="tx1"/>
                          </a:solidFill>
                          <a:effectLst/>
                          <a:latin typeface="Arial" charset="0"/>
                          <a:ea typeface="ＭＳ Ｐゴシック" charset="0"/>
                        </a:rPr>
                        <a:t>Erroneous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1" u="none" strike="noStrike" cap="none" normalizeH="0" baseline="0">
                          <a:ln>
                            <a:noFill/>
                          </a:ln>
                          <a:solidFill>
                            <a:schemeClr val="tx1"/>
                          </a:solidFill>
                          <a:effectLst/>
                          <a:latin typeface="Arial" charset="0"/>
                          <a:ea typeface="ＭＳ Ｐゴシック" charset="0"/>
                        </a:rPr>
                        <a:t>Corrected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718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Amount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$5000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$100,000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$10,000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448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Effective Date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2019-09-01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2020-09-01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2020-09-01</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87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End Date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2020-08-31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9999-12-31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9999-12-31</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Updated End Date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null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null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null</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813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Recorded Date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2019-09-04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2020-08-22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2020-09-15</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388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Corrected Date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null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null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null</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5112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Notes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a:ln>
                            <a:noFill/>
                          </a:ln>
                          <a:solidFill>
                            <a:schemeClr val="tx1"/>
                          </a:solidFill>
                          <a:effectLst/>
                          <a:latin typeface="Arial" charset="0"/>
                          <a:ea typeface="ＭＳ Ｐゴシック" charset="0"/>
                        </a:rPr>
                        <a:t>Effective and End Dates record business intent; Recorded and Corrected Date reflect database activity.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An open-ended record has an End Date set to a </a:t>
                      </a:r>
                      <a:r>
                        <a:rPr kumimoji="0" lang="ja-JP" altLang="en-US" sz="1400" b="0" i="0" u="none" strike="noStrike" cap="none" normalizeH="0" baseline="0" dirty="0">
                          <a:ln>
                            <a:noFill/>
                          </a:ln>
                          <a:solidFill>
                            <a:schemeClr val="tx1"/>
                          </a:solidFill>
                          <a:effectLst/>
                          <a:latin typeface="Arial" charset="0"/>
                          <a:ea typeface="ＭＳ Ｐゴシック" charset="0"/>
                        </a:rPr>
                        <a:t>“</a:t>
                      </a:r>
                      <a:r>
                        <a:rPr kumimoji="0" lang="en-US" sz="1400" b="0" i="0" u="none" strike="noStrike" cap="none" normalizeH="0" baseline="0" dirty="0">
                          <a:ln>
                            <a:noFill/>
                          </a:ln>
                          <a:solidFill>
                            <a:schemeClr val="tx1"/>
                          </a:solidFill>
                          <a:effectLst/>
                          <a:latin typeface="Arial" charset="0"/>
                          <a:ea typeface="ＭＳ Ｐゴシック" charset="0"/>
                        </a:rPr>
                        <a:t>high date</a:t>
                      </a:r>
                      <a:r>
                        <a:rPr kumimoji="0" lang="ja-JP" altLang="en-US" sz="1400" b="0" i="0" u="none" strike="noStrike" cap="none" normalizeH="0" baseline="0" dirty="0">
                          <a:ln>
                            <a:noFill/>
                          </a:ln>
                          <a:solidFill>
                            <a:schemeClr val="tx1"/>
                          </a:solidFill>
                          <a:effectLst/>
                          <a:latin typeface="Arial" charset="0"/>
                          <a:ea typeface="ＭＳ Ｐゴシック" charset="0"/>
                        </a:rPr>
                        <a:t>”</a:t>
                      </a:r>
                      <a:r>
                        <a:rPr kumimoji="0" lang="en-US" sz="1400" b="0" i="0" u="none" strike="noStrike" cap="none" normalizeH="0" baseline="0" dirty="0">
                          <a:ln>
                            <a:noFill/>
                          </a:ln>
                          <a:solidFill>
                            <a:schemeClr val="tx1"/>
                          </a:solidFill>
                          <a:effectLst/>
                          <a:latin typeface="Arial" charset="0"/>
                          <a:ea typeface="ＭＳ Ｐゴシック" charset="0"/>
                        </a:rPr>
                        <a:t> value. If a specific End Date is later set, it is recorded in Final End Date if you don</a:t>
                      </a:r>
                      <a:r>
                        <a:rPr kumimoji="0" lang="fr-FR" altLang="ja-JP" sz="1400" b="0" i="0" u="none" strike="noStrike" cap="none" normalizeH="0" baseline="0" dirty="0">
                          <a:ln>
                            <a:noFill/>
                          </a:ln>
                          <a:solidFill>
                            <a:schemeClr val="tx1"/>
                          </a:solidFill>
                          <a:effectLst/>
                          <a:latin typeface="Arial" charset="0"/>
                          <a:ea typeface="ＭＳ Ｐゴシック" charset="0"/>
                        </a:rPr>
                        <a:t>'</a:t>
                      </a:r>
                      <a:r>
                        <a:rPr kumimoji="0" lang="en-US" sz="1400" b="0" i="0" u="none" strike="noStrike" cap="none" normalizeH="0" baseline="0" dirty="0">
                          <a:ln>
                            <a:noFill/>
                          </a:ln>
                          <a:solidFill>
                            <a:schemeClr val="tx1"/>
                          </a:solidFill>
                          <a:effectLst/>
                          <a:latin typeface="Arial" charset="0"/>
                          <a:ea typeface="ＭＳ Ｐゴシック" charset="0"/>
                        </a:rPr>
                        <a:t>t want to overwrite End Date.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rPr>
                        <a:t>The Corrected Date of the corrected (previous) record is set to the Recorded Date of this correcting record.</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80898" name="Rectangle 2"/>
          <p:cNvSpPr>
            <a:spLocks noGrp="1" noChangeArrowheads="1"/>
          </p:cNvSpPr>
          <p:nvPr>
            <p:ph type="title"/>
          </p:nvPr>
        </p:nvSpPr>
        <p:spPr/>
        <p:txBody>
          <a:bodyPr/>
          <a:lstStyle/>
          <a:p>
            <a:pPr eaLnBrk="1" hangingPunct="1"/>
            <a:r>
              <a:rPr lang="en-US">
                <a:latin typeface="Arial" charset="0"/>
              </a:rPr>
              <a:t>Change and correction solution</a:t>
            </a:r>
          </a:p>
        </p:txBody>
      </p:sp>
      <p:graphicFrame>
        <p:nvGraphicFramePr>
          <p:cNvPr id="80899" name="Object 3"/>
          <p:cNvGraphicFramePr>
            <a:graphicFrameLocks noChangeAspect="1"/>
          </p:cNvGraphicFramePr>
          <p:nvPr/>
        </p:nvGraphicFramePr>
        <p:xfrm>
          <a:off x="1700216" y="790682"/>
          <a:ext cx="2770187" cy="4506913"/>
        </p:xfrm>
        <a:graphic>
          <a:graphicData uri="http://schemas.openxmlformats.org/presentationml/2006/ole">
            <mc:AlternateContent xmlns:mc="http://schemas.openxmlformats.org/markup-compatibility/2006">
              <mc:Choice xmlns:v="urn:schemas-microsoft-com:vml" Requires="v">
                <p:oleObj name="Visio" r:id="rId3" imgW="2726476" imgH="4541881" progId="Visio.Drawing.11">
                  <p:embed/>
                </p:oleObj>
              </mc:Choice>
              <mc:Fallback>
                <p:oleObj name="Visio" r:id="rId3" imgW="2726476" imgH="4541881" progId="Visio.Drawing.11">
                  <p:embed/>
                  <p:pic>
                    <p:nvPicPr>
                      <p:cNvPr id="808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6" y="790682"/>
                        <a:ext cx="2770187" cy="45069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00878" name="Line 46"/>
          <p:cNvSpPr>
            <a:spLocks noChangeShapeType="1"/>
          </p:cNvSpPr>
          <p:nvPr/>
        </p:nvSpPr>
        <p:spPr bwMode="auto">
          <a:xfrm>
            <a:off x="7213604" y="3492500"/>
            <a:ext cx="461963" cy="0"/>
          </a:xfrm>
          <a:prstGeom prst="line">
            <a:avLst/>
          </a:prstGeom>
          <a:noFill/>
          <a:ln w="19050">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400879" name="Oval 47"/>
          <p:cNvSpPr>
            <a:spLocks noChangeArrowheads="1"/>
          </p:cNvSpPr>
          <p:nvPr/>
        </p:nvSpPr>
        <p:spPr bwMode="auto">
          <a:xfrm>
            <a:off x="8680450" y="3050936"/>
            <a:ext cx="1192986" cy="508000"/>
          </a:xfrm>
          <a:prstGeom prst="ellipse">
            <a:avLst/>
          </a:prstGeom>
          <a:noFill/>
          <a:ln w="19050">
            <a:solidFill>
              <a:srgbClr val="FF0000"/>
            </a:solidFill>
            <a:round/>
            <a:headEnd/>
            <a:tailEnd/>
          </a:ln>
          <a:effectLst/>
          <a:extLst>
            <a:ext uri="{909E8E84-426E-40dd-AFC4-6F175D3DCCD1}">
              <a14:hiddenFill xmlns="" xmlns:a14="http://schemas.microsoft.com/office/drawing/2010/main">
                <a:solidFill>
                  <a:srgbClr val="0000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noAutofit/>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400880" name="Line 48"/>
          <p:cNvSpPr>
            <a:spLocks noChangeShapeType="1"/>
          </p:cNvSpPr>
          <p:nvPr/>
        </p:nvSpPr>
        <p:spPr bwMode="auto">
          <a:xfrm flipH="1">
            <a:off x="8285185" y="3332099"/>
            <a:ext cx="369887" cy="369888"/>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0950" name="Line 49"/>
          <p:cNvSpPr>
            <a:spLocks noChangeShapeType="1"/>
          </p:cNvSpPr>
          <p:nvPr/>
        </p:nvSpPr>
        <p:spPr bwMode="auto">
          <a:xfrm flipV="1">
            <a:off x="3708400" y="1533525"/>
            <a:ext cx="433388" cy="1296988"/>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0951" name="Line 50"/>
          <p:cNvSpPr>
            <a:spLocks noChangeShapeType="1"/>
          </p:cNvSpPr>
          <p:nvPr/>
        </p:nvSpPr>
        <p:spPr bwMode="auto">
          <a:xfrm>
            <a:off x="3732214" y="3606800"/>
            <a:ext cx="409574" cy="514096"/>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0952" name="AutoShape 51"/>
          <p:cNvSpPr>
            <a:spLocks noChangeArrowheads="1"/>
          </p:cNvSpPr>
          <p:nvPr/>
        </p:nvSpPr>
        <p:spPr bwMode="auto">
          <a:xfrm>
            <a:off x="2225675" y="2779820"/>
            <a:ext cx="1524000" cy="892175"/>
          </a:xfrm>
          <a:prstGeom prst="roundRect">
            <a:avLst>
              <a:gd name="adj" fmla="val 16667"/>
            </a:avLst>
          </a:prstGeom>
          <a:noFill/>
          <a:ln w="19050">
            <a:solidFill>
              <a:srgbClr val="FF0000"/>
            </a:solidFill>
            <a:round/>
            <a:headEnd/>
            <a:tailEnd/>
          </a:ln>
          <a:effectLst/>
          <a:extLst>
            <a:ext uri="{909E8E84-426E-40dd-AFC4-6F175D3DCCD1}">
              <a14:hiddenFill xmlns="" xmlns:a14="http://schemas.microsoft.com/office/drawing/2010/main">
                <a:solidFill>
                  <a:srgbClr val="0000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 name="Rectangle 1"/>
          <p:cNvSpPr/>
          <p:nvPr/>
        </p:nvSpPr>
        <p:spPr>
          <a:xfrm>
            <a:off x="7163303" y="3679182"/>
            <a:ext cx="1364476" cy="369332"/>
          </a:xfrm>
          <a:prstGeom prst="rect">
            <a:avLst/>
          </a:prstGeom>
        </p:spPr>
        <p:txBody>
          <a:bodyPr wrap="none">
            <a:spAutoFit/>
          </a:bodyPr>
          <a:lstStyle/>
          <a:p>
            <a:pPr fontAlgn="base">
              <a:spcBef>
                <a:spcPct val="20000"/>
              </a:spcBef>
              <a:spcAft>
                <a:spcPct val="0"/>
              </a:spcAft>
              <a:buClr>
                <a:srgbClr val="000000"/>
              </a:buClr>
              <a:defRPr/>
            </a:pPr>
            <a:r>
              <a:rPr lang="en-US" dirty="0">
                <a:solidFill>
                  <a:srgbClr val="FF0000"/>
                </a:solidFill>
                <a:latin typeface="Arial" charset="0"/>
                <a:ea typeface="ＭＳ Ｐゴシック" charset="0"/>
              </a:rPr>
              <a:t>2020-09-15</a:t>
            </a:r>
          </a:p>
        </p:txBody>
      </p:sp>
    </p:spTree>
    <p:extLst>
      <p:ext uri="{BB962C8B-B14F-4D97-AF65-F5344CB8AC3E}">
        <p14:creationId xmlns:p14="http://schemas.microsoft.com/office/powerpoint/2010/main" val="2087976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00878"/>
                                        </p:tgtEl>
                                        <p:attrNameLst>
                                          <p:attrName>style.visibility</p:attrName>
                                        </p:attrNameLst>
                                      </p:cBhvr>
                                      <p:to>
                                        <p:strVal val="visible"/>
                                      </p:to>
                                    </p:set>
                                    <p:animEffect transition="in" filter="dissolve">
                                      <p:cBhvr>
                                        <p:cTn id="7" dur="500"/>
                                        <p:tgtEl>
                                          <p:spTgt spid="140087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00879"/>
                                        </p:tgtEl>
                                        <p:attrNameLst>
                                          <p:attrName>style.visibility</p:attrName>
                                        </p:attrNameLst>
                                      </p:cBhvr>
                                      <p:to>
                                        <p:strVal val="visible"/>
                                      </p:to>
                                    </p:set>
                                    <p:animEffect transition="in" filter="dissolve">
                                      <p:cBhvr>
                                        <p:cTn id="10" dur="500"/>
                                        <p:tgtEl>
                                          <p:spTgt spid="140087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00880"/>
                                        </p:tgtEl>
                                        <p:attrNameLst>
                                          <p:attrName>style.visibility</p:attrName>
                                        </p:attrNameLst>
                                      </p:cBhvr>
                                      <p:to>
                                        <p:strVal val="visible"/>
                                      </p:to>
                                    </p:set>
                                    <p:animEffect transition="in" filter="dissolve">
                                      <p:cBhvr>
                                        <p:cTn id="13" dur="500"/>
                                        <p:tgtEl>
                                          <p:spTgt spid="140088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78" grpId="0" animBg="1"/>
      <p:bldP spid="1400879" grpId="0" animBg="1"/>
      <p:bldP spid="1400880" grpId="0" animBg="1"/>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5375275" y="3922374"/>
            <a:ext cx="2552700" cy="12954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fontAlgn="base">
              <a:lnSpc>
                <a:spcPct val="90000"/>
              </a:lnSpc>
              <a:spcBef>
                <a:spcPct val="20000"/>
              </a:spcBef>
              <a:spcAft>
                <a:spcPct val="0"/>
              </a:spcAft>
              <a:buClr>
                <a:srgbClr val="CC0000"/>
              </a:buClr>
              <a:defRPr/>
            </a:pPr>
            <a:r>
              <a:rPr lang="en-US">
                <a:solidFill>
                  <a:srgbClr val="000000"/>
                </a:solidFill>
                <a:latin typeface="Arial" charset="0"/>
                <a:ea typeface="ＭＳ Ｐゴシック" charset="0"/>
              </a:rPr>
              <a:t>Show how the data </a:t>
            </a:r>
            <a:br>
              <a:rPr lang="en-US">
                <a:solidFill>
                  <a:srgbClr val="000000"/>
                </a:solidFill>
                <a:latin typeface="Arial" charset="0"/>
                <a:ea typeface="ＭＳ Ｐゴシック" charset="0"/>
              </a:rPr>
            </a:br>
            <a:r>
              <a:rPr lang="en-US" b="1" i="1">
                <a:solidFill>
                  <a:srgbClr val="000000"/>
                </a:solidFill>
                <a:latin typeface="Arial" charset="0"/>
                <a:ea typeface="ＭＳ Ｐゴシック" charset="0"/>
              </a:rPr>
              <a:t>was intended</a:t>
            </a:r>
            <a:r>
              <a:rPr lang="en-US">
                <a:solidFill>
                  <a:srgbClr val="000000"/>
                </a:solidFill>
                <a:latin typeface="Arial" charset="0"/>
                <a:ea typeface="ＭＳ Ｐゴシック" charset="0"/>
              </a:rPr>
              <a:t> at various times in the past</a:t>
            </a:r>
          </a:p>
        </p:txBody>
      </p:sp>
      <p:sp>
        <p:nvSpPr>
          <p:cNvPr id="83971" name="Rectangle 3"/>
          <p:cNvSpPr>
            <a:spLocks noChangeArrowheads="1"/>
          </p:cNvSpPr>
          <p:nvPr/>
        </p:nvSpPr>
        <p:spPr bwMode="auto">
          <a:xfrm>
            <a:off x="8366125" y="3925549"/>
            <a:ext cx="3581393" cy="1752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fontAlgn="base">
              <a:lnSpc>
                <a:spcPct val="90000"/>
              </a:lnSpc>
              <a:spcBef>
                <a:spcPct val="20000"/>
              </a:spcBef>
              <a:spcAft>
                <a:spcPct val="0"/>
              </a:spcAft>
              <a:buClr>
                <a:srgbClr val="CC0000"/>
              </a:buClr>
              <a:defRPr/>
            </a:pPr>
            <a:r>
              <a:rPr lang="en-US">
                <a:solidFill>
                  <a:srgbClr val="000000"/>
                </a:solidFill>
                <a:latin typeface="Arial" charset="0"/>
                <a:ea typeface="ＭＳ Ｐゴシック" charset="0"/>
              </a:rPr>
              <a:t>Show both how the data </a:t>
            </a:r>
            <a:br>
              <a:rPr lang="en-US">
                <a:solidFill>
                  <a:srgbClr val="000000"/>
                </a:solidFill>
                <a:latin typeface="Arial" charset="0"/>
                <a:ea typeface="ＭＳ Ｐゴシック" charset="0"/>
              </a:rPr>
            </a:br>
            <a:r>
              <a:rPr lang="en-US" b="1" i="1">
                <a:solidFill>
                  <a:srgbClr val="000000"/>
                </a:solidFill>
                <a:latin typeface="Arial" charset="0"/>
                <a:ea typeface="ＭＳ Ｐゴシック" charset="0"/>
              </a:rPr>
              <a:t>was intended</a:t>
            </a:r>
            <a:r>
              <a:rPr lang="en-US">
                <a:solidFill>
                  <a:srgbClr val="000000"/>
                </a:solidFill>
                <a:latin typeface="Arial" charset="0"/>
                <a:ea typeface="ＭＳ Ｐゴシック" charset="0"/>
              </a:rPr>
              <a:t>, and how the data </a:t>
            </a:r>
            <a:r>
              <a:rPr lang="en-US" b="1" i="1">
                <a:solidFill>
                  <a:srgbClr val="000000"/>
                </a:solidFill>
                <a:latin typeface="Arial" charset="0"/>
                <a:ea typeface="ＭＳ Ｐゴシック" charset="0"/>
              </a:rPr>
              <a:t>was actually recorded</a:t>
            </a:r>
            <a:r>
              <a:rPr lang="en-US">
                <a:solidFill>
                  <a:srgbClr val="000000"/>
                </a:solidFill>
                <a:latin typeface="Arial" charset="0"/>
                <a:ea typeface="ＭＳ Ｐゴシック" charset="0"/>
              </a:rPr>
              <a:t> at various times in the past</a:t>
            </a:r>
          </a:p>
        </p:txBody>
      </p:sp>
      <p:sp>
        <p:nvSpPr>
          <p:cNvPr id="83972" name="Rectangle 4"/>
          <p:cNvSpPr>
            <a:spLocks noChangeArrowheads="1"/>
          </p:cNvSpPr>
          <p:nvPr/>
        </p:nvSpPr>
        <p:spPr bwMode="auto">
          <a:xfrm>
            <a:off x="8366125" y="1090274"/>
            <a:ext cx="3581393" cy="990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fontAlgn="base">
              <a:lnSpc>
                <a:spcPct val="90000"/>
              </a:lnSpc>
              <a:spcBef>
                <a:spcPct val="20000"/>
              </a:spcBef>
              <a:spcAft>
                <a:spcPct val="0"/>
              </a:spcAft>
              <a:buClr>
                <a:srgbClr val="CC0000"/>
              </a:buClr>
              <a:defRPr/>
            </a:pPr>
            <a:r>
              <a:rPr lang="en-US" dirty="0">
                <a:solidFill>
                  <a:srgbClr val="000000"/>
                </a:solidFill>
                <a:latin typeface="Arial" charset="0"/>
                <a:ea typeface="ＭＳ Ｐゴシック" charset="0"/>
              </a:rPr>
              <a:t>Show how the data </a:t>
            </a:r>
            <a:br>
              <a:rPr lang="en-US" dirty="0">
                <a:solidFill>
                  <a:srgbClr val="000000"/>
                </a:solidFill>
                <a:latin typeface="Arial" charset="0"/>
                <a:ea typeface="ＭＳ Ｐゴシック" charset="0"/>
              </a:rPr>
            </a:br>
            <a:r>
              <a:rPr lang="en-US" b="1" i="1" dirty="0">
                <a:solidFill>
                  <a:srgbClr val="000000"/>
                </a:solidFill>
                <a:latin typeface="Arial" charset="0"/>
                <a:ea typeface="ＭＳ Ｐゴシック" charset="0"/>
              </a:rPr>
              <a:t>was recorded</a:t>
            </a:r>
            <a:r>
              <a:rPr lang="en-US" dirty="0">
                <a:solidFill>
                  <a:srgbClr val="000000"/>
                </a:solidFill>
                <a:latin typeface="Arial" charset="0"/>
                <a:ea typeface="ＭＳ Ｐゴシック" charset="0"/>
              </a:rPr>
              <a:t> at various times in the past</a:t>
            </a:r>
          </a:p>
        </p:txBody>
      </p:sp>
      <p:sp>
        <p:nvSpPr>
          <p:cNvPr id="83973" name="Rectangle 5"/>
          <p:cNvSpPr>
            <a:spLocks noChangeArrowheads="1"/>
          </p:cNvSpPr>
          <p:nvPr/>
        </p:nvSpPr>
        <p:spPr bwMode="auto">
          <a:xfrm>
            <a:off x="5319335" y="1072014"/>
            <a:ext cx="2626480" cy="7620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fontAlgn="base">
              <a:lnSpc>
                <a:spcPct val="90000"/>
              </a:lnSpc>
              <a:spcBef>
                <a:spcPct val="20000"/>
              </a:spcBef>
              <a:spcAft>
                <a:spcPct val="0"/>
              </a:spcAft>
              <a:buClr>
                <a:srgbClr val="CC0000"/>
              </a:buClr>
              <a:defRPr/>
            </a:pPr>
            <a:r>
              <a:rPr lang="en-US" dirty="0">
                <a:solidFill>
                  <a:srgbClr val="000000"/>
                </a:solidFill>
                <a:latin typeface="Arial" charset="0"/>
                <a:ea typeface="ＭＳ Ｐゴシック" charset="0"/>
              </a:rPr>
              <a:t>Show only the </a:t>
            </a:r>
            <a:r>
              <a:rPr lang="en-US" b="1" i="1" dirty="0">
                <a:solidFill>
                  <a:srgbClr val="000000"/>
                </a:solidFill>
                <a:latin typeface="Arial" charset="0"/>
                <a:ea typeface="ＭＳ Ｐゴシック" charset="0"/>
              </a:rPr>
              <a:t>current state</a:t>
            </a:r>
            <a:r>
              <a:rPr lang="en-US" dirty="0">
                <a:solidFill>
                  <a:srgbClr val="000000"/>
                </a:solidFill>
                <a:latin typeface="Arial" charset="0"/>
                <a:ea typeface="ＭＳ Ｐゴシック" charset="0"/>
              </a:rPr>
              <a:t> of the entities</a:t>
            </a:r>
          </a:p>
        </p:txBody>
      </p:sp>
      <p:sp>
        <p:nvSpPr>
          <p:cNvPr id="83974" name="Line 6"/>
          <p:cNvSpPr>
            <a:spLocks noChangeShapeType="1"/>
          </p:cNvSpPr>
          <p:nvPr/>
        </p:nvSpPr>
        <p:spPr bwMode="auto">
          <a:xfrm>
            <a:off x="8166106" y="1090274"/>
            <a:ext cx="0" cy="5257800"/>
          </a:xfrm>
          <a:prstGeom prst="line">
            <a:avLst/>
          </a:prstGeom>
          <a:noFill/>
          <a:ln w="381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pPr>
            <a:endParaRPr lang="en-US" sz="2800">
              <a:solidFill>
                <a:srgbClr val="000000"/>
              </a:solidFill>
              <a:latin typeface="Arial" charset="0"/>
              <a:ea typeface="ＭＳ Ｐゴシック" charset="0"/>
            </a:endParaRPr>
          </a:p>
        </p:txBody>
      </p:sp>
      <p:sp>
        <p:nvSpPr>
          <p:cNvPr id="83975" name="Line 7"/>
          <p:cNvSpPr>
            <a:spLocks noChangeShapeType="1"/>
          </p:cNvSpPr>
          <p:nvPr/>
        </p:nvSpPr>
        <p:spPr bwMode="auto">
          <a:xfrm>
            <a:off x="5375275" y="3428672"/>
            <a:ext cx="6416221" cy="39397"/>
          </a:xfrm>
          <a:prstGeom prst="line">
            <a:avLst/>
          </a:prstGeom>
          <a:noFill/>
          <a:ln w="381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83976" name="Group 8"/>
          <p:cNvGrpSpPr>
            <a:grpSpLocks/>
          </p:cNvGrpSpPr>
          <p:nvPr/>
        </p:nvGrpSpPr>
        <p:grpSpPr bwMode="auto">
          <a:xfrm>
            <a:off x="5200969" y="1791180"/>
            <a:ext cx="593715" cy="637430"/>
            <a:chOff x="1248" y="776"/>
            <a:chExt cx="336" cy="424"/>
          </a:xfrm>
        </p:grpSpPr>
        <p:sp>
          <p:nvSpPr>
            <p:cNvPr id="83992" name="Oval 9"/>
            <p:cNvSpPr>
              <a:spLocks noChangeArrowheads="1"/>
            </p:cNvSpPr>
            <p:nvPr/>
          </p:nvSpPr>
          <p:spPr bwMode="auto">
            <a:xfrm>
              <a:off x="1248" y="816"/>
              <a:ext cx="336" cy="38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noAutofit/>
            </a:bodyPr>
            <a:lstStyle/>
            <a:p>
              <a:pPr fontAlgn="base">
                <a:spcBef>
                  <a:spcPct val="0"/>
                </a:spcBef>
                <a:spcAft>
                  <a:spcPct val="0"/>
                </a:spcAft>
                <a:buClr>
                  <a:srgbClr val="000000"/>
                </a:buClr>
                <a:buFontTx/>
                <a:buChar char="•"/>
                <a:defRPr/>
              </a:pPr>
              <a:endParaRPr lang="en-CA" sz="2800">
                <a:solidFill>
                  <a:srgbClr val="000000"/>
                </a:solidFill>
                <a:latin typeface="Arial" charset="0"/>
                <a:ea typeface="ＭＳ Ｐゴシック" charset="0"/>
              </a:endParaRPr>
            </a:p>
          </p:txBody>
        </p:sp>
        <p:sp>
          <p:nvSpPr>
            <p:cNvPr id="83993" name="Text Box 10"/>
            <p:cNvSpPr txBox="1">
              <a:spLocks noChangeArrowheads="1"/>
            </p:cNvSpPr>
            <p:nvPr/>
          </p:nvSpPr>
          <p:spPr bwMode="auto">
            <a:xfrm>
              <a:off x="1302" y="776"/>
              <a:ext cx="262" cy="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o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3600" b="1" dirty="0">
                  <a:solidFill>
                    <a:srgbClr val="FF0000"/>
                  </a:solidFill>
                  <a:latin typeface="Times New Roman" charset="0"/>
                </a:rPr>
                <a:t>1</a:t>
              </a:r>
            </a:p>
          </p:txBody>
        </p:sp>
      </p:grpSp>
      <p:grpSp>
        <p:nvGrpSpPr>
          <p:cNvPr id="83977" name="Group 11"/>
          <p:cNvGrpSpPr>
            <a:grpSpLocks/>
          </p:cNvGrpSpPr>
          <p:nvPr/>
        </p:nvGrpSpPr>
        <p:grpSpPr bwMode="auto">
          <a:xfrm>
            <a:off x="8288603" y="2052191"/>
            <a:ext cx="641564" cy="658052"/>
            <a:chOff x="3888" y="457"/>
            <a:chExt cx="336" cy="407"/>
          </a:xfrm>
        </p:grpSpPr>
        <p:sp>
          <p:nvSpPr>
            <p:cNvPr id="83990" name="Oval 12"/>
            <p:cNvSpPr>
              <a:spLocks noChangeArrowheads="1"/>
            </p:cNvSpPr>
            <p:nvPr/>
          </p:nvSpPr>
          <p:spPr bwMode="auto">
            <a:xfrm>
              <a:off x="3888" y="480"/>
              <a:ext cx="336" cy="38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noAutofit/>
            </a:bodyPr>
            <a:lstStyle/>
            <a:p>
              <a:pPr fontAlgn="base">
                <a:spcBef>
                  <a:spcPct val="0"/>
                </a:spcBef>
                <a:spcAft>
                  <a:spcPct val="0"/>
                </a:spcAft>
                <a:buClr>
                  <a:srgbClr val="000000"/>
                </a:buClr>
                <a:buFontTx/>
                <a:buChar char="•"/>
                <a:defRPr/>
              </a:pPr>
              <a:endParaRPr lang="en-CA" sz="2800">
                <a:solidFill>
                  <a:srgbClr val="000000"/>
                </a:solidFill>
                <a:latin typeface="Arial" charset="0"/>
                <a:ea typeface="ＭＳ Ｐゴシック" charset="0"/>
              </a:endParaRPr>
            </a:p>
          </p:txBody>
        </p:sp>
        <p:sp>
          <p:nvSpPr>
            <p:cNvPr id="83991" name="Text Box 13"/>
            <p:cNvSpPr txBox="1">
              <a:spLocks noChangeArrowheads="1"/>
            </p:cNvSpPr>
            <p:nvPr/>
          </p:nvSpPr>
          <p:spPr bwMode="auto">
            <a:xfrm>
              <a:off x="3951" y="457"/>
              <a:ext cx="262" cy="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o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3600" b="1" dirty="0">
                  <a:solidFill>
                    <a:srgbClr val="FF0000"/>
                  </a:solidFill>
                  <a:latin typeface="Times New Roman" charset="0"/>
                </a:rPr>
                <a:t>2</a:t>
              </a:r>
            </a:p>
          </p:txBody>
        </p:sp>
      </p:grpSp>
      <p:grpSp>
        <p:nvGrpSpPr>
          <p:cNvPr id="83978" name="Group 14"/>
          <p:cNvGrpSpPr>
            <a:grpSpLocks/>
          </p:cNvGrpSpPr>
          <p:nvPr/>
        </p:nvGrpSpPr>
        <p:grpSpPr bwMode="auto">
          <a:xfrm>
            <a:off x="5235645" y="3405464"/>
            <a:ext cx="593699" cy="653502"/>
            <a:chOff x="1248" y="2450"/>
            <a:chExt cx="336" cy="423"/>
          </a:xfrm>
        </p:grpSpPr>
        <p:sp>
          <p:nvSpPr>
            <p:cNvPr id="83988" name="Oval 15"/>
            <p:cNvSpPr>
              <a:spLocks noChangeArrowheads="1"/>
            </p:cNvSpPr>
            <p:nvPr/>
          </p:nvSpPr>
          <p:spPr bwMode="auto">
            <a:xfrm>
              <a:off x="1248" y="2489"/>
              <a:ext cx="336" cy="38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noAutofit/>
            </a:bodyPr>
            <a:lstStyle/>
            <a:p>
              <a:pPr fontAlgn="base">
                <a:spcBef>
                  <a:spcPct val="0"/>
                </a:spcBef>
                <a:spcAft>
                  <a:spcPct val="0"/>
                </a:spcAft>
                <a:buClr>
                  <a:srgbClr val="000000"/>
                </a:buClr>
                <a:buFontTx/>
                <a:buChar char="•"/>
                <a:defRPr/>
              </a:pPr>
              <a:endParaRPr lang="en-CA" sz="2800">
                <a:solidFill>
                  <a:srgbClr val="000000"/>
                </a:solidFill>
                <a:latin typeface="Arial" charset="0"/>
                <a:ea typeface="ＭＳ Ｐゴシック" charset="0"/>
              </a:endParaRPr>
            </a:p>
          </p:txBody>
        </p:sp>
        <p:sp>
          <p:nvSpPr>
            <p:cNvPr id="83989" name="Text Box 16"/>
            <p:cNvSpPr txBox="1">
              <a:spLocks noChangeArrowheads="1"/>
            </p:cNvSpPr>
            <p:nvPr/>
          </p:nvSpPr>
          <p:spPr bwMode="auto">
            <a:xfrm>
              <a:off x="1300" y="2450"/>
              <a:ext cx="262" cy="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o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3600" b="1" dirty="0">
                  <a:solidFill>
                    <a:srgbClr val="FF0000"/>
                  </a:solidFill>
                  <a:latin typeface="Times New Roman" charset="0"/>
                </a:rPr>
                <a:t>3</a:t>
              </a:r>
            </a:p>
          </p:txBody>
        </p:sp>
      </p:grpSp>
      <p:grpSp>
        <p:nvGrpSpPr>
          <p:cNvPr id="83979" name="Group 17"/>
          <p:cNvGrpSpPr>
            <a:grpSpLocks/>
          </p:cNvGrpSpPr>
          <p:nvPr/>
        </p:nvGrpSpPr>
        <p:grpSpPr bwMode="auto">
          <a:xfrm>
            <a:off x="8282856" y="3480643"/>
            <a:ext cx="593723" cy="634595"/>
            <a:chOff x="3932" y="2441"/>
            <a:chExt cx="336" cy="407"/>
          </a:xfrm>
        </p:grpSpPr>
        <p:sp>
          <p:nvSpPr>
            <p:cNvPr id="83986" name="Oval 18"/>
            <p:cNvSpPr>
              <a:spLocks noChangeArrowheads="1"/>
            </p:cNvSpPr>
            <p:nvPr/>
          </p:nvSpPr>
          <p:spPr bwMode="auto">
            <a:xfrm>
              <a:off x="3932" y="2454"/>
              <a:ext cx="336" cy="38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noAutofit/>
            </a:bodyPr>
            <a:lstStyle/>
            <a:p>
              <a:pPr fontAlgn="base">
                <a:spcBef>
                  <a:spcPct val="0"/>
                </a:spcBef>
                <a:spcAft>
                  <a:spcPct val="0"/>
                </a:spcAft>
                <a:buClr>
                  <a:srgbClr val="000000"/>
                </a:buClr>
                <a:buFontTx/>
                <a:buChar char="•"/>
                <a:defRPr/>
              </a:pPr>
              <a:endParaRPr lang="en-CA" sz="2800">
                <a:solidFill>
                  <a:srgbClr val="000000"/>
                </a:solidFill>
                <a:latin typeface="Arial" charset="0"/>
                <a:ea typeface="ＭＳ Ｐゴシック" charset="0"/>
              </a:endParaRPr>
            </a:p>
          </p:txBody>
        </p:sp>
        <p:sp>
          <p:nvSpPr>
            <p:cNvPr id="83987" name="Text Box 19"/>
            <p:cNvSpPr txBox="1">
              <a:spLocks noChangeArrowheads="1"/>
            </p:cNvSpPr>
            <p:nvPr/>
          </p:nvSpPr>
          <p:spPr bwMode="auto">
            <a:xfrm>
              <a:off x="3972" y="2441"/>
              <a:ext cx="262" cy="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o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3600" b="1" dirty="0">
                  <a:solidFill>
                    <a:srgbClr val="FF0000"/>
                  </a:solidFill>
                  <a:latin typeface="Times New Roman" charset="0"/>
                </a:rPr>
                <a:t>4</a:t>
              </a:r>
            </a:p>
          </p:txBody>
        </p:sp>
      </p:grpSp>
      <p:sp>
        <p:nvSpPr>
          <p:cNvPr id="83980" name="Rectangle 20"/>
          <p:cNvSpPr>
            <a:spLocks noChangeArrowheads="1"/>
          </p:cNvSpPr>
          <p:nvPr/>
        </p:nvSpPr>
        <p:spPr bwMode="auto">
          <a:xfrm>
            <a:off x="5754624" y="1989933"/>
            <a:ext cx="2857500"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No history, no future </a:t>
            </a:r>
          </a:p>
        </p:txBody>
      </p:sp>
      <p:sp>
        <p:nvSpPr>
          <p:cNvPr id="83981" name="Rectangle 21"/>
          <p:cNvSpPr>
            <a:spLocks noChangeArrowheads="1"/>
          </p:cNvSpPr>
          <p:nvPr/>
        </p:nvSpPr>
        <p:spPr bwMode="auto">
          <a:xfrm>
            <a:off x="8883650" y="2084049"/>
            <a:ext cx="3157676" cy="1249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Shows database activity -  </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physical DB update dates</a:t>
            </a:r>
          </a:p>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Done </a:t>
            </a:r>
            <a:r>
              <a:rPr lang="ja-JP" altLang="en-US" sz="1600" i="1">
                <a:solidFill>
                  <a:srgbClr val="000000"/>
                </a:solidFill>
                <a:latin typeface="Arial" charset="0"/>
                <a:ea typeface="ＭＳ Ｐゴシック" charset="0"/>
              </a:rPr>
              <a:t>“</a:t>
            </a:r>
            <a:r>
              <a:rPr lang="en-US" sz="1600" i="1" dirty="0">
                <a:solidFill>
                  <a:srgbClr val="000000"/>
                </a:solidFill>
                <a:latin typeface="Arial" charset="0"/>
                <a:ea typeface="ＭＳ Ｐゴシック" charset="0"/>
              </a:rPr>
              <a:t>by accident</a:t>
            </a:r>
            <a:r>
              <a:rPr lang="ja-JP" altLang="en-US" sz="1600" i="1">
                <a:solidFill>
                  <a:srgbClr val="000000"/>
                </a:solidFill>
                <a:latin typeface="Arial" charset="0"/>
                <a:ea typeface="ＭＳ Ｐゴシック" charset="0"/>
              </a:rPr>
              <a:t>”</a:t>
            </a:r>
            <a:r>
              <a:rPr lang="en-US" sz="1600" i="1" dirty="0">
                <a:solidFill>
                  <a:srgbClr val="000000"/>
                </a:solidFill>
                <a:latin typeface="Arial" charset="0"/>
                <a:ea typeface="ＭＳ Ｐゴシック" charset="0"/>
              </a:rPr>
              <a:t> in older systems that used system clock as effective date</a:t>
            </a:r>
          </a:p>
        </p:txBody>
      </p:sp>
      <p:sp>
        <p:nvSpPr>
          <p:cNvPr id="83982" name="Rectangle 22"/>
          <p:cNvSpPr>
            <a:spLocks noChangeArrowheads="1"/>
          </p:cNvSpPr>
          <p:nvPr/>
        </p:nvSpPr>
        <p:spPr bwMode="auto">
          <a:xfrm>
            <a:off x="5365051" y="5291250"/>
            <a:ext cx="3305175" cy="1027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Shows business intent - </a:t>
            </a:r>
            <a:br>
              <a:rPr lang="en-US" sz="1600" i="1" dirty="0">
                <a:solidFill>
                  <a:srgbClr val="000000"/>
                </a:solidFill>
                <a:latin typeface="Arial" charset="0"/>
                <a:ea typeface="ＭＳ Ｐゴシック" charset="0"/>
              </a:rPr>
            </a:br>
            <a:r>
              <a:rPr lang="en-US" sz="1600" i="1" dirty="0">
                <a:solidFill>
                  <a:srgbClr val="000000"/>
                </a:solidFill>
                <a:latin typeface="Arial" charset="0"/>
                <a:ea typeface="ＭＳ Ｐゴシック" charset="0"/>
              </a:rPr>
              <a:t>effective/end dates</a:t>
            </a:r>
          </a:p>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This is the most common approach</a:t>
            </a:r>
          </a:p>
        </p:txBody>
      </p:sp>
      <p:sp>
        <p:nvSpPr>
          <p:cNvPr id="83983" name="Rectangle 23"/>
          <p:cNvSpPr>
            <a:spLocks noChangeArrowheads="1"/>
          </p:cNvSpPr>
          <p:nvPr/>
        </p:nvSpPr>
        <p:spPr bwMode="auto">
          <a:xfrm>
            <a:off x="8386398" y="5673839"/>
            <a:ext cx="37242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Shows intention and correction</a:t>
            </a:r>
          </a:p>
          <a:p>
            <a:pPr marL="266700" indent="-266700" fontAlgn="base">
              <a:lnSpc>
                <a:spcPct val="90000"/>
              </a:lnSpc>
              <a:spcBef>
                <a:spcPct val="20000"/>
              </a:spcBef>
              <a:spcAft>
                <a:spcPct val="0"/>
              </a:spcAft>
              <a:buClr>
                <a:srgbClr val="CC3300"/>
              </a:buClr>
              <a:buFontTx/>
              <a:buChar char="•"/>
              <a:defRPr/>
            </a:pPr>
            <a:r>
              <a:rPr lang="en-US" sz="1600" i="1" dirty="0">
                <a:solidFill>
                  <a:srgbClr val="000000"/>
                </a:solidFill>
                <a:latin typeface="Arial" charset="0"/>
                <a:ea typeface="ＭＳ Ｐゴシック" charset="0"/>
              </a:rPr>
              <a:t>Supports </a:t>
            </a:r>
            <a:r>
              <a:rPr lang="ja-JP" altLang="en-US" sz="1600" i="1">
                <a:solidFill>
                  <a:srgbClr val="000000"/>
                </a:solidFill>
                <a:latin typeface="Arial" charset="0"/>
                <a:ea typeface="ＭＳ Ｐゴシック" charset="0"/>
              </a:rPr>
              <a:t>“</a:t>
            </a:r>
            <a:r>
              <a:rPr lang="en-US" sz="1600" i="1" dirty="0">
                <a:solidFill>
                  <a:srgbClr val="000000"/>
                </a:solidFill>
                <a:latin typeface="Arial" charset="0"/>
                <a:ea typeface="ＭＳ Ｐゴシック" charset="0"/>
              </a:rPr>
              <a:t>as of</a:t>
            </a:r>
            <a:r>
              <a:rPr lang="ja-JP" altLang="en-US" sz="1600" i="1">
                <a:solidFill>
                  <a:srgbClr val="000000"/>
                </a:solidFill>
                <a:latin typeface="Arial" charset="0"/>
                <a:ea typeface="ＭＳ Ｐゴシック" charset="0"/>
              </a:rPr>
              <a:t>”</a:t>
            </a:r>
            <a:r>
              <a:rPr lang="en-US" sz="1600" i="1" dirty="0">
                <a:solidFill>
                  <a:srgbClr val="000000"/>
                </a:solidFill>
                <a:latin typeface="Arial" charset="0"/>
                <a:ea typeface="ＭＳ Ｐゴシック" charset="0"/>
              </a:rPr>
              <a:t> reporting</a:t>
            </a:r>
          </a:p>
        </p:txBody>
      </p:sp>
      <p:sp>
        <p:nvSpPr>
          <p:cNvPr id="83984" name="Rectangle 24"/>
          <p:cNvSpPr>
            <a:spLocks noGrp="1" noChangeArrowheads="1"/>
          </p:cNvSpPr>
          <p:nvPr>
            <p:ph type="title"/>
          </p:nvPr>
        </p:nvSpPr>
        <p:spPr/>
        <p:txBody>
          <a:bodyPr/>
          <a:lstStyle/>
          <a:p>
            <a:pPr eaLnBrk="1" hangingPunct="1"/>
            <a:r>
              <a:rPr lang="en-US" dirty="0">
                <a:latin typeface="Arial" charset="0"/>
              </a:rPr>
              <a:t>Four approaches to time dependent data</a:t>
            </a:r>
          </a:p>
        </p:txBody>
      </p:sp>
      <p:grpSp>
        <p:nvGrpSpPr>
          <p:cNvPr id="3" name="Group 2">
            <a:extLst>
              <a:ext uri="{FF2B5EF4-FFF2-40B4-BE49-F238E27FC236}">
                <a16:creationId xmlns:a16="http://schemas.microsoft.com/office/drawing/2014/main" id="{1D21ACAF-F5B8-5844-A5B8-352E211B9997}"/>
              </a:ext>
            </a:extLst>
          </p:cNvPr>
          <p:cNvGrpSpPr/>
          <p:nvPr/>
        </p:nvGrpSpPr>
        <p:grpSpPr>
          <a:xfrm>
            <a:off x="204856" y="1071503"/>
            <a:ext cx="4873500" cy="5217725"/>
            <a:chOff x="1060288" y="244119"/>
            <a:chExt cx="4873500" cy="5217725"/>
          </a:xfrm>
        </p:grpSpPr>
        <p:grpSp>
          <p:nvGrpSpPr>
            <p:cNvPr id="26" name="Group 8">
              <a:extLst>
                <a:ext uri="{FF2B5EF4-FFF2-40B4-BE49-F238E27FC236}">
                  <a16:creationId xmlns:a16="http://schemas.microsoft.com/office/drawing/2014/main" id="{FD90677E-7F93-4B45-B7EA-2BAE7F227B2D}"/>
                </a:ext>
              </a:extLst>
            </p:cNvPr>
            <p:cNvGrpSpPr>
              <a:grpSpLocks/>
            </p:cNvGrpSpPr>
            <p:nvPr/>
          </p:nvGrpSpPr>
          <p:grpSpPr bwMode="auto">
            <a:xfrm>
              <a:off x="2535777" y="1442340"/>
              <a:ext cx="533400" cy="708025"/>
              <a:chOff x="1248" y="766"/>
              <a:chExt cx="336" cy="446"/>
            </a:xfrm>
          </p:grpSpPr>
          <p:sp>
            <p:nvSpPr>
              <p:cNvPr id="27" name="Oval 9">
                <a:extLst>
                  <a:ext uri="{FF2B5EF4-FFF2-40B4-BE49-F238E27FC236}">
                    <a16:creationId xmlns:a16="http://schemas.microsoft.com/office/drawing/2014/main" id="{28DDA99A-EA40-EB40-8FB3-11DAC9BC31FF}"/>
                  </a:ext>
                </a:extLst>
              </p:cNvPr>
              <p:cNvSpPr>
                <a:spLocks noChangeArrowheads="1"/>
              </p:cNvSpPr>
              <p:nvPr/>
            </p:nvSpPr>
            <p:spPr bwMode="auto">
              <a:xfrm>
                <a:off x="1248" y="816"/>
                <a:ext cx="336" cy="38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8" name="Text Box 10">
                <a:extLst>
                  <a:ext uri="{FF2B5EF4-FFF2-40B4-BE49-F238E27FC236}">
                    <a16:creationId xmlns:a16="http://schemas.microsoft.com/office/drawing/2014/main" id="{ABB5962C-B35D-CC43-B14F-C4E38F3D2046}"/>
                  </a:ext>
                </a:extLst>
              </p:cNvPr>
              <p:cNvSpPr txBox="1">
                <a:spLocks noChangeArrowheads="1"/>
              </p:cNvSpPr>
              <p:nvPr/>
            </p:nvSpPr>
            <p:spPr bwMode="auto">
              <a:xfrm>
                <a:off x="1284" y="766"/>
                <a:ext cx="2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4000" b="1" dirty="0">
                    <a:solidFill>
                      <a:srgbClr val="FF0000"/>
                    </a:solidFill>
                    <a:latin typeface="Times New Roman" charset="0"/>
                  </a:rPr>
                  <a:t>1</a:t>
                </a:r>
              </a:p>
            </p:txBody>
          </p:sp>
        </p:grpSp>
        <p:grpSp>
          <p:nvGrpSpPr>
            <p:cNvPr id="29" name="Group 11">
              <a:extLst>
                <a:ext uri="{FF2B5EF4-FFF2-40B4-BE49-F238E27FC236}">
                  <a16:creationId xmlns:a16="http://schemas.microsoft.com/office/drawing/2014/main" id="{7EA7D00A-640C-E947-B2CF-EA8E50ADCD09}"/>
                </a:ext>
              </a:extLst>
            </p:cNvPr>
            <p:cNvGrpSpPr>
              <a:grpSpLocks/>
            </p:cNvGrpSpPr>
            <p:nvPr/>
          </p:nvGrpSpPr>
          <p:grpSpPr bwMode="auto">
            <a:xfrm>
              <a:off x="2550253" y="2658732"/>
              <a:ext cx="533400" cy="708025"/>
              <a:chOff x="3888" y="432"/>
              <a:chExt cx="336" cy="446"/>
            </a:xfrm>
          </p:grpSpPr>
          <p:sp>
            <p:nvSpPr>
              <p:cNvPr id="30" name="Oval 12">
                <a:extLst>
                  <a:ext uri="{FF2B5EF4-FFF2-40B4-BE49-F238E27FC236}">
                    <a16:creationId xmlns:a16="http://schemas.microsoft.com/office/drawing/2014/main" id="{190FD34E-8469-F643-9D3D-61625D36945F}"/>
                  </a:ext>
                </a:extLst>
              </p:cNvPr>
              <p:cNvSpPr>
                <a:spLocks noChangeArrowheads="1"/>
              </p:cNvSpPr>
              <p:nvPr/>
            </p:nvSpPr>
            <p:spPr bwMode="auto">
              <a:xfrm>
                <a:off x="3888" y="480"/>
                <a:ext cx="336" cy="38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31" name="Text Box 13">
                <a:extLst>
                  <a:ext uri="{FF2B5EF4-FFF2-40B4-BE49-F238E27FC236}">
                    <a16:creationId xmlns:a16="http://schemas.microsoft.com/office/drawing/2014/main" id="{5222D9C1-C21A-C24C-9D50-F4B2D95050ED}"/>
                  </a:ext>
                </a:extLst>
              </p:cNvPr>
              <p:cNvSpPr txBox="1">
                <a:spLocks noChangeArrowheads="1"/>
              </p:cNvSpPr>
              <p:nvPr/>
            </p:nvSpPr>
            <p:spPr bwMode="auto">
              <a:xfrm>
                <a:off x="3924" y="432"/>
                <a:ext cx="2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eaLnBrk="1" fontAlgn="base" hangingPunct="1">
                  <a:spcBef>
                    <a:spcPct val="0"/>
                  </a:spcBef>
                  <a:spcAft>
                    <a:spcPct val="0"/>
                  </a:spcAft>
                  <a:defRPr/>
                </a:pPr>
                <a:r>
                  <a:rPr lang="en-US" sz="4000" b="1">
                    <a:solidFill>
                      <a:srgbClr val="FF0000"/>
                    </a:solidFill>
                    <a:latin typeface="Times New Roman" charset="0"/>
                  </a:rPr>
                  <a:t>2</a:t>
                </a:r>
              </a:p>
            </p:txBody>
          </p:sp>
        </p:grpSp>
        <p:pic>
          <p:nvPicPr>
            <p:cNvPr id="177153" name="Picture 1" descr="page94image16635792">
              <a:extLst>
                <a:ext uri="{FF2B5EF4-FFF2-40B4-BE49-F238E27FC236}">
                  <a16:creationId xmlns:a16="http://schemas.microsoft.com/office/drawing/2014/main" id="{D3C92892-1D55-AB41-8F3B-81465236E7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0288" y="244119"/>
              <a:ext cx="4873500" cy="521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35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a:latin typeface="Arial" charset="0"/>
              </a:rPr>
              <a:t>Time dependent data – key points</a:t>
            </a:r>
          </a:p>
        </p:txBody>
      </p:sp>
      <p:sp>
        <p:nvSpPr>
          <p:cNvPr id="84995" name="Rectangle 3"/>
          <p:cNvSpPr>
            <a:spLocks noGrp="1" noChangeArrowheads="1"/>
          </p:cNvSpPr>
          <p:nvPr>
            <p:ph type="body" idx="4294967295"/>
          </p:nvPr>
        </p:nvSpPr>
        <p:spPr>
          <a:xfrm>
            <a:off x="885238" y="909638"/>
            <a:ext cx="7924800" cy="5038725"/>
          </a:xfrm>
        </p:spPr>
        <p:txBody>
          <a:bodyPr>
            <a:noAutofit/>
          </a:bodyPr>
          <a:lstStyle/>
          <a:p>
            <a:pPr eaLnBrk="1" hangingPunct="1"/>
            <a:r>
              <a:rPr lang="en-US" sz="2000" dirty="0">
                <a:latin typeface="Arial" charset="0"/>
              </a:rPr>
              <a:t>Facts that change independently </a:t>
            </a:r>
            <a:br>
              <a:rPr lang="en-US" sz="2000" dirty="0">
                <a:latin typeface="Arial" charset="0"/>
              </a:rPr>
            </a:br>
            <a:r>
              <a:rPr lang="en-US" sz="2000" dirty="0">
                <a:latin typeface="Arial" charset="0"/>
              </a:rPr>
              <a:t>should be recorded independently</a:t>
            </a:r>
          </a:p>
          <a:p>
            <a:pPr eaLnBrk="1" hangingPunct="1"/>
            <a:r>
              <a:rPr lang="en-US" sz="2000" dirty="0">
                <a:latin typeface="Arial" charset="0"/>
              </a:rPr>
              <a:t>Never name the entity </a:t>
            </a:r>
            <a:r>
              <a:rPr lang="ja-JP" altLang="en-US" sz="2000" dirty="0">
                <a:latin typeface="Arial" charset="0"/>
              </a:rPr>
              <a:t>“</a:t>
            </a:r>
            <a:r>
              <a:rPr lang="en-US" sz="2000" dirty="0">
                <a:latin typeface="Arial" charset="0"/>
              </a:rPr>
              <a:t>History</a:t>
            </a:r>
            <a:r>
              <a:rPr lang="ja-JP" altLang="en-US" sz="2000" dirty="0">
                <a:latin typeface="Arial" charset="0"/>
              </a:rPr>
              <a:t>”</a:t>
            </a:r>
            <a:r>
              <a:rPr lang="en-US" sz="2000" dirty="0">
                <a:latin typeface="Arial" charset="0"/>
              </a:rPr>
              <a:t> – </a:t>
            </a:r>
            <a:br>
              <a:rPr lang="en-US" sz="2000" dirty="0">
                <a:latin typeface="Arial" charset="0"/>
              </a:rPr>
            </a:br>
            <a:r>
              <a:rPr lang="en-US" sz="2000" dirty="0">
                <a:latin typeface="Arial" charset="0"/>
              </a:rPr>
              <a:t>it probably includes present and future values</a:t>
            </a:r>
          </a:p>
          <a:p>
            <a:pPr eaLnBrk="1" hangingPunct="1"/>
            <a:r>
              <a:rPr lang="en-US" sz="2000" dirty="0">
                <a:latin typeface="Arial" charset="0"/>
              </a:rPr>
              <a:t>Distinguish between</a:t>
            </a:r>
          </a:p>
          <a:p>
            <a:pPr lvl="1" eaLnBrk="1" hangingPunct="1"/>
            <a:r>
              <a:rPr lang="en-US" sz="2000" i="1" dirty="0">
                <a:latin typeface="Arial" charset="0"/>
              </a:rPr>
              <a:t>business</a:t>
            </a:r>
            <a:r>
              <a:rPr lang="en-US" sz="2000" dirty="0">
                <a:latin typeface="Arial" charset="0"/>
              </a:rPr>
              <a:t> Effective Date</a:t>
            </a:r>
          </a:p>
          <a:p>
            <a:pPr lvl="1" eaLnBrk="1" hangingPunct="1"/>
            <a:r>
              <a:rPr lang="en-US" sz="2000" i="1" dirty="0">
                <a:latin typeface="Arial" charset="0"/>
              </a:rPr>
              <a:t>database</a:t>
            </a:r>
            <a:r>
              <a:rPr lang="en-US" sz="2000" dirty="0">
                <a:latin typeface="Arial" charset="0"/>
              </a:rPr>
              <a:t> Recorded Date</a:t>
            </a:r>
          </a:p>
          <a:p>
            <a:pPr eaLnBrk="1" hangingPunct="1"/>
            <a:r>
              <a:rPr lang="en-US" sz="2000" dirty="0">
                <a:latin typeface="Arial" charset="0"/>
              </a:rPr>
              <a:t>It</a:t>
            </a:r>
            <a:r>
              <a:rPr lang="fr-FR" altLang="ja-JP" sz="2000" dirty="0">
                <a:latin typeface="Arial" charset="0"/>
              </a:rPr>
              <a:t>'</a:t>
            </a:r>
            <a:r>
              <a:rPr lang="en-US" sz="2000" dirty="0">
                <a:latin typeface="Arial" charset="0"/>
              </a:rPr>
              <a:t>s tempting to put </a:t>
            </a:r>
            <a:r>
              <a:rPr lang="ja-JP" altLang="en-US" sz="2000" dirty="0">
                <a:latin typeface="Arial" charset="0"/>
              </a:rPr>
              <a:t>“</a:t>
            </a:r>
            <a:r>
              <a:rPr lang="en-US" sz="2000" dirty="0">
                <a:latin typeface="Arial" charset="0"/>
              </a:rPr>
              <a:t>Effective Date</a:t>
            </a:r>
            <a:r>
              <a:rPr lang="ja-JP" altLang="en-US" sz="2000" dirty="0">
                <a:latin typeface="Arial" charset="0"/>
              </a:rPr>
              <a:t>”</a:t>
            </a:r>
            <a:r>
              <a:rPr lang="en-US" sz="2000" dirty="0">
                <a:latin typeface="Arial" charset="0"/>
              </a:rPr>
              <a:t> in the key, </a:t>
            </a:r>
            <a:br>
              <a:rPr lang="en-US" sz="2000" dirty="0">
                <a:latin typeface="Arial" charset="0"/>
              </a:rPr>
            </a:br>
            <a:r>
              <a:rPr lang="en-US" sz="2000" dirty="0">
                <a:latin typeface="Arial" charset="0"/>
              </a:rPr>
              <a:t>but it might change, and might prevent two records from having the same Effective Date even when that makes sense</a:t>
            </a:r>
          </a:p>
          <a:p>
            <a:pPr eaLnBrk="1" hangingPunct="1"/>
            <a:r>
              <a:rPr lang="en-US" sz="2000" dirty="0">
                <a:latin typeface="Arial" charset="0"/>
              </a:rPr>
              <a:t>Be sure to define what End Date / Expiry Date date </a:t>
            </a:r>
            <a:r>
              <a:rPr lang="en-US" sz="2000" i="1" dirty="0">
                <a:latin typeface="Arial" charset="0"/>
              </a:rPr>
              <a:t>means</a:t>
            </a:r>
            <a:br>
              <a:rPr lang="en-US" sz="2000" i="1" dirty="0">
                <a:latin typeface="Arial" charset="0"/>
              </a:rPr>
            </a:br>
            <a:r>
              <a:rPr lang="en-US" sz="2000" dirty="0">
                <a:latin typeface="Arial" charset="0"/>
              </a:rPr>
              <a:t>("tot </a:t>
            </a:r>
            <a:r>
              <a:rPr lang="en-US" sz="2000" dirty="0" err="1">
                <a:latin typeface="Arial" charset="0"/>
              </a:rPr>
              <a:t>en</a:t>
            </a:r>
            <a:r>
              <a:rPr lang="en-US" sz="2000" dirty="0">
                <a:latin typeface="Arial" charset="0"/>
              </a:rPr>
              <a:t> met")</a:t>
            </a:r>
          </a:p>
          <a:p>
            <a:pPr eaLnBrk="1" hangingPunct="1"/>
            <a:r>
              <a:rPr lang="en-US" sz="2000" dirty="0">
                <a:latin typeface="Arial" charset="0"/>
              </a:rPr>
              <a:t>Capture the need (the </a:t>
            </a:r>
            <a:r>
              <a:rPr lang="ja-JP" altLang="en-US" sz="2000" dirty="0">
                <a:latin typeface="Arial" charset="0"/>
              </a:rPr>
              <a:t>“</a:t>
            </a:r>
            <a:r>
              <a:rPr lang="en-US" sz="2000" dirty="0">
                <a:latin typeface="Arial" charset="0"/>
              </a:rPr>
              <a:t>reality</a:t>
            </a:r>
            <a:r>
              <a:rPr lang="ja-JP" altLang="en-US" sz="2000" dirty="0">
                <a:latin typeface="Arial" charset="0"/>
              </a:rPr>
              <a:t>”</a:t>
            </a:r>
            <a:r>
              <a:rPr lang="en-US" sz="2000" dirty="0">
                <a:latin typeface="Arial" charset="0"/>
              </a:rPr>
              <a:t>) </a:t>
            </a:r>
            <a:r>
              <a:rPr lang="en-US" sz="2000" i="1" dirty="0">
                <a:latin typeface="Arial" charset="0"/>
              </a:rPr>
              <a:t>first</a:t>
            </a:r>
            <a:r>
              <a:rPr lang="en-US" sz="2000" dirty="0">
                <a:latin typeface="Arial" charset="0"/>
              </a:rPr>
              <a:t> in the model,</a:t>
            </a:r>
            <a:br>
              <a:rPr lang="en-US" sz="2000" dirty="0">
                <a:latin typeface="Arial" charset="0"/>
              </a:rPr>
            </a:br>
            <a:r>
              <a:rPr lang="en-US" sz="2000" i="1" dirty="0">
                <a:latin typeface="Arial" charset="0"/>
              </a:rPr>
              <a:t>then</a:t>
            </a:r>
            <a:r>
              <a:rPr lang="en-US" sz="2000" dirty="0">
                <a:latin typeface="Arial" charset="0"/>
              </a:rPr>
              <a:t> factor in performance considerations</a:t>
            </a:r>
          </a:p>
          <a:p>
            <a:pPr eaLnBrk="1" hangingPunct="1"/>
            <a:r>
              <a:rPr lang="en-US" sz="2000" dirty="0">
                <a:latin typeface="Arial" charset="0"/>
              </a:rPr>
              <a:t>You might need to consider time zones</a:t>
            </a:r>
          </a:p>
          <a:p>
            <a:pPr lvl="1" eaLnBrk="1" hangingPunct="1"/>
            <a:r>
              <a:rPr lang="en-US" sz="2000" dirty="0">
                <a:latin typeface="Arial" charset="0"/>
              </a:rPr>
              <a:t>GMT / UMT / UTC</a:t>
            </a:r>
          </a:p>
          <a:p>
            <a:pPr lvl="1" eaLnBrk="1" hangingPunct="1"/>
            <a:r>
              <a:rPr lang="en-US" sz="2000" dirty="0">
                <a:latin typeface="Arial" charset="0"/>
              </a:rPr>
              <a:t>Local offset</a:t>
            </a:r>
          </a:p>
        </p:txBody>
      </p:sp>
    </p:spTree>
    <p:extLst>
      <p:ext uri="{BB962C8B-B14F-4D97-AF65-F5344CB8AC3E}">
        <p14:creationId xmlns:p14="http://schemas.microsoft.com/office/powerpoint/2010/main" val="33130156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1094" name="Group 22"/>
          <p:cNvGraphicFramePr>
            <a:graphicFrameLocks noGrp="1"/>
          </p:cNvGraphicFramePr>
          <p:nvPr>
            <p:extLst>
              <p:ext uri="{D42A27DB-BD31-4B8C-83A1-F6EECF244321}">
                <p14:modId xmlns:p14="http://schemas.microsoft.com/office/powerpoint/2010/main" val="2366880861"/>
              </p:ext>
            </p:extLst>
          </p:nvPr>
        </p:nvGraphicFramePr>
        <p:xfrm>
          <a:off x="7366690" y="3239417"/>
          <a:ext cx="3005137" cy="3127379"/>
        </p:xfrm>
        <a:graphic>
          <a:graphicData uri="http://schemas.openxmlformats.org/drawingml/2006/table">
            <a:tbl>
              <a:tblPr/>
              <a:tblGrid>
                <a:gridCol w="581025">
                  <a:extLst>
                    <a:ext uri="{9D8B030D-6E8A-4147-A177-3AD203B41FA5}">
                      <a16:colId xmlns:a16="http://schemas.microsoft.com/office/drawing/2014/main" val="20000"/>
                    </a:ext>
                  </a:extLst>
                </a:gridCol>
                <a:gridCol w="2424112">
                  <a:extLst>
                    <a:ext uri="{9D8B030D-6E8A-4147-A177-3AD203B41FA5}">
                      <a16:colId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1" i="0" u="none" strike="noStrike" cap="none" normalizeH="0" baseline="0">
                          <a:ln>
                            <a:noFill/>
                          </a:ln>
                          <a:solidFill>
                            <a:schemeClr val="bg1"/>
                          </a:solidFill>
                          <a:effectLst/>
                          <a:latin typeface="Wingdings 2" charset="0"/>
                          <a:ea typeface="ＭＳ Ｐゴシック" charset="0"/>
                        </a:rPr>
                        <a:t>ê</a:t>
                      </a:r>
                    </a:p>
                  </a:txBody>
                  <a:tcPr marT="45722" marB="4572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Topics</a:t>
                      </a:r>
                    </a:p>
                  </a:txBody>
                  <a:tcPr marT="45722" marB="4572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6600"/>
                    </a:solidFill>
                  </a:tcPr>
                </a:tc>
                <a:extLst>
                  <a:ext uri="{0D108BD9-81ED-4DB2-BD59-A6C34878D82A}">
                    <a16:rowId xmlns:a16="http://schemas.microsoft.com/office/drawing/2014/main" val="10000"/>
                  </a:ext>
                </a:extLst>
              </a:tr>
              <a:tr h="2670175">
                <a:tc gridSpan="2">
                  <a:txBody>
                    <a:bodyPr/>
                    <a:lstStyle/>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V-A-K </a:t>
                      </a:r>
                      <a:r>
                        <a:rPr kumimoji="0" lang="mr-IN" sz="1800" b="0" i="0" u="none" strike="noStrike" cap="none" normalizeH="0" baseline="0" dirty="0">
                          <a:ln>
                            <a:noFill/>
                          </a:ln>
                          <a:solidFill>
                            <a:schemeClr val="tx1"/>
                          </a:solidFill>
                          <a:effectLst/>
                          <a:latin typeface="Arial" charset="0"/>
                          <a:ea typeface="ＭＳ Ｐゴシック" charset="0"/>
                        </a:rPr>
                        <a:t>–</a:t>
                      </a:r>
                      <a:r>
                        <a:rPr kumimoji="0" lang="en-US" sz="1800" b="0" i="0" u="none" strike="noStrike" cap="none" normalizeH="0" baseline="0" dirty="0">
                          <a:ln>
                            <a:noFill/>
                          </a:ln>
                          <a:solidFill>
                            <a:schemeClr val="tx1"/>
                          </a:solidFill>
                          <a:effectLst/>
                          <a:latin typeface="Arial" charset="0"/>
                          <a:ea typeface="ＭＳ Ｐゴシック" charset="0"/>
                        </a:rPr>
                        <a:t> using all the tools to build a model</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Multi-way associations and complex rules</a:t>
                      </a:r>
                    </a:p>
                    <a:p>
                      <a:pPr marL="223838" marR="0" lvl="0" indent="-223838" algn="l" defTabSz="914400" rtl="0" eaLnBrk="1" fontAlgn="base" latinLnBrk="0" hangingPunct="1">
                        <a:lnSpc>
                          <a:spcPct val="100000"/>
                        </a:lnSpc>
                        <a:spcBef>
                          <a:spcPct val="20000"/>
                        </a:spcBef>
                        <a:spcAft>
                          <a:spcPct val="0"/>
                        </a:spcAft>
                        <a:buClr>
                          <a:srgbClr val="CC3300"/>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Advanced normal forms – resolving circular relationships and cyclic dependencies</a:t>
                      </a:r>
                    </a:p>
                  </a:txBody>
                  <a:tcPr marT="45722" marB="4572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86038" name="AutoShape 32"/>
          <p:cNvSpPr>
            <a:spLocks noChangeArrowheads="1"/>
          </p:cNvSpPr>
          <p:nvPr/>
        </p:nvSpPr>
        <p:spPr bwMode="auto">
          <a:xfrm>
            <a:off x="809963" y="4467915"/>
            <a:ext cx="5512340" cy="370362"/>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6039" name="Line 33"/>
          <p:cNvSpPr>
            <a:spLocks noChangeShapeType="1"/>
          </p:cNvSpPr>
          <p:nvPr/>
        </p:nvSpPr>
        <p:spPr bwMode="auto">
          <a:xfrm flipV="1">
            <a:off x="6322303" y="3606464"/>
            <a:ext cx="1044387" cy="9180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6041" name="Rectangle 35"/>
          <p:cNvSpPr>
            <a:spLocks noGrp="1" noChangeArrowheads="1"/>
          </p:cNvSpPr>
          <p:nvPr>
            <p:ph type="title"/>
          </p:nvPr>
        </p:nvSpPr>
        <p:spPr>
          <a:no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92075" tIns="46038" rIns="92075" bIns="46038">
            <a:normAutofit/>
          </a:bodyPr>
          <a:lstStyle/>
          <a:p>
            <a:pPr eaLnBrk="1" hangingPunct="1"/>
            <a:r>
              <a:rPr lang="en-US" dirty="0">
                <a:latin typeface="Arial" charset="0"/>
                <a:cs typeface="Times New Roman" charset="0"/>
              </a:rPr>
              <a:t>Rules on relationships and associations</a:t>
            </a:r>
            <a:endParaRPr lang="en-US" dirty="0">
              <a:latin typeface="Arial" charset="0"/>
            </a:endParaRPr>
          </a:p>
        </p:txBody>
      </p:sp>
      <p:graphicFrame>
        <p:nvGraphicFramePr>
          <p:cNvPr id="3" name="Group 46">
            <a:extLst>
              <a:ext uri="{FF2B5EF4-FFF2-40B4-BE49-F238E27FC236}">
                <a16:creationId xmlns:a16="http://schemas.microsoft.com/office/drawing/2014/main" id="{7798331B-49A8-4A43-1CD0-7C3417D5BF8D}"/>
              </a:ext>
            </a:extLst>
          </p:cNvPr>
          <p:cNvGraphicFramePr>
            <a:graphicFrameLocks noGrp="1"/>
          </p:cNvGraphicFramePr>
          <p:nvPr>
            <p:extLst>
              <p:ext uri="{D42A27DB-BD31-4B8C-83A1-F6EECF244321}">
                <p14:modId xmlns:p14="http://schemas.microsoft.com/office/powerpoint/2010/main" val="3092334733"/>
              </p:ext>
            </p:extLst>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Issues, Principles,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12499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boxes and lines, but raises important questions</a:t>
            </a:r>
          </a:p>
        </p:txBody>
      </p:sp>
      <p:pic>
        <p:nvPicPr>
          <p:cNvPr id="3" name="Picture 2" descr="DM-CSMP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9433" y="650095"/>
            <a:ext cx="5167630" cy="6096000"/>
          </a:xfrm>
          <a:prstGeom prst="rect">
            <a:avLst/>
          </a:prstGeom>
        </p:spPr>
      </p:pic>
      <p:grpSp>
        <p:nvGrpSpPr>
          <p:cNvPr id="4" name="Group 3">
            <a:extLst>
              <a:ext uri="{FF2B5EF4-FFF2-40B4-BE49-F238E27FC236}">
                <a16:creationId xmlns:a16="http://schemas.microsoft.com/office/drawing/2014/main" id="{B5B2407B-1507-9F92-4DBA-F5F237EDBD74}"/>
              </a:ext>
            </a:extLst>
          </p:cNvPr>
          <p:cNvGrpSpPr/>
          <p:nvPr/>
        </p:nvGrpSpPr>
        <p:grpSpPr>
          <a:xfrm>
            <a:off x="7699091" y="3586225"/>
            <a:ext cx="4138479" cy="1018905"/>
            <a:chOff x="7699091" y="3586225"/>
            <a:chExt cx="4138479" cy="1018905"/>
          </a:xfrm>
        </p:grpSpPr>
        <p:cxnSp>
          <p:nvCxnSpPr>
            <p:cNvPr id="5" name="Straight Arrow Connector 4">
              <a:extLst>
                <a:ext uri="{FF2B5EF4-FFF2-40B4-BE49-F238E27FC236}">
                  <a16:creationId xmlns:a16="http://schemas.microsoft.com/office/drawing/2014/main" id="{27FCD4E8-15A2-8244-A377-3DCF44F4B586}"/>
                </a:ext>
              </a:extLst>
            </p:cNvPr>
            <p:cNvCxnSpPr/>
            <p:nvPr/>
          </p:nvCxnSpPr>
          <p:spPr>
            <a:xfrm flipH="1">
              <a:off x="7699091" y="3909391"/>
              <a:ext cx="1146313" cy="69573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117BEB5-ECE6-6F44-A75C-6611A341ED48}"/>
                </a:ext>
              </a:extLst>
            </p:cNvPr>
            <p:cNvSpPr/>
            <p:nvPr/>
          </p:nvSpPr>
          <p:spPr>
            <a:xfrm>
              <a:off x="8845404" y="3586225"/>
              <a:ext cx="2992166" cy="830997"/>
            </a:xfrm>
            <a:prstGeom prst="rect">
              <a:avLst/>
            </a:prstGeom>
          </p:spPr>
          <p:txBody>
            <a:bodyPr wrap="none">
              <a:spAutoFit/>
            </a:bodyPr>
            <a:lstStyle/>
            <a:p>
              <a:pPr>
                <a:spcBef>
                  <a:spcPct val="0"/>
                </a:spcBef>
              </a:pPr>
              <a:r>
                <a:rPr lang="en-US" sz="2400" dirty="0">
                  <a:solidFill>
                    <a:srgbClr val="000000"/>
                  </a:solidFill>
                  <a:latin typeface="Arial" panose="020B0604020202020204" pitchFamily="34" charset="0"/>
                  <a:cs typeface="Arial" panose="020B0604020202020204" pitchFamily="34" charset="0"/>
                </a:rPr>
                <a:t>What do we issue</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the Authorisation to?</a:t>
              </a:r>
            </a:p>
          </p:txBody>
        </p:sp>
      </p:grpSp>
      <p:grpSp>
        <p:nvGrpSpPr>
          <p:cNvPr id="12" name="Group 11">
            <a:extLst>
              <a:ext uri="{FF2B5EF4-FFF2-40B4-BE49-F238E27FC236}">
                <a16:creationId xmlns:a16="http://schemas.microsoft.com/office/drawing/2014/main" id="{236BE7AD-9E0C-21CE-B04A-10D61D2317FD}"/>
              </a:ext>
            </a:extLst>
          </p:cNvPr>
          <p:cNvGrpSpPr/>
          <p:nvPr/>
        </p:nvGrpSpPr>
        <p:grpSpPr>
          <a:xfrm>
            <a:off x="0" y="5183251"/>
            <a:ext cx="3995110" cy="713966"/>
            <a:chOff x="0" y="5183251"/>
            <a:chExt cx="3995110" cy="713966"/>
          </a:xfrm>
        </p:grpSpPr>
        <p:cxnSp>
          <p:nvCxnSpPr>
            <p:cNvPr id="6" name="Straight Arrow Connector 5">
              <a:extLst>
                <a:ext uri="{FF2B5EF4-FFF2-40B4-BE49-F238E27FC236}">
                  <a16:creationId xmlns:a16="http://schemas.microsoft.com/office/drawing/2014/main" id="{A82DB819-CE5A-7641-9484-D86E1B09CF21}"/>
                </a:ext>
              </a:extLst>
            </p:cNvPr>
            <p:cNvCxnSpPr>
              <a:cxnSpLocks/>
            </p:cNvCxnSpPr>
            <p:nvPr/>
          </p:nvCxnSpPr>
          <p:spPr>
            <a:xfrm>
              <a:off x="2969155" y="5414083"/>
              <a:ext cx="1025955" cy="4831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5E2F1ED-03AD-A744-98D1-2F3CFFCFDA82}"/>
                </a:ext>
              </a:extLst>
            </p:cNvPr>
            <p:cNvSpPr/>
            <p:nvPr/>
          </p:nvSpPr>
          <p:spPr>
            <a:xfrm>
              <a:off x="0" y="5183251"/>
              <a:ext cx="3058851" cy="461665"/>
            </a:xfrm>
            <a:prstGeom prst="rect">
              <a:avLst/>
            </a:prstGeom>
          </p:spPr>
          <p:txBody>
            <a:bodyPr wrap="none">
              <a:spAutoFit/>
            </a:bodyPr>
            <a:lstStyle/>
            <a:p>
              <a:pPr>
                <a:spcBef>
                  <a:spcPct val="0"/>
                </a:spcBef>
              </a:pPr>
              <a:r>
                <a:rPr lang="en-US" sz="2400" dirty="0">
                  <a:solidFill>
                    <a:srgbClr val="000000"/>
                  </a:solidFill>
                  <a:latin typeface="Arial" panose="020B0604020202020204" pitchFamily="34" charset="0"/>
                  <a:cs typeface="Arial" panose="020B0604020202020204" pitchFamily="34" charset="0"/>
                </a:rPr>
                <a:t>What do we Inspect?</a:t>
              </a:r>
            </a:p>
          </p:txBody>
        </p:sp>
      </p:grpSp>
      <p:grpSp>
        <p:nvGrpSpPr>
          <p:cNvPr id="13" name="Group 12">
            <a:extLst>
              <a:ext uri="{FF2B5EF4-FFF2-40B4-BE49-F238E27FC236}">
                <a16:creationId xmlns:a16="http://schemas.microsoft.com/office/drawing/2014/main" id="{85B2959D-E01F-C8FD-C57D-96322BCD99BC}"/>
              </a:ext>
            </a:extLst>
          </p:cNvPr>
          <p:cNvGrpSpPr/>
          <p:nvPr/>
        </p:nvGrpSpPr>
        <p:grpSpPr>
          <a:xfrm>
            <a:off x="8886" y="3909391"/>
            <a:ext cx="4698039" cy="923329"/>
            <a:chOff x="8886" y="3909391"/>
            <a:chExt cx="4698039" cy="923329"/>
          </a:xfrm>
        </p:grpSpPr>
        <p:sp>
          <p:nvSpPr>
            <p:cNvPr id="7" name="Rectangle 6">
              <a:extLst>
                <a:ext uri="{FF2B5EF4-FFF2-40B4-BE49-F238E27FC236}">
                  <a16:creationId xmlns:a16="http://schemas.microsoft.com/office/drawing/2014/main" id="{38A90E8C-32E8-C45F-499A-5E8F8AF68495}"/>
                </a:ext>
              </a:extLst>
            </p:cNvPr>
            <p:cNvSpPr/>
            <p:nvPr/>
          </p:nvSpPr>
          <p:spPr>
            <a:xfrm>
              <a:off x="8886" y="4001723"/>
              <a:ext cx="3231975" cy="830997"/>
            </a:xfrm>
            <a:prstGeom prst="rect">
              <a:avLst/>
            </a:prstGeom>
          </p:spPr>
          <p:txBody>
            <a:bodyPr wrap="none">
              <a:spAutoFit/>
            </a:bodyPr>
            <a:lstStyle/>
            <a:p>
              <a:pPr>
                <a:spcBef>
                  <a:spcPct val="0"/>
                </a:spcBef>
              </a:pPr>
              <a:r>
                <a:rPr lang="en-US" sz="2400" dirty="0">
                  <a:solidFill>
                    <a:srgbClr val="000000"/>
                  </a:solidFill>
                  <a:latin typeface="Arial" panose="020B0604020202020204" pitchFamily="34" charset="0"/>
                  <a:cs typeface="Arial" panose="020B0604020202020204" pitchFamily="34" charset="0"/>
                </a:rPr>
                <a:t>Are Units permanently</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part of one Facility?</a:t>
              </a:r>
            </a:p>
          </p:txBody>
        </p:sp>
        <p:cxnSp>
          <p:nvCxnSpPr>
            <p:cNvPr id="11" name="Straight Arrow Connector 10">
              <a:extLst>
                <a:ext uri="{FF2B5EF4-FFF2-40B4-BE49-F238E27FC236}">
                  <a16:creationId xmlns:a16="http://schemas.microsoft.com/office/drawing/2014/main" id="{E73C88E1-2F4B-D1D7-1CC7-5993EA03AFD0}"/>
                </a:ext>
              </a:extLst>
            </p:cNvPr>
            <p:cNvCxnSpPr>
              <a:cxnSpLocks/>
            </p:cNvCxnSpPr>
            <p:nvPr/>
          </p:nvCxnSpPr>
          <p:spPr>
            <a:xfrm flipV="1">
              <a:off x="3194307" y="3909391"/>
              <a:ext cx="1512618" cy="32425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89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rPr>
              <a:t>Four key points about complex associations </a:t>
            </a:r>
          </a:p>
        </p:txBody>
      </p:sp>
      <p:sp>
        <p:nvSpPr>
          <p:cNvPr id="93187" name="Rectangle 3"/>
          <p:cNvSpPr>
            <a:spLocks noChangeArrowheads="1"/>
          </p:cNvSpPr>
          <p:nvPr/>
        </p:nvSpPr>
        <p:spPr bwMode="auto">
          <a:xfrm>
            <a:off x="885238" y="1003299"/>
            <a:ext cx="8585200" cy="5854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You can</a:t>
            </a:r>
            <a:r>
              <a:rPr lang="fr-FR" altLang="ja-JP"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t tell whether a model is correct or not simply by inspecting it – you must have business involvement</a:t>
            </a:r>
            <a:br>
              <a:rPr lang="en-US" sz="2000" dirty="0">
                <a:solidFill>
                  <a:srgbClr val="000000"/>
                </a:solidFill>
                <a:latin typeface="Arial" charset="0"/>
                <a:ea typeface="ＭＳ Ｐゴシック" charset="0"/>
              </a:rPr>
            </a:br>
            <a:br>
              <a:rPr lang="en-US" sz="2000" dirty="0">
                <a:solidFill>
                  <a:srgbClr val="000000"/>
                </a:solidFill>
                <a:latin typeface="Arial" charset="0"/>
                <a:ea typeface="ＭＳ Ｐゴシック" charset="0"/>
              </a:rPr>
            </a:br>
            <a:r>
              <a:rPr lang="en-US" sz="2000" b="1" i="1" dirty="0">
                <a:solidFill>
                  <a:srgbClr val="FF3300"/>
                </a:solidFill>
                <a:latin typeface="Arial" charset="0"/>
                <a:ea typeface="ＭＳ Ｐゴシック" charset="0"/>
              </a:rPr>
              <a:t>This gives rise to the other three points…</a:t>
            </a:r>
            <a:br>
              <a:rPr lang="en-US" sz="2000" b="1" i="1" dirty="0">
                <a:solidFill>
                  <a:srgbClr val="FF3300"/>
                </a:solidFill>
                <a:latin typeface="Arial" charset="0"/>
                <a:ea typeface="ＭＳ Ｐゴシック" charset="0"/>
              </a:rPr>
            </a:br>
            <a:endParaRPr lang="en-US" sz="2000" b="1" dirty="0">
              <a:solidFill>
                <a:srgbClr val="000000"/>
              </a:solidFill>
              <a:latin typeface="Arial" charset="0"/>
              <a:ea typeface="ＭＳ Ｐゴシック" charset="0"/>
            </a:endParaRPr>
          </a:p>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You must draw the model in a top-down fashion (or other systematic approach) so you can actually </a:t>
            </a:r>
            <a:r>
              <a:rPr lang="en-US" sz="2000" i="1" dirty="0">
                <a:solidFill>
                  <a:srgbClr val="000000"/>
                </a:solidFill>
                <a:latin typeface="Arial" charset="0"/>
                <a:ea typeface="ＭＳ Ｐゴシック" charset="0"/>
              </a:rPr>
              <a:t>see</a:t>
            </a:r>
            <a:r>
              <a:rPr lang="en-US" sz="2000" dirty="0">
                <a:solidFill>
                  <a:srgbClr val="000000"/>
                </a:solidFill>
                <a:latin typeface="Arial" charset="0"/>
                <a:ea typeface="ＭＳ Ｐゴシック" charset="0"/>
              </a:rPr>
              <a:t> dependencies</a:t>
            </a:r>
            <a:br>
              <a:rPr lang="en-US" sz="2000" dirty="0">
                <a:solidFill>
                  <a:srgbClr val="000000"/>
                </a:solidFill>
                <a:latin typeface="Arial" charset="0"/>
                <a:ea typeface="ＭＳ Ｐゴシック" charset="0"/>
              </a:rPr>
            </a:br>
            <a:endParaRPr lang="en-US" sz="2000" dirty="0">
              <a:solidFill>
                <a:srgbClr val="000000"/>
              </a:solidFill>
              <a:latin typeface="Arial" charset="0"/>
              <a:ea typeface="ＭＳ Ｐゴシック" charset="0"/>
            </a:endParaRPr>
          </a:p>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You must state your assumptions or understanding in narrative form as </a:t>
            </a:r>
            <a:r>
              <a:rPr lang="en-US" sz="2000" i="1" dirty="0">
                <a:solidFill>
                  <a:srgbClr val="000000"/>
                </a:solidFill>
                <a:latin typeface="Arial" charset="0"/>
                <a:ea typeface="ＭＳ Ｐゴシック" charset="0"/>
              </a:rPr>
              <a:t>assertions</a:t>
            </a:r>
            <a:r>
              <a:rPr lang="en-US" sz="2000" dirty="0">
                <a:solidFill>
                  <a:srgbClr val="000000"/>
                </a:solidFill>
                <a:latin typeface="Arial" charset="0"/>
                <a:ea typeface="ＭＳ Ｐゴシック" charset="0"/>
              </a:rPr>
              <a:t>, using terms (entity names, relationship names, and attribute names) from the data model</a:t>
            </a:r>
            <a:br>
              <a:rPr lang="en-US" sz="2000" dirty="0">
                <a:solidFill>
                  <a:srgbClr val="000000"/>
                </a:solidFill>
                <a:latin typeface="Arial" charset="0"/>
                <a:ea typeface="ＭＳ Ｐゴシック" charset="0"/>
              </a:rPr>
            </a:br>
            <a:endParaRPr lang="en-US" sz="2000" dirty="0">
              <a:solidFill>
                <a:srgbClr val="000000"/>
              </a:solidFill>
              <a:latin typeface="Arial" charset="0"/>
              <a:ea typeface="ＭＳ Ｐゴシック" charset="0"/>
            </a:endParaRPr>
          </a:p>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You must </a:t>
            </a:r>
            <a:r>
              <a:rPr lang="en-US" sz="2000" i="1" dirty="0">
                <a:solidFill>
                  <a:srgbClr val="000000"/>
                </a:solidFill>
                <a:latin typeface="Arial" charset="0"/>
                <a:ea typeface="ＭＳ Ｐゴシック" charset="0"/>
              </a:rPr>
              <a:t>illuminate</a:t>
            </a:r>
            <a:r>
              <a:rPr lang="en-US" sz="2000" dirty="0">
                <a:solidFill>
                  <a:srgbClr val="000000"/>
                </a:solidFill>
                <a:latin typeface="Arial" charset="0"/>
                <a:ea typeface="ＭＳ Ｐゴシック" charset="0"/>
              </a:rPr>
              <a:t> the data model by using sample data, schematic diagrams, scenarios, or some other understandable form </a:t>
            </a:r>
            <a:br>
              <a:rPr lang="en-US" sz="2000" dirty="0">
                <a:solidFill>
                  <a:srgbClr val="000000"/>
                </a:solidFill>
                <a:latin typeface="Arial" charset="0"/>
                <a:ea typeface="ＭＳ Ｐゴシック" charset="0"/>
              </a:rPr>
            </a:b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9352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dissolve">
                                      <p:cBhvr>
                                        <p:cTn id="7" dur="500"/>
                                        <p:tgtEl>
                                          <p:spTgt spid="9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3187">
                                            <p:txEl>
                                              <p:pRg st="1" end="1"/>
                                            </p:txEl>
                                          </p:spTgt>
                                        </p:tgtEl>
                                        <p:attrNameLst>
                                          <p:attrName>style.visibility</p:attrName>
                                        </p:attrNameLst>
                                      </p:cBhvr>
                                      <p:to>
                                        <p:strVal val="visible"/>
                                      </p:to>
                                    </p:set>
                                    <p:animEffect transition="in" filter="dissolve">
                                      <p:cBhvr>
                                        <p:cTn id="12" dur="500"/>
                                        <p:tgtEl>
                                          <p:spTgt spid="9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3187">
                                            <p:txEl>
                                              <p:pRg st="2" end="2"/>
                                            </p:txEl>
                                          </p:spTgt>
                                        </p:tgtEl>
                                        <p:attrNameLst>
                                          <p:attrName>style.visibility</p:attrName>
                                        </p:attrNameLst>
                                      </p:cBhvr>
                                      <p:to>
                                        <p:strVal val="visible"/>
                                      </p:to>
                                    </p:set>
                                    <p:animEffect transition="in" filter="dissolve">
                                      <p:cBhvr>
                                        <p:cTn id="17" dur="500"/>
                                        <p:tgtEl>
                                          <p:spTgt spid="93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3187">
                                            <p:txEl>
                                              <p:pRg st="3" end="3"/>
                                            </p:txEl>
                                          </p:spTgt>
                                        </p:tgtEl>
                                        <p:attrNameLst>
                                          <p:attrName>style.visibility</p:attrName>
                                        </p:attrNameLst>
                                      </p:cBhvr>
                                      <p:to>
                                        <p:strVal val="visible"/>
                                      </p:to>
                                    </p:set>
                                    <p:animEffect transition="in" filter="dissolve">
                                      <p:cBhvr>
                                        <p:cTn id="22" dur="500"/>
                                        <p:tgtEl>
                                          <p:spTgt spid="93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dirty="0">
                <a:latin typeface="Arial" charset="0"/>
              </a:rPr>
              <a:t>A quick exercise… </a:t>
            </a:r>
          </a:p>
        </p:txBody>
      </p:sp>
      <p:sp>
        <p:nvSpPr>
          <p:cNvPr id="94211" name="Rectangle 3"/>
          <p:cNvSpPr>
            <a:spLocks noChangeArrowheads="1"/>
          </p:cNvSpPr>
          <p:nvPr/>
        </p:nvSpPr>
        <p:spPr bwMode="auto">
          <a:xfrm>
            <a:off x="379052" y="652465"/>
            <a:ext cx="8585200" cy="585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The company decides which Items will be carried at which Stockrooms.</a:t>
            </a:r>
          </a:p>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The company qualifies Suppliers to provide specific Items.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(A Supplier can be qualified to provide multiple Items, and an Item may be provided by multiple Suppliers)</a:t>
            </a:r>
          </a:p>
          <a:p>
            <a:pPr marL="457200" indent="-457200" defTabSz="873125" fontAlgn="base">
              <a:spcBef>
                <a:spcPct val="20000"/>
              </a:spcBef>
              <a:spcAft>
                <a:spcPct val="0"/>
              </a:spcAft>
              <a:buClr>
                <a:srgbClr val="000000"/>
              </a:buClr>
              <a:buFont typeface="Wingdings" charset="0"/>
              <a:buAutoNum type="arabicPeriod"/>
              <a:defRPr/>
            </a:pPr>
            <a:r>
              <a:rPr lang="en-US" sz="2000" dirty="0">
                <a:solidFill>
                  <a:srgbClr val="000000"/>
                </a:solidFill>
                <a:latin typeface="Arial" charset="0"/>
                <a:ea typeface="ＭＳ Ｐゴシック" charset="0"/>
              </a:rPr>
              <a:t>The company enters into a Supply Contract with qualified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Suppliers for each Item they will provide to a specific Stockroom. </a:t>
            </a:r>
            <a:br>
              <a:rPr lang="en-US" sz="2000" dirty="0">
                <a:solidFill>
                  <a:srgbClr val="000000"/>
                </a:solidFill>
                <a:latin typeface="Arial" charset="0"/>
                <a:ea typeface="ＭＳ Ｐゴシック" charset="0"/>
              </a:rPr>
            </a:br>
            <a:endParaRPr lang="en-US" sz="2000" dirty="0">
              <a:solidFill>
                <a:srgbClr val="000000"/>
              </a:solidFill>
              <a:latin typeface="Arial" charset="0"/>
              <a:ea typeface="ＭＳ Ｐゴシック" charset="0"/>
            </a:endParaRPr>
          </a:p>
          <a:p>
            <a:pPr marL="457200" indent="-457200" defTabSz="873125" fontAlgn="base">
              <a:spcBef>
                <a:spcPct val="20000"/>
              </a:spcBef>
              <a:spcAft>
                <a:spcPct val="0"/>
              </a:spcAft>
              <a:buClr>
                <a:srgbClr val="000000"/>
              </a:buClr>
              <a:defRPr/>
            </a:pPr>
            <a:r>
              <a:rPr lang="en-US" sz="2000" i="1" dirty="0">
                <a:solidFill>
                  <a:srgbClr val="FF3300"/>
                </a:solidFill>
                <a:latin typeface="Arial" charset="0"/>
                <a:ea typeface="ＭＳ Ｐゴシック" charset="0"/>
              </a:rPr>
              <a:t>	Will this model satisfy the business constraints? </a:t>
            </a:r>
            <a:br>
              <a:rPr lang="en-US" sz="2000" i="1" dirty="0">
                <a:solidFill>
                  <a:srgbClr val="FF3300"/>
                </a:solidFill>
                <a:latin typeface="Arial" charset="0"/>
                <a:ea typeface="ＭＳ Ｐゴシック" charset="0"/>
              </a:rPr>
            </a:br>
            <a:r>
              <a:rPr lang="en-US" sz="2000" i="1" dirty="0">
                <a:solidFill>
                  <a:srgbClr val="FF3300"/>
                </a:solidFill>
                <a:latin typeface="Arial" charset="0"/>
                <a:ea typeface="ＭＳ Ｐゴシック" charset="0"/>
              </a:rPr>
              <a:t>If not, identify specific problems and develop a better model </a:t>
            </a:r>
          </a:p>
        </p:txBody>
      </p:sp>
      <p:graphicFrame>
        <p:nvGraphicFramePr>
          <p:cNvPr id="94212" name="Object 4"/>
          <p:cNvGraphicFramePr>
            <a:graphicFrameLocks noChangeAspect="1"/>
          </p:cNvGraphicFramePr>
          <p:nvPr/>
        </p:nvGraphicFramePr>
        <p:xfrm>
          <a:off x="1833791" y="4086989"/>
          <a:ext cx="6002338" cy="2314575"/>
        </p:xfrm>
        <a:graphic>
          <a:graphicData uri="http://schemas.openxmlformats.org/presentationml/2006/ole">
            <mc:AlternateContent xmlns:mc="http://schemas.openxmlformats.org/markup-compatibility/2006">
              <mc:Choice xmlns:v="urn:schemas-microsoft-com:vml" Requires="v">
                <p:oleObj name="Visio" r:id="rId3" imgW="5932649" imgH="2036530" progId="Visio.Drawing.11">
                  <p:embed/>
                </p:oleObj>
              </mc:Choice>
              <mc:Fallback>
                <p:oleObj name="Visio" r:id="rId3" imgW="5932649" imgH="2036530" progId="Visio.Drawing.11">
                  <p:embed/>
                  <p:pic>
                    <p:nvPicPr>
                      <p:cNvPr id="942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791" y="4086989"/>
                        <a:ext cx="6002338" cy="23145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A8A7B0D1-B261-2742-ACDD-02C0A4F86889}"/>
              </a:ext>
            </a:extLst>
          </p:cNvPr>
          <p:cNvSpPr/>
          <p:nvPr/>
        </p:nvSpPr>
        <p:spPr>
          <a:xfrm>
            <a:off x="8654143" y="2554724"/>
            <a:ext cx="3387186" cy="1754326"/>
          </a:xfrm>
          <a:prstGeom prst="rect">
            <a:avLst/>
          </a:prstGeom>
        </p:spPr>
        <p:txBody>
          <a:bodyPr wrap="square">
            <a:spAutoFit/>
          </a:bodyPr>
          <a:lstStyle/>
          <a:p>
            <a:r>
              <a:rPr lang="en-US" dirty="0">
                <a:solidFill>
                  <a:srgbClr val="000000"/>
                </a:solidFill>
                <a:latin typeface="Arial" charset="0"/>
                <a:ea typeface="ＭＳ Ｐゴシック" charset="0"/>
              </a:rPr>
              <a:t>Can't record the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independent Supplier-Item relationship without including Stockroom – </a:t>
            </a:r>
            <a:br>
              <a:rPr lang="en-US" dirty="0">
                <a:solidFill>
                  <a:srgbClr val="000000"/>
                </a:solidFill>
                <a:latin typeface="Arial" charset="0"/>
                <a:ea typeface="ＭＳ Ｐゴシック" charset="0"/>
              </a:rPr>
            </a:br>
            <a:r>
              <a:rPr lang="en-US" strike="sngStrike" dirty="0">
                <a:solidFill>
                  <a:srgbClr val="000000"/>
                </a:solidFill>
                <a:latin typeface="Arial" charset="0"/>
                <a:ea typeface="ＭＳ Ｐゴシック" charset="0"/>
              </a:rPr>
              <a:t>"Stockroom #9999999" – a dummy Stockroom</a:t>
            </a:r>
            <a:endParaRPr lang="en-US" strike="sngStrike" dirty="0"/>
          </a:p>
        </p:txBody>
      </p:sp>
      <p:sp>
        <p:nvSpPr>
          <p:cNvPr id="6" name="Rectangle 5">
            <a:extLst>
              <a:ext uri="{FF2B5EF4-FFF2-40B4-BE49-F238E27FC236}">
                <a16:creationId xmlns:a16="http://schemas.microsoft.com/office/drawing/2014/main" id="{DB20068D-A2FD-8B40-856B-AE5196BB9021}"/>
              </a:ext>
            </a:extLst>
          </p:cNvPr>
          <p:cNvSpPr/>
          <p:nvPr/>
        </p:nvSpPr>
        <p:spPr>
          <a:xfrm>
            <a:off x="8654143" y="4356604"/>
            <a:ext cx="3387186" cy="1754326"/>
          </a:xfrm>
          <a:prstGeom prst="rect">
            <a:avLst/>
          </a:prstGeom>
        </p:spPr>
        <p:txBody>
          <a:bodyPr wrap="square">
            <a:spAutoFit/>
          </a:bodyPr>
          <a:lstStyle/>
          <a:p>
            <a:r>
              <a:rPr lang="en-US" dirty="0">
                <a:solidFill>
                  <a:srgbClr val="000000"/>
                </a:solidFill>
                <a:latin typeface="Arial" charset="0"/>
                <a:ea typeface="ＭＳ Ｐゴシック" charset="0"/>
              </a:rPr>
              <a:t>Can't record the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independent Stockroom-Item relationship without including Supplier – </a:t>
            </a:r>
            <a:br>
              <a:rPr lang="en-US" dirty="0">
                <a:solidFill>
                  <a:srgbClr val="000000"/>
                </a:solidFill>
                <a:latin typeface="Arial" charset="0"/>
                <a:ea typeface="ＭＳ Ｐゴシック" charset="0"/>
              </a:rPr>
            </a:br>
            <a:r>
              <a:rPr lang="en-US" strike="sngStrike" dirty="0">
                <a:solidFill>
                  <a:srgbClr val="000000"/>
                </a:solidFill>
                <a:latin typeface="Arial" charset="0"/>
                <a:ea typeface="ＭＳ Ｐゴシック" charset="0"/>
              </a:rPr>
              <a:t>"Supplier #9999999" – a dummy Supplier</a:t>
            </a:r>
            <a:endParaRPr lang="en-US" strike="sngStrike" dirty="0"/>
          </a:p>
        </p:txBody>
      </p:sp>
      <p:sp>
        <p:nvSpPr>
          <p:cNvPr id="7" name="Rectangle 6">
            <a:extLst>
              <a:ext uri="{FF2B5EF4-FFF2-40B4-BE49-F238E27FC236}">
                <a16:creationId xmlns:a16="http://schemas.microsoft.com/office/drawing/2014/main" id="{DAD6D497-C6CE-E543-AAD6-E92C5B546DD2}"/>
              </a:ext>
            </a:extLst>
          </p:cNvPr>
          <p:cNvSpPr/>
          <p:nvPr/>
        </p:nvSpPr>
        <p:spPr>
          <a:xfrm>
            <a:off x="8654143" y="2185392"/>
            <a:ext cx="3164977" cy="369332"/>
          </a:xfrm>
          <a:prstGeom prst="rect">
            <a:avLst/>
          </a:prstGeom>
        </p:spPr>
        <p:txBody>
          <a:bodyPr wrap="square">
            <a:spAutoFit/>
          </a:bodyPr>
          <a:lstStyle/>
          <a:p>
            <a:r>
              <a:rPr lang="en-US" dirty="0">
                <a:solidFill>
                  <a:srgbClr val="000000"/>
                </a:solidFill>
                <a:latin typeface="Arial" charset="0"/>
                <a:ea typeface="ＭＳ Ｐゴシック" charset="0"/>
              </a:rPr>
              <a:t>There are </a:t>
            </a:r>
            <a:r>
              <a:rPr lang="en-US" i="1" dirty="0">
                <a:solidFill>
                  <a:srgbClr val="000000"/>
                </a:solidFill>
                <a:latin typeface="Arial" charset="0"/>
                <a:ea typeface="ＭＳ Ｐゴシック" charset="0"/>
              </a:rPr>
              <a:t>insert anomalies - </a:t>
            </a:r>
            <a:endParaRPr lang="en-US" i="1" strike="sngStrike" dirty="0"/>
          </a:p>
        </p:txBody>
      </p:sp>
      <p:sp>
        <p:nvSpPr>
          <p:cNvPr id="8" name="Rectangle 7">
            <a:extLst>
              <a:ext uri="{FF2B5EF4-FFF2-40B4-BE49-F238E27FC236}">
                <a16:creationId xmlns:a16="http://schemas.microsoft.com/office/drawing/2014/main" id="{50066AC3-1149-8342-A591-CFC3D69B2372}"/>
              </a:ext>
            </a:extLst>
          </p:cNvPr>
          <p:cNvSpPr/>
          <p:nvPr/>
        </p:nvSpPr>
        <p:spPr>
          <a:xfrm>
            <a:off x="8654143" y="6126967"/>
            <a:ext cx="2959256" cy="646331"/>
          </a:xfrm>
          <a:prstGeom prst="rect">
            <a:avLst/>
          </a:prstGeom>
        </p:spPr>
        <p:txBody>
          <a:bodyPr wrap="square">
            <a:spAutoFit/>
          </a:bodyPr>
          <a:lstStyle/>
          <a:p>
            <a:r>
              <a:rPr lang="en-US" dirty="0">
                <a:solidFill>
                  <a:srgbClr val="000000"/>
                </a:solidFill>
                <a:latin typeface="Arial" charset="0"/>
                <a:ea typeface="ＭＳ Ｐゴシック" charset="0"/>
              </a:rPr>
              <a:t>There are also </a:t>
            </a:r>
            <a:br>
              <a:rPr lang="en-US" dirty="0">
                <a:solidFill>
                  <a:srgbClr val="000000"/>
                </a:solidFill>
                <a:latin typeface="Arial" charset="0"/>
                <a:ea typeface="ＭＳ Ｐゴシック" charset="0"/>
              </a:rPr>
            </a:br>
            <a:r>
              <a:rPr lang="en-US" i="1" dirty="0">
                <a:solidFill>
                  <a:srgbClr val="000000"/>
                </a:solidFill>
                <a:latin typeface="Arial" charset="0"/>
                <a:ea typeface="ＭＳ Ｐゴシック" charset="0"/>
              </a:rPr>
              <a:t>delete anomalies</a:t>
            </a:r>
            <a:endParaRPr lang="en-US" i="1" strike="sngStrike" dirty="0"/>
          </a:p>
        </p:txBody>
      </p:sp>
    </p:spTree>
    <p:extLst>
      <p:ext uri="{BB962C8B-B14F-4D97-AF65-F5344CB8AC3E}">
        <p14:creationId xmlns:p14="http://schemas.microsoft.com/office/powerpoint/2010/main" val="354289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5317-8FBF-2248-986F-2FC46ACB496C}"/>
              </a:ext>
            </a:extLst>
          </p:cNvPr>
          <p:cNvSpPr>
            <a:spLocks noGrp="1"/>
          </p:cNvSpPr>
          <p:nvPr>
            <p:ph type="title"/>
          </p:nvPr>
        </p:nvSpPr>
        <p:spPr/>
        <p:txBody>
          <a:bodyPr/>
          <a:lstStyle/>
          <a:p>
            <a:r>
              <a:rPr lang="en-US" dirty="0"/>
              <a:t>First, record independent relationships</a:t>
            </a:r>
          </a:p>
        </p:txBody>
      </p:sp>
      <p:pic>
        <p:nvPicPr>
          <p:cNvPr id="110596" name="Picture 4">
            <a:extLst>
              <a:ext uri="{FF2B5EF4-FFF2-40B4-BE49-F238E27FC236}">
                <a16:creationId xmlns:a16="http://schemas.microsoft.com/office/drawing/2014/main" id="{E4775357-3C63-714D-A51C-A032D2FE767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3397" r="4154"/>
          <a:stretch/>
        </p:blipFill>
        <p:spPr bwMode="auto">
          <a:xfrm>
            <a:off x="2898929" y="990841"/>
            <a:ext cx="6467168" cy="345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763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188E-A854-924B-AD2D-2AADBB5BE0F2}"/>
              </a:ext>
            </a:extLst>
          </p:cNvPr>
          <p:cNvSpPr>
            <a:spLocks noGrp="1"/>
          </p:cNvSpPr>
          <p:nvPr>
            <p:ph type="title"/>
          </p:nvPr>
        </p:nvSpPr>
        <p:spPr/>
        <p:txBody>
          <a:bodyPr/>
          <a:lstStyle/>
          <a:p>
            <a:r>
              <a:rPr lang="en-US" dirty="0"/>
              <a:t>Then, associate the associatives </a:t>
            </a:r>
          </a:p>
        </p:txBody>
      </p:sp>
      <p:pic>
        <p:nvPicPr>
          <p:cNvPr id="111618" name="Picture 2">
            <a:extLst>
              <a:ext uri="{FF2B5EF4-FFF2-40B4-BE49-F238E27FC236}">
                <a16:creationId xmlns:a16="http://schemas.microsoft.com/office/drawing/2014/main" id="{1FE6B32A-338A-8A4A-8AC6-A27BEB13EA8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795"/>
          <a:stretch/>
        </p:blipFill>
        <p:spPr bwMode="auto">
          <a:xfrm>
            <a:off x="2957051" y="652465"/>
            <a:ext cx="6736223" cy="5663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A104B3-1F46-5C4B-A6D3-CA50E71F4A36}"/>
              </a:ext>
            </a:extLst>
          </p:cNvPr>
          <p:cNvSpPr txBox="1"/>
          <p:nvPr/>
        </p:nvSpPr>
        <p:spPr>
          <a:xfrm>
            <a:off x="3530920" y="5213876"/>
            <a:ext cx="1984977"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Must go up to the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SAME Item, so Item IDs must be the same!</a:t>
            </a:r>
          </a:p>
        </p:txBody>
      </p:sp>
      <p:grpSp>
        <p:nvGrpSpPr>
          <p:cNvPr id="3" name="Group 2">
            <a:extLst>
              <a:ext uri="{FF2B5EF4-FFF2-40B4-BE49-F238E27FC236}">
                <a16:creationId xmlns:a16="http://schemas.microsoft.com/office/drawing/2014/main" id="{C42E9820-152B-CD49-B1EC-B79353C20B6D}"/>
              </a:ext>
            </a:extLst>
          </p:cNvPr>
          <p:cNvGrpSpPr/>
          <p:nvPr/>
        </p:nvGrpSpPr>
        <p:grpSpPr>
          <a:xfrm>
            <a:off x="7632707" y="4465805"/>
            <a:ext cx="3828540" cy="1625279"/>
            <a:chOff x="7632707" y="4465805"/>
            <a:chExt cx="3828540" cy="1625279"/>
          </a:xfrm>
        </p:grpSpPr>
        <p:pic>
          <p:nvPicPr>
            <p:cNvPr id="111620" name="Picture 4">
              <a:extLst>
                <a:ext uri="{FF2B5EF4-FFF2-40B4-BE49-F238E27FC236}">
                  <a16:creationId xmlns:a16="http://schemas.microsoft.com/office/drawing/2014/main" id="{37AA331D-AEA2-CA43-AF5F-C7B6A7BC8D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32707" y="4465805"/>
              <a:ext cx="1711730" cy="1625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7FDA2A-F6FF-EB44-87FC-34664733D6C3}"/>
                </a:ext>
              </a:extLst>
            </p:cNvPr>
            <p:cNvSpPr txBox="1"/>
            <p:nvPr/>
          </p:nvSpPr>
          <p:spPr>
            <a:xfrm>
              <a:off x="9476270" y="4557572"/>
              <a:ext cx="198497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Or use one Item ID as part of two foreign keys</a:t>
              </a:r>
            </a:p>
          </p:txBody>
        </p:sp>
      </p:grpSp>
    </p:spTree>
    <p:extLst>
      <p:ext uri="{BB962C8B-B14F-4D97-AF65-F5344CB8AC3E}">
        <p14:creationId xmlns:p14="http://schemas.microsoft.com/office/powerpoint/2010/main" val="21039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13034-9350-F14C-A435-AB66F11ED209}"/>
              </a:ext>
            </a:extLst>
          </p:cNvPr>
          <p:cNvSpPr>
            <a:spLocks noGrp="1"/>
          </p:cNvSpPr>
          <p:nvPr>
            <p:ph type="title"/>
          </p:nvPr>
        </p:nvSpPr>
        <p:spPr/>
        <p:txBody>
          <a:bodyPr/>
          <a:lstStyle/>
          <a:p>
            <a:r>
              <a:rPr lang="en-US" dirty="0"/>
              <a:t>Fourth Normal Form and Fifth Normal Form</a:t>
            </a:r>
          </a:p>
        </p:txBody>
      </p:sp>
      <p:pic>
        <p:nvPicPr>
          <p:cNvPr id="5" name="Picture 4">
            <a:extLst>
              <a:ext uri="{FF2B5EF4-FFF2-40B4-BE49-F238E27FC236}">
                <a16:creationId xmlns:a16="http://schemas.microsoft.com/office/drawing/2014/main" id="{C913C355-275D-8449-9346-6E9AF85F6BDE}"/>
              </a:ext>
            </a:extLst>
          </p:cNvPr>
          <p:cNvPicPr>
            <a:picLocks noChangeAspect="1"/>
          </p:cNvPicPr>
          <p:nvPr/>
        </p:nvPicPr>
        <p:blipFill>
          <a:blip r:embed="rId3"/>
          <a:stretch>
            <a:fillRect/>
          </a:stretch>
        </p:blipFill>
        <p:spPr>
          <a:xfrm>
            <a:off x="650089" y="755059"/>
            <a:ext cx="5239403" cy="4693632"/>
          </a:xfrm>
          <a:prstGeom prst="rect">
            <a:avLst/>
          </a:prstGeom>
        </p:spPr>
      </p:pic>
      <p:pic>
        <p:nvPicPr>
          <p:cNvPr id="7" name="Picture 6">
            <a:extLst>
              <a:ext uri="{FF2B5EF4-FFF2-40B4-BE49-F238E27FC236}">
                <a16:creationId xmlns:a16="http://schemas.microsoft.com/office/drawing/2014/main" id="{666F7623-6EF2-D445-8740-EAF39A429AAA}"/>
              </a:ext>
            </a:extLst>
          </p:cNvPr>
          <p:cNvPicPr>
            <a:picLocks noChangeAspect="1"/>
          </p:cNvPicPr>
          <p:nvPr/>
        </p:nvPicPr>
        <p:blipFill>
          <a:blip r:embed="rId4"/>
          <a:stretch>
            <a:fillRect/>
          </a:stretch>
        </p:blipFill>
        <p:spPr>
          <a:xfrm>
            <a:off x="6463284" y="699600"/>
            <a:ext cx="4572000" cy="6096000"/>
          </a:xfrm>
          <a:prstGeom prst="rect">
            <a:avLst/>
          </a:prstGeom>
        </p:spPr>
      </p:pic>
      <p:sp>
        <p:nvSpPr>
          <p:cNvPr id="8" name="Rectangle 7">
            <a:extLst>
              <a:ext uri="{FF2B5EF4-FFF2-40B4-BE49-F238E27FC236}">
                <a16:creationId xmlns:a16="http://schemas.microsoft.com/office/drawing/2014/main" id="{860C1DDA-1C7E-F74E-9448-EB419CEFB20A}"/>
              </a:ext>
            </a:extLst>
          </p:cNvPr>
          <p:cNvSpPr/>
          <p:nvPr/>
        </p:nvSpPr>
        <p:spPr>
          <a:xfrm>
            <a:off x="6334812" y="3902697"/>
            <a:ext cx="4883085" cy="2892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1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94CC-2DEA-2E4F-AD44-0801E54211CD}"/>
              </a:ext>
            </a:extLst>
          </p:cNvPr>
          <p:cNvSpPr>
            <a:spLocks noGrp="1"/>
          </p:cNvSpPr>
          <p:nvPr>
            <p:ph type="title"/>
          </p:nvPr>
        </p:nvSpPr>
        <p:spPr/>
        <p:txBody>
          <a:bodyPr/>
          <a:lstStyle/>
          <a:p>
            <a:r>
              <a:rPr lang="en-US" dirty="0"/>
              <a:t>More possibilities…</a:t>
            </a:r>
          </a:p>
        </p:txBody>
      </p:sp>
      <p:pic>
        <p:nvPicPr>
          <p:cNvPr id="4" name="Picture 3">
            <a:extLst>
              <a:ext uri="{FF2B5EF4-FFF2-40B4-BE49-F238E27FC236}">
                <a16:creationId xmlns:a16="http://schemas.microsoft.com/office/drawing/2014/main" id="{802A46D4-6713-5F43-9332-6144B058A63A}"/>
              </a:ext>
            </a:extLst>
          </p:cNvPr>
          <p:cNvPicPr>
            <a:picLocks noChangeAspect="1"/>
          </p:cNvPicPr>
          <p:nvPr/>
        </p:nvPicPr>
        <p:blipFill>
          <a:blip r:embed="rId3"/>
          <a:stretch>
            <a:fillRect/>
          </a:stretch>
        </p:blipFill>
        <p:spPr>
          <a:xfrm>
            <a:off x="885238" y="701446"/>
            <a:ext cx="4248608" cy="5998035"/>
          </a:xfrm>
          <a:prstGeom prst="rect">
            <a:avLst/>
          </a:prstGeom>
        </p:spPr>
      </p:pic>
      <p:pic>
        <p:nvPicPr>
          <p:cNvPr id="6" name="Picture 5">
            <a:extLst>
              <a:ext uri="{FF2B5EF4-FFF2-40B4-BE49-F238E27FC236}">
                <a16:creationId xmlns:a16="http://schemas.microsoft.com/office/drawing/2014/main" id="{8F400DB8-77F9-A244-A361-9B713996B7EF}"/>
              </a:ext>
            </a:extLst>
          </p:cNvPr>
          <p:cNvPicPr>
            <a:picLocks noChangeAspect="1"/>
          </p:cNvPicPr>
          <p:nvPr/>
        </p:nvPicPr>
        <p:blipFill>
          <a:blip r:embed="rId4"/>
          <a:stretch>
            <a:fillRect/>
          </a:stretch>
        </p:blipFill>
        <p:spPr>
          <a:xfrm>
            <a:off x="5352619" y="701446"/>
            <a:ext cx="4086161" cy="5998035"/>
          </a:xfrm>
          <a:prstGeom prst="rect">
            <a:avLst/>
          </a:prstGeom>
        </p:spPr>
      </p:pic>
      <p:sp>
        <p:nvSpPr>
          <p:cNvPr id="7" name="TextBox 6">
            <a:extLst>
              <a:ext uri="{FF2B5EF4-FFF2-40B4-BE49-F238E27FC236}">
                <a16:creationId xmlns:a16="http://schemas.microsoft.com/office/drawing/2014/main" id="{99D95EC2-F788-B048-B138-399F50D2731C}"/>
              </a:ext>
            </a:extLst>
          </p:cNvPr>
          <p:cNvSpPr txBox="1"/>
          <p:nvPr/>
        </p:nvSpPr>
        <p:spPr>
          <a:xfrm>
            <a:off x="9148666" y="3115688"/>
            <a:ext cx="2892664" cy="584775"/>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Single-valued attributes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make data more "reportable."</a:t>
            </a:r>
          </a:p>
        </p:txBody>
      </p:sp>
      <p:sp>
        <p:nvSpPr>
          <p:cNvPr id="8" name="TextBox 7">
            <a:extLst>
              <a:ext uri="{FF2B5EF4-FFF2-40B4-BE49-F238E27FC236}">
                <a16:creationId xmlns:a16="http://schemas.microsoft.com/office/drawing/2014/main" id="{83E4D8B9-5E3E-E14C-8FE4-BFBC047813AD}"/>
              </a:ext>
            </a:extLst>
          </p:cNvPr>
          <p:cNvSpPr txBox="1"/>
          <p:nvPr/>
        </p:nvSpPr>
        <p:spPr>
          <a:xfrm>
            <a:off x="9148666" y="4088220"/>
            <a:ext cx="3043334" cy="584775"/>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Non-redundant – each attribute value is recorded only once.</a:t>
            </a:r>
          </a:p>
        </p:txBody>
      </p:sp>
      <p:sp>
        <p:nvSpPr>
          <p:cNvPr id="9" name="TextBox 8">
            <a:extLst>
              <a:ext uri="{FF2B5EF4-FFF2-40B4-BE49-F238E27FC236}">
                <a16:creationId xmlns:a16="http://schemas.microsoft.com/office/drawing/2014/main" id="{A72B6EDE-4694-DA4E-8970-43C84C274177}"/>
              </a:ext>
            </a:extLst>
          </p:cNvPr>
          <p:cNvSpPr txBox="1"/>
          <p:nvPr/>
        </p:nvSpPr>
        <p:spPr>
          <a:xfrm>
            <a:off x="9129812" y="5568229"/>
            <a:ext cx="3043334" cy="830997"/>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Associative entities are as granular as necessary to reflect business rules.</a:t>
            </a:r>
          </a:p>
        </p:txBody>
      </p:sp>
    </p:spTree>
    <p:extLst>
      <p:ext uri="{BB962C8B-B14F-4D97-AF65-F5344CB8AC3E}">
        <p14:creationId xmlns:p14="http://schemas.microsoft.com/office/powerpoint/2010/main" val="5942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8867-5192-D1C3-0A77-EF3CCA61EE30}"/>
              </a:ext>
            </a:extLst>
          </p:cNvPr>
          <p:cNvSpPr>
            <a:spLocks noGrp="1"/>
          </p:cNvSpPr>
          <p:nvPr>
            <p:ph type="title"/>
          </p:nvPr>
        </p:nvSpPr>
        <p:spPr/>
        <p:txBody>
          <a:bodyPr/>
          <a:lstStyle/>
          <a:p>
            <a:r>
              <a:rPr lang="en-GB" dirty="0"/>
              <a:t>This slide added to maintain balance in the universe</a:t>
            </a:r>
          </a:p>
        </p:txBody>
      </p:sp>
    </p:spTree>
    <p:extLst>
      <p:ext uri="{BB962C8B-B14F-4D97-AF65-F5344CB8AC3E}">
        <p14:creationId xmlns:p14="http://schemas.microsoft.com/office/powerpoint/2010/main" val="17152578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12"/>
          <p:cNvSpPr>
            <a:spLocks noChangeArrowheads="1"/>
          </p:cNvSpPr>
          <p:nvPr/>
        </p:nvSpPr>
        <p:spPr bwMode="auto">
          <a:xfrm>
            <a:off x="769431" y="5477045"/>
            <a:ext cx="5552872" cy="352053"/>
          </a:xfrm>
          <a:prstGeom prst="roundRect">
            <a:avLst>
              <a:gd name="adj" fmla="val 16667"/>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65539" name="Line 13"/>
          <p:cNvSpPr>
            <a:spLocks noChangeShapeType="1"/>
          </p:cNvSpPr>
          <p:nvPr/>
        </p:nvSpPr>
        <p:spPr bwMode="auto">
          <a:xfrm flipV="1">
            <a:off x="6322303" y="3940291"/>
            <a:ext cx="1301185" cy="1536753"/>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5541" name="Rectangle 15"/>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Presentation techniques for data modellers</a:t>
            </a:r>
          </a:p>
        </p:txBody>
      </p:sp>
      <p:graphicFrame>
        <p:nvGraphicFramePr>
          <p:cNvPr id="1353754" name="Group 26"/>
          <p:cNvGraphicFramePr>
            <a:graphicFrameLocks noGrp="1"/>
          </p:cNvGraphicFramePr>
          <p:nvPr>
            <p:extLst>
              <p:ext uri="{D42A27DB-BD31-4B8C-83A1-F6EECF244321}">
                <p14:modId xmlns:p14="http://schemas.microsoft.com/office/powerpoint/2010/main" val="2958409338"/>
              </p:ext>
            </p:extLst>
          </p:nvPr>
        </p:nvGraphicFramePr>
        <p:xfrm>
          <a:off x="7669575" y="3380734"/>
          <a:ext cx="3005137" cy="1914525"/>
        </p:xfrm>
        <a:graphic>
          <a:graphicData uri="http://schemas.openxmlformats.org/drawingml/2006/table">
            <a:tbl>
              <a:tblPr/>
              <a:tblGrid>
                <a:gridCol w="581025">
                  <a:extLst>
                    <a:ext uri="{9D8B030D-6E8A-4147-A177-3AD203B41FA5}">
                      <a16:colId xmlns:a16="http://schemas.microsoft.com/office/drawing/2014/main" val="20000"/>
                    </a:ext>
                  </a:extLst>
                </a:gridCol>
                <a:gridCol w="2424112">
                  <a:extLst>
                    <a:ext uri="{9D8B030D-6E8A-4147-A177-3AD203B41FA5}">
                      <a16:colId xmlns:a16="http://schemas.microsoft.com/office/drawing/2014/main" val="20001"/>
                    </a:ext>
                  </a:extLst>
                </a:gridCol>
              </a:tblGrid>
              <a:tr h="457291">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400" b="1" i="0" u="none" strike="noStrike" cap="none" normalizeH="0" baseline="0" dirty="0">
                          <a:ln>
                            <a:noFill/>
                          </a:ln>
                          <a:solidFill>
                            <a:schemeClr val="bg1"/>
                          </a:solidFill>
                          <a:effectLst/>
                          <a:latin typeface="Wingdings 2" pitchFamily="18" charset="2"/>
                        </a:rPr>
                        <a:t>ê</a:t>
                      </a:r>
                    </a:p>
                  </a:txBody>
                  <a:tcPr marT="45729" marB="4572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000" b="0" i="1" u="none" strike="noStrike" cap="none" normalizeH="0" baseline="0">
                          <a:ln>
                            <a:noFill/>
                          </a:ln>
                          <a:solidFill>
                            <a:schemeClr val="bg1"/>
                          </a:solidFill>
                          <a:effectLst/>
                          <a:latin typeface="Arial" pitchFamily="34" charset="0"/>
                        </a:rPr>
                        <a:t>Topics</a:t>
                      </a:r>
                    </a:p>
                  </a:txBody>
                  <a:tcPr marT="45729" marB="4572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6600"/>
                    </a:solidFill>
                  </a:tcPr>
                </a:tc>
                <a:extLst>
                  <a:ext uri="{0D108BD9-81ED-4DB2-BD59-A6C34878D82A}">
                    <a16:rowId xmlns:a16="http://schemas.microsoft.com/office/drawing/2014/main" val="10000"/>
                  </a:ext>
                </a:extLst>
              </a:tr>
              <a:tr h="1457234">
                <a:tc gridSpan="2">
                  <a:txBody>
                    <a:bodyPr/>
                    <a:lstStyle/>
                    <a:p>
                      <a:pPr marL="171450" marR="0" lvl="0" indent="-171450" algn="l" defTabSz="914400" rtl="0" eaLnBrk="1" fontAlgn="base" latinLnBrk="0" hangingPunct="1">
                        <a:lnSpc>
                          <a:spcPct val="100000"/>
                        </a:lnSpc>
                        <a:spcBef>
                          <a:spcPct val="20000"/>
                        </a:spcBef>
                        <a:spcAft>
                          <a:spcPct val="0"/>
                        </a:spcAft>
                        <a:buClr>
                          <a:srgbClr val="CC3300"/>
                        </a:buClr>
                        <a:buSzTx/>
                        <a:buFontTx/>
                        <a:buChar char="•"/>
                        <a:tabLst/>
                      </a:pPr>
                      <a:r>
                        <a:rPr kumimoji="0" lang="en-US" sz="1600" b="0" i="0" u="none" strike="noStrike" cap="none" normalizeH="0" baseline="0" dirty="0">
                          <a:ln>
                            <a:noFill/>
                          </a:ln>
                          <a:solidFill>
                            <a:schemeClr val="tx1"/>
                          </a:solidFill>
                          <a:effectLst/>
                          <a:latin typeface="Arial" pitchFamily="34" charset="0"/>
                        </a:rPr>
                        <a:t>A learning experience</a:t>
                      </a:r>
                    </a:p>
                    <a:p>
                      <a:pPr marL="171450" marR="0" lvl="0" indent="-171450" algn="l" defTabSz="914400" rtl="0" eaLnBrk="1" fontAlgn="base" latinLnBrk="0" hangingPunct="1">
                        <a:lnSpc>
                          <a:spcPct val="100000"/>
                        </a:lnSpc>
                        <a:spcBef>
                          <a:spcPct val="20000"/>
                        </a:spcBef>
                        <a:spcAft>
                          <a:spcPct val="0"/>
                        </a:spcAft>
                        <a:buClr>
                          <a:srgbClr val="CC3300"/>
                        </a:buClr>
                        <a:buSzTx/>
                        <a:buFontTx/>
                        <a:buChar char="•"/>
                        <a:tabLst/>
                      </a:pPr>
                      <a:r>
                        <a:rPr kumimoji="0" lang="en-US" sz="1600" b="0" i="0" u="none" strike="noStrike" cap="none" normalizeH="0" baseline="0" dirty="0">
                          <a:ln>
                            <a:noFill/>
                          </a:ln>
                          <a:solidFill>
                            <a:schemeClr val="tx1"/>
                          </a:solidFill>
                          <a:effectLst/>
                          <a:latin typeface="Arial" pitchFamily="34" charset="0"/>
                        </a:rPr>
                        <a:t>The storyboard</a:t>
                      </a:r>
                    </a:p>
                    <a:p>
                      <a:pPr marL="171450" marR="0" lvl="0" indent="-171450" algn="l" defTabSz="914400" rtl="0" eaLnBrk="1" fontAlgn="base" latinLnBrk="0" hangingPunct="1">
                        <a:lnSpc>
                          <a:spcPct val="100000"/>
                        </a:lnSpc>
                        <a:spcBef>
                          <a:spcPct val="20000"/>
                        </a:spcBef>
                        <a:spcAft>
                          <a:spcPct val="0"/>
                        </a:spcAft>
                        <a:buClr>
                          <a:srgbClr val="CC3300"/>
                        </a:buClr>
                        <a:buSzTx/>
                        <a:buFontTx/>
                        <a:buChar char="•"/>
                        <a:tabLst/>
                      </a:pPr>
                      <a:r>
                        <a:rPr kumimoji="0" lang="en-US" sz="1600" b="0" i="0" u="none" strike="noStrike" cap="none" normalizeH="0" baseline="0" dirty="0">
                          <a:ln>
                            <a:noFill/>
                          </a:ln>
                          <a:solidFill>
                            <a:schemeClr val="tx1"/>
                          </a:solidFill>
                          <a:effectLst/>
                          <a:latin typeface="Arial" pitchFamily="34" charset="0"/>
                        </a:rPr>
                        <a:t>A demonstration</a:t>
                      </a:r>
                    </a:p>
                    <a:p>
                      <a:pPr marL="171450" marR="0" lvl="0" indent="-171450" algn="l" defTabSz="914400" rtl="0" eaLnBrk="1" fontAlgn="base" latinLnBrk="0" hangingPunct="1">
                        <a:lnSpc>
                          <a:spcPct val="100000"/>
                        </a:lnSpc>
                        <a:spcBef>
                          <a:spcPct val="20000"/>
                        </a:spcBef>
                        <a:spcAft>
                          <a:spcPct val="0"/>
                        </a:spcAft>
                        <a:buClr>
                          <a:srgbClr val="CC3300"/>
                        </a:buClr>
                        <a:buSzTx/>
                        <a:buFontTx/>
                        <a:buChar char="•"/>
                        <a:tabLst/>
                      </a:pPr>
                      <a:r>
                        <a:rPr kumimoji="0" lang="en-US" sz="1600" b="0" i="0" u="none" strike="noStrike" cap="none" normalizeH="0" baseline="0" dirty="0">
                          <a:ln>
                            <a:noFill/>
                          </a:ln>
                          <a:solidFill>
                            <a:schemeClr val="tx1"/>
                          </a:solidFill>
                          <a:effectLst/>
                          <a:latin typeface="Arial" pitchFamily="34" charset="0"/>
                        </a:rPr>
                        <a:t>Five key techniques</a:t>
                      </a:r>
                    </a:p>
                  </a:txBody>
                  <a:tcPr marT="45729" marB="4572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Group 46">
            <a:extLst>
              <a:ext uri="{FF2B5EF4-FFF2-40B4-BE49-F238E27FC236}">
                <a16:creationId xmlns:a16="http://schemas.microsoft.com/office/drawing/2014/main" id="{53BE307F-D4F0-0755-99BA-AC1586E520B2}"/>
              </a:ext>
            </a:extLst>
          </p:cNvPr>
          <p:cNvGraphicFramePr>
            <a:graphicFrameLocks noGrp="1"/>
          </p:cNvGraphicFramePr>
          <p:nvPr>
            <p:extLst>
              <p:ext uri="{D42A27DB-BD31-4B8C-83A1-F6EECF244321}">
                <p14:modId xmlns:p14="http://schemas.microsoft.com/office/powerpoint/2010/main" val="2305561419"/>
              </p:ext>
            </p:extLst>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Issues, Principles,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162049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sz="3000" dirty="0">
                <a:latin typeface="Arial" charset="0"/>
                <a:cs typeface="Times New Roman" charset="0"/>
              </a:rPr>
              <a:t>Presentations – my </a:t>
            </a:r>
            <a:r>
              <a:rPr lang="ja-JP" altLang="en-US" sz="3000">
                <a:latin typeface="Arial" charset="0"/>
                <a:cs typeface="Times New Roman" charset="0"/>
              </a:rPr>
              <a:t>“</a:t>
            </a:r>
            <a:r>
              <a:rPr lang="en-US" sz="3000" dirty="0">
                <a:latin typeface="Arial" charset="0"/>
                <a:cs typeface="Times New Roman" charset="0"/>
              </a:rPr>
              <a:t>new Customer data model</a:t>
            </a:r>
            <a:r>
              <a:rPr lang="ja-JP" altLang="en-US" sz="3000">
                <a:latin typeface="Arial" charset="0"/>
                <a:cs typeface="Times New Roman" charset="0"/>
              </a:rPr>
              <a:t>”</a:t>
            </a:r>
            <a:r>
              <a:rPr lang="en-US" sz="3000" dirty="0">
                <a:latin typeface="Arial" charset="0"/>
                <a:cs typeface="Times New Roman" charset="0"/>
              </a:rPr>
              <a:t> experience…</a:t>
            </a:r>
            <a:endParaRPr lang="en-US" sz="3000" dirty="0">
              <a:latin typeface="Arial" charset="0"/>
            </a:endParaRPr>
          </a:p>
        </p:txBody>
      </p:sp>
      <p:sp>
        <p:nvSpPr>
          <p:cNvPr id="66563" name="AutoShape 4"/>
          <p:cNvSpPr>
            <a:spLocks noChangeArrowheads="1"/>
          </p:cNvSpPr>
          <p:nvPr/>
        </p:nvSpPr>
        <p:spPr bwMode="auto">
          <a:xfrm>
            <a:off x="6324600" y="1412877"/>
            <a:ext cx="3962400" cy="701675"/>
          </a:xfrm>
          <a:prstGeom prst="wedgeRoundRectCallout">
            <a:avLst>
              <a:gd name="adj1" fmla="val 52204"/>
              <a:gd name="adj2" fmla="val 81310"/>
              <a:gd name="adj3" fmla="val 16667"/>
            </a:avLst>
          </a:prstGeom>
          <a:solidFill>
            <a:srgbClr val="FF99CC">
              <a:alpha val="50195"/>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So what?</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Obvious!</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Yawn.</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a:t>
            </a:r>
            <a:r>
              <a:rPr lang="ja-JP" altLang="en-US" dirty="0">
                <a:solidFill>
                  <a:srgbClr val="000000"/>
                </a:solidFill>
                <a:latin typeface="Arial" charset="0"/>
                <a:ea typeface="ＭＳ Ｐゴシック" charset="0"/>
              </a:rPr>
              <a:t>“</a:t>
            </a:r>
            <a:r>
              <a:rPr lang="en-US" dirty="0" err="1">
                <a:solidFill>
                  <a:srgbClr val="000000"/>
                </a:solidFill>
                <a:latin typeface="Arial" charset="0"/>
                <a:ea typeface="ＭＳ Ｐゴシック" charset="0"/>
              </a:rPr>
              <a:t>ZZZZZZzzzzzzzz</a:t>
            </a:r>
            <a:r>
              <a:rPr lang="en-US" dirty="0">
                <a:solidFill>
                  <a:srgbClr val="000000"/>
                </a:solidFill>
                <a:latin typeface="Arial" charset="0"/>
                <a:ea typeface="ＭＳ Ｐゴシック" charset="0"/>
              </a:rPr>
              <a:t>….</a:t>
            </a:r>
            <a:r>
              <a:rPr lang="ja-JP" altLang="en-US" dirty="0">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p:txBody>
      </p:sp>
      <p:sp>
        <p:nvSpPr>
          <p:cNvPr id="66564" name="AutoShape 5"/>
          <p:cNvSpPr>
            <a:spLocks noChangeArrowheads="1"/>
          </p:cNvSpPr>
          <p:nvPr/>
        </p:nvSpPr>
        <p:spPr bwMode="auto">
          <a:xfrm>
            <a:off x="1981200" y="1397001"/>
            <a:ext cx="3962400" cy="701675"/>
          </a:xfrm>
          <a:prstGeom prst="wedgeRoundRectCallout">
            <a:avLst>
              <a:gd name="adj1" fmla="val -57708"/>
              <a:gd name="adj2" fmla="val 92056"/>
              <a:gd name="adj3" fmla="val 16667"/>
            </a:avLst>
          </a:prstGeom>
          <a:solidFill>
            <a:srgbClr val="CC99FF">
              <a:alpha val="50195"/>
            </a:srgbClr>
          </a:solidFill>
          <a:ln w="12700" cap="rnd">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50000"/>
              </a:spcBef>
              <a:spcAft>
                <a:spcPct val="0"/>
              </a:spcAft>
              <a:defRPr/>
            </a:pP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Here</a:t>
            </a:r>
            <a:r>
              <a:rPr lang="fr-FR" altLang="ja-JP"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s the new Customer model.  </a:t>
            </a:r>
            <a:br>
              <a:rPr lang="en-US" dirty="0">
                <a:solidFill>
                  <a:srgbClr val="000000"/>
                </a:solidFill>
                <a:latin typeface="Arial" charset="0"/>
                <a:ea typeface="ＭＳ Ｐゴシック" charset="0"/>
              </a:rPr>
            </a:br>
            <a:r>
              <a:rPr lang="en-US" dirty="0">
                <a:solidFill>
                  <a:srgbClr val="000000"/>
                </a:solidFill>
                <a:latin typeface="Arial" charset="0"/>
                <a:ea typeface="ＭＳ Ｐゴシック" charset="0"/>
              </a:rPr>
              <a:t>How do you like it?</a:t>
            </a:r>
            <a:r>
              <a:rPr lang="ja-JP" altLang="en-US" dirty="0">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a:p>
            <a:pPr algn="ctr" fontAlgn="base">
              <a:spcBef>
                <a:spcPct val="0"/>
              </a:spcBef>
              <a:spcAft>
                <a:spcPct val="0"/>
              </a:spcAft>
              <a:defRPr/>
            </a:pPr>
            <a:endParaRPr lang="en-US" sz="2400" dirty="0">
              <a:solidFill>
                <a:srgbClr val="000000"/>
              </a:solidFill>
              <a:latin typeface="Times New Roman" charset="0"/>
              <a:ea typeface="ＭＳ Ｐゴシック" charset="0"/>
            </a:endParaRPr>
          </a:p>
        </p:txBody>
      </p:sp>
      <p:sp>
        <p:nvSpPr>
          <p:cNvPr id="66566" name="Rectangle 7"/>
          <p:cNvSpPr>
            <a:spLocks noChangeArrowheads="1"/>
          </p:cNvSpPr>
          <p:nvPr/>
        </p:nvSpPr>
        <p:spPr bwMode="auto">
          <a:xfrm>
            <a:off x="4551519" y="847831"/>
            <a:ext cx="30588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20000"/>
              </a:spcBef>
              <a:spcAft>
                <a:spcPct val="0"/>
              </a:spcAft>
              <a:defRPr/>
            </a:pPr>
            <a:r>
              <a:rPr lang="en-US" sz="2400">
                <a:solidFill>
                  <a:srgbClr val="000000"/>
                </a:solidFill>
                <a:latin typeface="Arial" charset="0"/>
                <a:ea typeface="ＭＳ Ｐゴシック" charset="0"/>
              </a:rPr>
              <a:t>Road show version 1</a:t>
            </a:r>
          </a:p>
        </p:txBody>
      </p:sp>
      <p:grpSp>
        <p:nvGrpSpPr>
          <p:cNvPr id="2" name="Group 1"/>
          <p:cNvGrpSpPr/>
          <p:nvPr/>
        </p:nvGrpSpPr>
        <p:grpSpPr>
          <a:xfrm>
            <a:off x="1828800" y="2524125"/>
            <a:ext cx="8610600" cy="1634632"/>
            <a:chOff x="330200" y="2524125"/>
            <a:chExt cx="9328150" cy="1634632"/>
          </a:xfrm>
        </p:grpSpPr>
        <p:sp>
          <p:nvSpPr>
            <p:cNvPr id="66565" name="Line 6"/>
            <p:cNvSpPr>
              <a:spLocks noChangeShapeType="1"/>
            </p:cNvSpPr>
            <p:nvPr/>
          </p:nvSpPr>
          <p:spPr bwMode="auto">
            <a:xfrm>
              <a:off x="495300" y="2524125"/>
              <a:ext cx="9163050" cy="0"/>
            </a:xfrm>
            <a:prstGeom prst="line">
              <a:avLst/>
            </a:prstGeom>
            <a:noFill/>
            <a:ln w="28575">
              <a:solidFill>
                <a:schemeClr val="folHlink"/>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6567" name="Rectangle 8"/>
            <p:cNvSpPr>
              <a:spLocks noChangeArrowheads="1"/>
            </p:cNvSpPr>
            <p:nvPr/>
          </p:nvSpPr>
          <p:spPr bwMode="auto">
            <a:xfrm>
              <a:off x="4158561" y="2524175"/>
              <a:ext cx="15098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20000"/>
                </a:spcBef>
                <a:spcAft>
                  <a:spcPct val="0"/>
                </a:spcAft>
                <a:defRPr/>
              </a:pPr>
              <a:r>
                <a:rPr lang="en-US" sz="2400">
                  <a:solidFill>
                    <a:srgbClr val="000000"/>
                  </a:solidFill>
                  <a:latin typeface="Arial" charset="0"/>
                  <a:ea typeface="ＭＳ Ｐゴシック" charset="0"/>
                </a:rPr>
                <a:t>VP of IS:</a:t>
              </a:r>
            </a:p>
          </p:txBody>
        </p:sp>
        <p:sp>
          <p:nvSpPr>
            <p:cNvPr id="66568" name="Rectangle 9"/>
            <p:cNvSpPr>
              <a:spLocks noChangeArrowheads="1"/>
            </p:cNvSpPr>
            <p:nvPr/>
          </p:nvSpPr>
          <p:spPr bwMode="auto">
            <a:xfrm>
              <a:off x="330200" y="2835318"/>
              <a:ext cx="92456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fontAlgn="base">
                <a:spcBef>
                  <a:spcPct val="50000"/>
                </a:spcBef>
                <a:spcAft>
                  <a:spcPct val="0"/>
                </a:spcAft>
                <a:defRPr/>
              </a:pPr>
              <a:r>
                <a:rPr lang="ja-JP" altLang="en-US"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You</a:t>
              </a:r>
              <a:r>
                <a:rPr lang="fr-FR" altLang="ja-JP"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re </a:t>
              </a:r>
              <a:r>
                <a:rPr lang="en-US" sz="2000" dirty="0" err="1">
                  <a:solidFill>
                    <a:srgbClr val="000000"/>
                  </a:solidFill>
                  <a:latin typeface="Arial" charset="0"/>
                  <a:ea typeface="ＭＳ Ｐゴシック" charset="0"/>
                </a:rPr>
                <a:t>dyin</a:t>
              </a:r>
              <a:r>
                <a:rPr lang="fr-FR" altLang="ja-JP" sz="2000" dirty="0">
                  <a:solidFill>
                    <a:srgbClr val="000000"/>
                  </a:solidFill>
                  <a:latin typeface="Arial" charset="0"/>
                  <a:ea typeface="ＭＳ Ｐゴシック" charset="0"/>
                </a:rPr>
                <a:t>'</a:t>
              </a:r>
              <a:r>
                <a:rPr lang="en-US" sz="2000" dirty="0">
                  <a:solidFill>
                    <a:srgbClr val="000000"/>
                  </a:solidFill>
                  <a:latin typeface="Arial" charset="0"/>
                  <a:ea typeface="ＭＳ Ｐゴシック" charset="0"/>
                </a:rPr>
                <a:t> out there, kid! I want you to drag them through all of the pain and misery of our current files and databases.  </a:t>
              </a:r>
              <a:br>
                <a:rPr lang="en-US" sz="2000" dirty="0">
                  <a:solidFill>
                    <a:srgbClr val="000000"/>
                  </a:solidFill>
                  <a:latin typeface="Arial" charset="0"/>
                  <a:ea typeface="ＭＳ Ｐゴシック" charset="0"/>
                </a:rPr>
              </a:br>
              <a:r>
                <a:rPr lang="en-US" sz="2000" i="1" dirty="0">
                  <a:solidFill>
                    <a:srgbClr val="000000"/>
                  </a:solidFill>
                  <a:latin typeface="Arial" charset="0"/>
                  <a:ea typeface="ＭＳ Ｐゴシック" charset="0"/>
                </a:rPr>
                <a:t>Then </a:t>
              </a:r>
              <a:r>
                <a:rPr lang="en-US" sz="2000" dirty="0">
                  <a:solidFill>
                    <a:srgbClr val="000000"/>
                  </a:solidFill>
                  <a:latin typeface="Arial" charset="0"/>
                  <a:ea typeface="ＭＳ Ｐゴシック" charset="0"/>
                </a:rPr>
                <a:t>show the new model.</a:t>
              </a:r>
              <a:r>
                <a:rPr lang="ja-JP" altLang="en-US" sz="2000" dirty="0">
                  <a:solidFill>
                    <a:srgbClr val="000000"/>
                  </a:solidFill>
                  <a:latin typeface="Arial" charset="0"/>
                  <a:ea typeface="ＭＳ Ｐゴシック" charset="0"/>
                </a:rPr>
                <a:t>”</a:t>
              </a:r>
              <a:br>
                <a:rPr lang="en-US" sz="2000" dirty="0">
                  <a:solidFill>
                    <a:srgbClr val="000000"/>
                  </a:solidFill>
                  <a:latin typeface="Arial" charset="0"/>
                  <a:ea typeface="ＭＳ Ｐゴシック" charset="0"/>
                </a:rPr>
              </a:br>
              <a:endParaRPr lang="en-US" sz="2000" dirty="0">
                <a:solidFill>
                  <a:srgbClr val="000000"/>
                </a:solidFill>
                <a:latin typeface="Arial" charset="0"/>
                <a:ea typeface="ＭＳ Ｐゴシック" charset="0"/>
              </a:endParaRPr>
            </a:p>
          </p:txBody>
        </p:sp>
      </p:grpSp>
      <p:grpSp>
        <p:nvGrpSpPr>
          <p:cNvPr id="3" name="Group 2"/>
          <p:cNvGrpSpPr/>
          <p:nvPr/>
        </p:nvGrpSpPr>
        <p:grpSpPr>
          <a:xfrm>
            <a:off x="1828800" y="3895725"/>
            <a:ext cx="8610600" cy="2809926"/>
            <a:chOff x="330200" y="3895725"/>
            <a:chExt cx="9328150" cy="2809926"/>
          </a:xfrm>
        </p:grpSpPr>
        <p:sp>
          <p:nvSpPr>
            <p:cNvPr id="66569" name="Rectangle 10"/>
            <p:cNvSpPr>
              <a:spLocks noChangeArrowheads="1"/>
            </p:cNvSpPr>
            <p:nvPr/>
          </p:nvSpPr>
          <p:spPr bwMode="auto">
            <a:xfrm>
              <a:off x="3300308" y="3917954"/>
              <a:ext cx="321367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spAutoFit/>
            </a:bodyPr>
            <a:lstStyle/>
            <a:p>
              <a:pPr fontAlgn="base">
                <a:spcBef>
                  <a:spcPct val="20000"/>
                </a:spcBef>
                <a:spcAft>
                  <a:spcPct val="0"/>
                </a:spcAft>
                <a:defRPr/>
              </a:pPr>
              <a:r>
                <a:rPr lang="en-US" sz="2400">
                  <a:solidFill>
                    <a:srgbClr val="000000"/>
                  </a:solidFill>
                  <a:latin typeface="Arial" charset="0"/>
                  <a:ea typeface="ＭＳ Ｐゴシック" charset="0"/>
                </a:rPr>
                <a:t>Road show version 2</a:t>
              </a:r>
            </a:p>
          </p:txBody>
        </p:sp>
        <p:sp>
          <p:nvSpPr>
            <p:cNvPr id="66570" name="Line 11"/>
            <p:cNvSpPr>
              <a:spLocks noChangeShapeType="1"/>
            </p:cNvSpPr>
            <p:nvPr/>
          </p:nvSpPr>
          <p:spPr bwMode="auto">
            <a:xfrm>
              <a:off x="495300" y="3895725"/>
              <a:ext cx="9163050" cy="0"/>
            </a:xfrm>
            <a:prstGeom prst="line">
              <a:avLst/>
            </a:prstGeom>
            <a:noFill/>
            <a:ln w="28575">
              <a:solidFill>
                <a:schemeClr val="folHlink"/>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6571" name="AutoShape 12"/>
            <p:cNvSpPr>
              <a:spLocks noChangeArrowheads="1"/>
            </p:cNvSpPr>
            <p:nvPr/>
          </p:nvSpPr>
          <p:spPr bwMode="auto">
            <a:xfrm>
              <a:off x="5200650" y="4451401"/>
              <a:ext cx="4375150" cy="1355725"/>
            </a:xfrm>
            <a:prstGeom prst="wedgeRoundRectCallout">
              <a:avLst>
                <a:gd name="adj1" fmla="val 53162"/>
                <a:gd name="adj2" fmla="val 68065"/>
                <a:gd name="adj3" fmla="val 16667"/>
              </a:avLst>
            </a:prstGeom>
            <a:solidFill>
              <a:srgbClr val="CCFF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fontAlgn="base">
                <a:spcBef>
                  <a:spcPct val="50000"/>
                </a:spcBef>
                <a:spcAft>
                  <a:spcPct val="0"/>
                </a:spcAft>
                <a:defRPr/>
              </a:pPr>
              <a:r>
                <a:rPr lang="ja-JP" altLang="en-US">
                  <a:solidFill>
                    <a:srgbClr val="000000"/>
                  </a:solidFill>
                  <a:latin typeface="Arial" charset="0"/>
                  <a:ea typeface="ＭＳ Ｐゴシック" charset="0"/>
                </a:rPr>
                <a:t>“</a:t>
              </a:r>
              <a:r>
                <a:rPr lang="en-US">
                  <a:solidFill>
                    <a:srgbClr val="000000"/>
                  </a:solidFill>
                  <a:latin typeface="Arial" charset="0"/>
                  <a:ea typeface="ＭＳ Ｐゴシック" charset="0"/>
                </a:rPr>
                <a:t>Fantastic!</a:t>
              </a:r>
              <a:r>
                <a:rPr lang="ja-JP" altLang="en-US">
                  <a:solidFill>
                    <a:srgbClr val="000000"/>
                  </a:solidFill>
                  <a:latin typeface="Arial" charset="0"/>
                  <a:ea typeface="ＭＳ Ｐゴシック" charset="0"/>
                </a:rPr>
                <a:t>”</a:t>
              </a:r>
              <a:endParaRPr lang="en-US">
                <a:solidFill>
                  <a:srgbClr val="000000"/>
                </a:solidFill>
                <a:latin typeface="Arial" charset="0"/>
                <a:ea typeface="ＭＳ Ｐゴシック" charset="0"/>
              </a:endParaRPr>
            </a:p>
            <a:p>
              <a:pPr fontAlgn="base">
                <a:spcBef>
                  <a:spcPct val="50000"/>
                </a:spcBef>
                <a:spcAft>
                  <a:spcPct val="0"/>
                </a:spcAft>
                <a:defRPr/>
              </a:pPr>
              <a:r>
                <a:rPr lang="ja-JP" altLang="en-US">
                  <a:solidFill>
                    <a:srgbClr val="000000"/>
                  </a:solidFill>
                  <a:latin typeface="Arial" charset="0"/>
                  <a:ea typeface="ＭＳ Ｐゴシック" charset="0"/>
                </a:rPr>
                <a:t>“</a:t>
              </a:r>
              <a:r>
                <a:rPr lang="en-US">
                  <a:solidFill>
                    <a:srgbClr val="000000"/>
                  </a:solidFill>
                  <a:latin typeface="Arial" charset="0"/>
                  <a:ea typeface="ＭＳ Ｐゴシック" charset="0"/>
                </a:rPr>
                <a:t>When do we get it?</a:t>
              </a:r>
              <a:r>
                <a:rPr lang="ja-JP" altLang="en-US">
                  <a:solidFill>
                    <a:srgbClr val="000000"/>
                  </a:solidFill>
                  <a:latin typeface="Arial" charset="0"/>
                  <a:ea typeface="ＭＳ Ｐゴシック" charset="0"/>
                </a:rPr>
                <a:t>”</a:t>
              </a:r>
              <a:endParaRPr lang="en-US">
                <a:solidFill>
                  <a:srgbClr val="000000"/>
                </a:solidFill>
                <a:latin typeface="Arial" charset="0"/>
                <a:ea typeface="ＭＳ Ｐゴシック" charset="0"/>
              </a:endParaRPr>
            </a:p>
            <a:p>
              <a:pPr fontAlgn="base">
                <a:spcBef>
                  <a:spcPct val="50000"/>
                </a:spcBef>
                <a:spcAft>
                  <a:spcPct val="0"/>
                </a:spcAft>
                <a:defRPr/>
              </a:pPr>
              <a:r>
                <a:rPr lang="ja-JP" altLang="en-US">
                  <a:solidFill>
                    <a:srgbClr val="000000"/>
                  </a:solidFill>
                  <a:latin typeface="Arial" charset="0"/>
                  <a:ea typeface="ＭＳ Ｐゴシック" charset="0"/>
                </a:rPr>
                <a:t>“</a:t>
              </a:r>
              <a:r>
                <a:rPr lang="en-US">
                  <a:solidFill>
                    <a:srgbClr val="000000"/>
                  </a:solidFill>
                  <a:latin typeface="Arial" charset="0"/>
                  <a:ea typeface="ＭＳ Ｐゴシック" charset="0"/>
                </a:rPr>
                <a:t>Do you need funding? We can help!</a:t>
              </a:r>
              <a:r>
                <a:rPr lang="ja-JP" altLang="en-US">
                  <a:solidFill>
                    <a:srgbClr val="000000"/>
                  </a:solidFill>
                  <a:latin typeface="Arial" charset="0"/>
                  <a:ea typeface="ＭＳ Ｐゴシック" charset="0"/>
                </a:rPr>
                <a:t>”</a:t>
              </a:r>
              <a:endParaRPr lang="en-US" sz="2400">
                <a:solidFill>
                  <a:srgbClr val="000000"/>
                </a:solidFill>
                <a:latin typeface="Times New Roman" charset="0"/>
                <a:ea typeface="ＭＳ Ｐゴシック" charset="0"/>
              </a:endParaRPr>
            </a:p>
          </p:txBody>
        </p:sp>
        <p:sp>
          <p:nvSpPr>
            <p:cNvPr id="66572" name="AutoShape 13"/>
            <p:cNvSpPr>
              <a:spLocks noChangeArrowheads="1"/>
            </p:cNvSpPr>
            <p:nvPr/>
          </p:nvSpPr>
          <p:spPr bwMode="auto">
            <a:xfrm>
              <a:off x="330200" y="4435475"/>
              <a:ext cx="4457700" cy="1207939"/>
            </a:xfrm>
            <a:prstGeom prst="wedgeRoundRectCallout">
              <a:avLst>
                <a:gd name="adj1" fmla="val -53803"/>
                <a:gd name="adj2" fmla="val 82946"/>
                <a:gd name="adj3" fmla="val 16667"/>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50000"/>
                </a:spcBef>
                <a:spcAft>
                  <a:spcPct val="0"/>
                </a:spcAft>
                <a:defRPr/>
              </a:pP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Let</a:t>
              </a:r>
              <a:r>
                <a:rPr lang="fr-FR" altLang="ja-JP"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s try answering some important questions using the current model,  and then the new model</a:t>
              </a:r>
              <a:r>
                <a:rPr lang="ja-JP" altLang="en-US" dirty="0">
                  <a:solidFill>
                    <a:srgbClr val="000000"/>
                  </a:solidFill>
                  <a:latin typeface="Arial" charset="0"/>
                  <a:ea typeface="ＭＳ Ｐゴシック" charset="0"/>
                </a:rPr>
                <a:t>”</a:t>
              </a:r>
              <a:endParaRPr lang="en-US" dirty="0">
                <a:solidFill>
                  <a:srgbClr val="000000"/>
                </a:solidFill>
                <a:latin typeface="Arial" charset="0"/>
                <a:ea typeface="ＭＳ Ｐゴシック" charset="0"/>
              </a:endParaRPr>
            </a:p>
            <a:p>
              <a:pPr algn="ctr" fontAlgn="base">
                <a:spcBef>
                  <a:spcPct val="0"/>
                </a:spcBef>
                <a:spcAft>
                  <a:spcPct val="0"/>
                </a:spcAft>
                <a:defRPr/>
              </a:pPr>
              <a:endParaRPr lang="en-US" sz="2400" dirty="0">
                <a:solidFill>
                  <a:srgbClr val="000000"/>
                </a:solidFill>
                <a:latin typeface="Times New Roman" charset="0"/>
                <a:ea typeface="ＭＳ Ｐゴシック" charset="0"/>
              </a:endParaRPr>
            </a:p>
          </p:txBody>
        </p:sp>
        <p:graphicFrame>
          <p:nvGraphicFramePr>
            <p:cNvPr id="66573" name="Object 14"/>
            <p:cNvGraphicFramePr>
              <a:graphicFrameLocks noChangeAspect="1"/>
            </p:cNvGraphicFramePr>
            <p:nvPr/>
          </p:nvGraphicFramePr>
          <p:xfrm>
            <a:off x="4292628" y="5864276"/>
            <a:ext cx="1250289" cy="841375"/>
          </p:xfrm>
          <a:graphic>
            <a:graphicData uri="http://schemas.openxmlformats.org/presentationml/2006/ole">
              <mc:AlternateContent xmlns:mc="http://schemas.openxmlformats.org/markup-compatibility/2006">
                <mc:Choice xmlns:v="urn:schemas-microsoft-com:vml" Requires="v">
                  <p:oleObj name="Clip" r:id="rId3" imgW="2990850" imgH="2181225" progId="MS_ClipArt_Gallery.2">
                    <p:embed/>
                  </p:oleObj>
                </mc:Choice>
                <mc:Fallback>
                  <p:oleObj name="Clip" r:id="rId3" imgW="2990850" imgH="2181225" progId="MS_ClipArt_Gallery.2">
                    <p:embed/>
                    <p:pic>
                      <p:nvPicPr>
                        <p:cNvPr id="66573"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28" y="5864276"/>
                          <a:ext cx="1250289" cy="841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36282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2095500" y="3649664"/>
          <a:ext cx="4535488" cy="2853343"/>
        </p:xfrm>
        <a:graphic>
          <a:graphicData uri="http://schemas.openxmlformats.org/drawingml/2006/table">
            <a:tbl>
              <a:tblPr/>
              <a:tblGrid>
                <a:gridCol w="642938">
                  <a:extLst>
                    <a:ext uri="{9D8B030D-6E8A-4147-A177-3AD203B41FA5}">
                      <a16:colId xmlns:a16="http://schemas.microsoft.com/office/drawing/2014/main" val="20000"/>
                    </a:ext>
                  </a:extLst>
                </a:gridCol>
                <a:gridCol w="3892550">
                  <a:extLst>
                    <a:ext uri="{9D8B030D-6E8A-4147-A177-3AD203B41FA5}">
                      <a16:colId xmlns:a16="http://schemas.microsoft.com/office/drawing/2014/main" val="20001"/>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800" b="1" i="0" u="none" strike="noStrike" cap="none" normalizeH="0" baseline="0">
                          <a:ln>
                            <a:noFill/>
                          </a:ln>
                          <a:solidFill>
                            <a:schemeClr val="bg1"/>
                          </a:solidFill>
                          <a:effectLst/>
                          <a:latin typeface="Wingdings 3" charset="0"/>
                          <a:ea typeface="ＭＳ Ｐゴシック" charset="0"/>
                        </a:rPr>
                        <a:t>Æ</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1" u="none" strike="noStrike" cap="none" normalizeH="0" baseline="0">
                          <a:ln>
                            <a:noFill/>
                          </a:ln>
                          <a:solidFill>
                            <a:schemeClr val="bg1"/>
                          </a:solidFill>
                          <a:effectLst/>
                          <a:latin typeface="Arial" charset="0"/>
                          <a:ea typeface="ＭＳ Ｐゴシック" charset="0"/>
                        </a:rPr>
                        <a:t>Building the storyboard</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6600"/>
                    </a:solidFill>
                  </a:tcPr>
                </a:tc>
                <a:extLst>
                  <a:ext uri="{0D108BD9-81ED-4DB2-BD59-A6C34878D82A}">
                    <a16:rowId xmlns:a16="http://schemas.microsoft.com/office/drawing/2014/main" val="10000"/>
                  </a:ext>
                </a:extLst>
              </a:tr>
              <a:tr h="2335213">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600" b="0" i="0" u="none" strike="noStrike" cap="none" normalizeH="0" baseline="0">
                          <a:ln>
                            <a:noFill/>
                          </a:ln>
                          <a:solidFill>
                            <a:schemeClr val="tx1"/>
                          </a:solidFill>
                          <a:effectLst/>
                          <a:latin typeface="Arial" charset="0"/>
                          <a:ea typeface="ＭＳ Ｐゴシック" charset="0"/>
                        </a:rPr>
                        <a:t>Draw 5 "bubbles"</a:t>
                      </a:r>
                    </a:p>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600" b="0" i="0" u="none" strike="noStrike" cap="none" normalizeH="0" baseline="0">
                          <a:ln>
                            <a:noFill/>
                          </a:ln>
                          <a:solidFill>
                            <a:schemeClr val="tx1"/>
                          </a:solidFill>
                          <a:effectLst/>
                          <a:latin typeface="Arial" charset="0"/>
                          <a:ea typeface="ＭＳ Ｐゴシック" charset="0"/>
                        </a:rPr>
                        <a:t>Fill in the last (your "closer" - the purpose)</a:t>
                      </a:r>
                    </a:p>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600" b="0" i="0" u="none" strike="noStrike" cap="none" normalizeH="0" baseline="0">
                          <a:ln>
                            <a:noFill/>
                          </a:ln>
                          <a:solidFill>
                            <a:schemeClr val="tx1"/>
                          </a:solidFill>
                          <a:effectLst/>
                          <a:latin typeface="Arial" charset="0"/>
                          <a:ea typeface="ＭＳ Ｐゴシック" charset="0"/>
                        </a:rPr>
                        <a:t>Fill in the first (your "hook") </a:t>
                      </a:r>
                    </a:p>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600" b="0" i="0" u="none" strike="noStrike" cap="none" normalizeH="0" baseline="0">
                          <a:ln>
                            <a:noFill/>
                          </a:ln>
                          <a:solidFill>
                            <a:schemeClr val="tx1"/>
                          </a:solidFill>
                          <a:effectLst/>
                          <a:latin typeface="Arial" charset="0"/>
                          <a:ea typeface="ＭＳ Ｐゴシック" charset="0"/>
                        </a:rPr>
                        <a:t>Fill in the middle ones (the "body") – </a:t>
                      </a:r>
                      <a:br>
                        <a:rPr kumimoji="0" lang="en-US" sz="1600" b="0" i="0" u="none" strike="noStrike" cap="none" normalizeH="0" baseline="0">
                          <a:ln>
                            <a:noFill/>
                          </a:ln>
                          <a:solidFill>
                            <a:schemeClr val="tx1"/>
                          </a:solidFill>
                          <a:effectLst/>
                          <a:latin typeface="Arial" charset="0"/>
                          <a:ea typeface="ＭＳ Ｐゴシック" charset="0"/>
                        </a:rPr>
                      </a:br>
                      <a:r>
                        <a:rPr kumimoji="0" lang="en-US" sz="1600" b="0" i="0" u="none" strike="noStrike" cap="none" normalizeH="0" baseline="0">
                          <a:ln>
                            <a:noFill/>
                          </a:ln>
                          <a:solidFill>
                            <a:schemeClr val="tx1"/>
                          </a:solidFill>
                          <a:effectLst/>
                          <a:latin typeface="Arial" charset="0"/>
                          <a:ea typeface="ＭＳ Ｐゴシック" charset="0"/>
                        </a:rPr>
                        <a:t>add or subtract bubbles as needed</a:t>
                      </a:r>
                    </a:p>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600" b="0" i="0" u="none" strike="noStrike" cap="none" normalizeH="0" baseline="0">
                          <a:ln>
                            <a:noFill/>
                          </a:ln>
                          <a:solidFill>
                            <a:schemeClr val="tx1"/>
                          </a:solidFill>
                          <a:effectLst/>
                          <a:latin typeface="Arial" charset="0"/>
                          <a:ea typeface="ＭＳ Ｐゴシック" charset="0"/>
                        </a:rPr>
                        <a:t>Allocate details to bubbles</a:t>
                      </a:r>
                    </a:p>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600" b="0" i="0" u="none" strike="noStrike" cap="none" normalizeH="0" baseline="0">
                          <a:ln>
                            <a:noFill/>
                          </a:ln>
                          <a:solidFill>
                            <a:schemeClr val="tx1"/>
                          </a:solidFill>
                          <a:effectLst/>
                          <a:latin typeface="Arial" charset="0"/>
                          <a:ea typeface="ＭＳ Ｐゴシック" charset="0"/>
                        </a:rPr>
                        <a:t>Iterate until it flows and builds properly</a:t>
                      </a:r>
                    </a:p>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None/>
                        <a:tabLst/>
                      </a:pPr>
                      <a:r>
                        <a:rPr kumimoji="0" lang="en-US" sz="1600" b="0" i="1" u="none" strike="noStrike" cap="none" normalizeH="0" baseline="0">
                          <a:ln>
                            <a:noFill/>
                          </a:ln>
                          <a:solidFill>
                            <a:schemeClr val="tx1"/>
                          </a:solidFill>
                          <a:effectLst/>
                          <a:latin typeface="Arial" charset="0"/>
                          <a:ea typeface="ＭＳ Ｐゴシック" charset="0"/>
                        </a:rPr>
                        <a:t>Only include detail that matters!</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68620" name="Line 12"/>
          <p:cNvSpPr>
            <a:spLocks noChangeShapeType="1"/>
          </p:cNvSpPr>
          <p:nvPr/>
        </p:nvSpPr>
        <p:spPr bwMode="auto">
          <a:xfrm flipH="1" flipV="1">
            <a:off x="5500742" y="1395520"/>
            <a:ext cx="174625" cy="420687"/>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8621" name="Line 13"/>
          <p:cNvSpPr>
            <a:spLocks noChangeShapeType="1"/>
          </p:cNvSpPr>
          <p:nvPr/>
        </p:nvSpPr>
        <p:spPr bwMode="auto">
          <a:xfrm flipV="1">
            <a:off x="5972175" y="1617668"/>
            <a:ext cx="198438" cy="223837"/>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8622" name="Line 14"/>
          <p:cNvSpPr>
            <a:spLocks noChangeShapeType="1"/>
          </p:cNvSpPr>
          <p:nvPr/>
        </p:nvSpPr>
        <p:spPr bwMode="auto">
          <a:xfrm flipV="1">
            <a:off x="6116639" y="1843091"/>
            <a:ext cx="396875" cy="147637"/>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8623" name="Line 15"/>
          <p:cNvSpPr>
            <a:spLocks noChangeShapeType="1"/>
          </p:cNvSpPr>
          <p:nvPr/>
        </p:nvSpPr>
        <p:spPr bwMode="auto">
          <a:xfrm>
            <a:off x="4341814" y="1768582"/>
            <a:ext cx="5003800" cy="2735263"/>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68624" name="AutoShape 16"/>
          <p:cNvSpPr>
            <a:spLocks noChangeArrowheads="1"/>
          </p:cNvSpPr>
          <p:nvPr/>
        </p:nvSpPr>
        <p:spPr bwMode="auto">
          <a:xfrm>
            <a:off x="7642279" y="3506788"/>
            <a:ext cx="1230313" cy="842962"/>
          </a:xfrm>
          <a:prstGeom prst="roundRect">
            <a:avLst>
              <a:gd name="adj" fmla="val 12495"/>
            </a:avLst>
          </a:prstGeom>
          <a:solidFill>
            <a:srgbClr val="6666FF"/>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849" tIns="43911" rIns="90849" bIns="43911" anchor="ctr"/>
          <a:lstStyle/>
          <a:p>
            <a:pPr algn="ctr" defTabSz="896938" eaLnBrk="0" fontAlgn="base" hangingPunct="0">
              <a:spcBef>
                <a:spcPct val="0"/>
              </a:spcBef>
              <a:spcAft>
                <a:spcPct val="0"/>
              </a:spcAft>
              <a:defRPr/>
            </a:pPr>
            <a:endParaRPr lang="en-US" sz="1400" dirty="0">
              <a:solidFill>
                <a:srgbClr val="FFFFFF"/>
              </a:solidFill>
              <a:latin typeface="Arial" charset="0"/>
              <a:ea typeface="ＭＳ Ｐゴシック" charset="0"/>
            </a:endParaRP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Making these</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changes will</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be difficult…</a:t>
            </a:r>
          </a:p>
          <a:p>
            <a:pPr algn="ctr" defTabSz="896938" eaLnBrk="0" fontAlgn="base" hangingPunct="0">
              <a:lnSpc>
                <a:spcPct val="90000"/>
              </a:lnSpc>
              <a:spcBef>
                <a:spcPct val="0"/>
              </a:spcBef>
              <a:spcAft>
                <a:spcPct val="0"/>
              </a:spcAft>
              <a:defRPr/>
            </a:pPr>
            <a:endParaRPr lang="en-US" sz="1400" dirty="0">
              <a:solidFill>
                <a:srgbClr val="FFFFFF"/>
              </a:solidFill>
              <a:latin typeface="Arial" charset="0"/>
              <a:ea typeface="ＭＳ Ｐゴシック" charset="0"/>
            </a:endParaRPr>
          </a:p>
        </p:txBody>
      </p:sp>
      <p:sp>
        <p:nvSpPr>
          <p:cNvPr id="68625" name="AutoShape 17"/>
          <p:cNvSpPr>
            <a:spLocks noChangeArrowheads="1"/>
          </p:cNvSpPr>
          <p:nvPr/>
        </p:nvSpPr>
        <p:spPr bwMode="auto">
          <a:xfrm>
            <a:off x="6226176" y="2697163"/>
            <a:ext cx="1266825" cy="817562"/>
          </a:xfrm>
          <a:prstGeom prst="roundRect">
            <a:avLst>
              <a:gd name="adj" fmla="val 12495"/>
            </a:avLst>
          </a:prstGeom>
          <a:solidFill>
            <a:srgbClr val="6666FF"/>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849" tIns="43911" rIns="90849" bIns="43911" anchor="ctr"/>
          <a:lstStyle/>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…so methods</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for building</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have changed</a:t>
            </a:r>
          </a:p>
        </p:txBody>
      </p:sp>
      <p:sp>
        <p:nvSpPr>
          <p:cNvPr id="68626" name="AutoShape 18"/>
          <p:cNvSpPr>
            <a:spLocks noChangeArrowheads="1"/>
          </p:cNvSpPr>
          <p:nvPr/>
        </p:nvSpPr>
        <p:spPr bwMode="auto">
          <a:xfrm>
            <a:off x="4654550" y="1862138"/>
            <a:ext cx="1422400" cy="842962"/>
          </a:xfrm>
          <a:prstGeom prst="roundRect">
            <a:avLst>
              <a:gd name="adj" fmla="val 12495"/>
            </a:avLst>
          </a:prstGeom>
          <a:solidFill>
            <a:srgbClr val="6666FF"/>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849" tIns="43911" rIns="90849" bIns="43911" anchor="ctr"/>
          <a:lstStyle/>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 and therefore</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systems have </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changed…</a:t>
            </a:r>
          </a:p>
        </p:txBody>
      </p:sp>
      <p:sp>
        <p:nvSpPr>
          <p:cNvPr id="68627" name="AutoShape 19"/>
          <p:cNvSpPr>
            <a:spLocks noChangeArrowheads="1"/>
          </p:cNvSpPr>
          <p:nvPr/>
        </p:nvSpPr>
        <p:spPr bwMode="auto">
          <a:xfrm>
            <a:off x="9021766" y="4341813"/>
            <a:ext cx="1204912" cy="844550"/>
          </a:xfrm>
          <a:prstGeom prst="roundRect">
            <a:avLst>
              <a:gd name="adj" fmla="val 12495"/>
            </a:avLst>
          </a:prstGeom>
          <a:solidFill>
            <a:srgbClr val="6666FF"/>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849" tIns="43911" rIns="90849" bIns="43911" anchor="ctr"/>
          <a:lstStyle/>
          <a:p>
            <a:pPr algn="ctr" defTabSz="896938" eaLnBrk="0" fontAlgn="base" hangingPunct="0">
              <a:spcBef>
                <a:spcPct val="0"/>
              </a:spcBef>
              <a:spcAft>
                <a:spcPct val="0"/>
              </a:spcAft>
              <a:defRPr/>
            </a:pPr>
            <a:endParaRPr lang="en-US" sz="1400" dirty="0">
              <a:solidFill>
                <a:srgbClr val="FFFFFF"/>
              </a:solidFill>
              <a:latin typeface="Arial" charset="0"/>
              <a:ea typeface="ＭＳ Ｐゴシック" charset="0"/>
            </a:endParaRP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…but it is vital</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to our</a:t>
            </a:r>
            <a:br>
              <a:rPr lang="en-US" sz="1400" dirty="0">
                <a:solidFill>
                  <a:srgbClr val="FFFFFF"/>
                </a:solidFill>
                <a:latin typeface="Arial" charset="0"/>
                <a:ea typeface="ＭＳ Ｐゴシック" charset="0"/>
              </a:rPr>
            </a:br>
            <a:r>
              <a:rPr lang="en-US" sz="1400" dirty="0">
                <a:solidFill>
                  <a:srgbClr val="FFFFFF"/>
                </a:solidFill>
                <a:latin typeface="Arial" charset="0"/>
                <a:ea typeface="ＭＳ Ｐゴシック" charset="0"/>
              </a:rPr>
              <a:t>survival</a:t>
            </a:r>
          </a:p>
          <a:p>
            <a:pPr algn="ctr" defTabSz="896938" eaLnBrk="0" fontAlgn="base" hangingPunct="0">
              <a:lnSpc>
                <a:spcPct val="90000"/>
              </a:lnSpc>
              <a:spcBef>
                <a:spcPct val="0"/>
              </a:spcBef>
              <a:spcAft>
                <a:spcPct val="0"/>
              </a:spcAft>
              <a:defRPr/>
            </a:pPr>
            <a:endParaRPr lang="en-US" sz="1400" dirty="0">
              <a:solidFill>
                <a:srgbClr val="FFFFFF"/>
              </a:solidFill>
              <a:latin typeface="Arial" charset="0"/>
              <a:ea typeface="ＭＳ Ｐゴシック" charset="0"/>
            </a:endParaRPr>
          </a:p>
        </p:txBody>
      </p:sp>
      <p:sp>
        <p:nvSpPr>
          <p:cNvPr id="68628" name="AutoShape 20"/>
          <p:cNvSpPr>
            <a:spLocks noChangeArrowheads="1"/>
          </p:cNvSpPr>
          <p:nvPr/>
        </p:nvSpPr>
        <p:spPr bwMode="auto">
          <a:xfrm>
            <a:off x="3365554" y="1023938"/>
            <a:ext cx="1141413" cy="844550"/>
          </a:xfrm>
          <a:prstGeom prst="roundRect">
            <a:avLst>
              <a:gd name="adj" fmla="val 12495"/>
            </a:avLst>
          </a:prstGeom>
          <a:solidFill>
            <a:srgbClr val="6666FF"/>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849" tIns="43911" rIns="90849" bIns="43911" anchor="ctr"/>
          <a:lstStyle/>
          <a:p>
            <a:pPr algn="ctr" defTabSz="896938" eaLnBrk="0" fontAlgn="base" hangingPunct="0">
              <a:spcBef>
                <a:spcPct val="0"/>
              </a:spcBef>
              <a:spcAft>
                <a:spcPct val="0"/>
              </a:spcAft>
              <a:defRPr/>
            </a:pPr>
            <a:endParaRPr lang="en-US" sz="1400" dirty="0">
              <a:solidFill>
                <a:srgbClr val="FFFFFF"/>
              </a:solidFill>
              <a:latin typeface="Arial" charset="0"/>
              <a:ea typeface="ＭＳ Ｐゴシック" charset="0"/>
            </a:endParaRP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Business</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issues have</a:t>
            </a:r>
          </a:p>
          <a:p>
            <a:pPr algn="ctr" defTabSz="896938" eaLnBrk="0" fontAlgn="base" hangingPunct="0">
              <a:spcBef>
                <a:spcPct val="0"/>
              </a:spcBef>
              <a:spcAft>
                <a:spcPct val="0"/>
              </a:spcAft>
              <a:defRPr/>
            </a:pPr>
            <a:r>
              <a:rPr lang="en-US" sz="1400" dirty="0">
                <a:solidFill>
                  <a:srgbClr val="FFFFFF"/>
                </a:solidFill>
                <a:latin typeface="Arial" charset="0"/>
                <a:ea typeface="ＭＳ Ｐゴシック" charset="0"/>
              </a:rPr>
              <a:t>changed…</a:t>
            </a:r>
          </a:p>
          <a:p>
            <a:pPr algn="ctr" defTabSz="896938" eaLnBrk="0" fontAlgn="base" hangingPunct="0">
              <a:lnSpc>
                <a:spcPct val="90000"/>
              </a:lnSpc>
              <a:spcBef>
                <a:spcPct val="0"/>
              </a:spcBef>
              <a:spcAft>
                <a:spcPct val="0"/>
              </a:spcAft>
              <a:defRPr/>
            </a:pPr>
            <a:endParaRPr lang="en-US" sz="1400" dirty="0">
              <a:solidFill>
                <a:srgbClr val="FFFFFF"/>
              </a:solidFill>
              <a:latin typeface="Arial" charset="0"/>
              <a:ea typeface="ＭＳ Ｐゴシック" charset="0"/>
            </a:endParaRPr>
          </a:p>
        </p:txBody>
      </p:sp>
      <p:sp>
        <p:nvSpPr>
          <p:cNvPr id="68629" name="Rectangle 21"/>
          <p:cNvSpPr>
            <a:spLocks noChangeArrowheads="1"/>
          </p:cNvSpPr>
          <p:nvPr/>
        </p:nvSpPr>
        <p:spPr bwMode="auto">
          <a:xfrm>
            <a:off x="6407204" y="1593850"/>
            <a:ext cx="23813" cy="222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68630" name="Rectangle 22"/>
          <p:cNvSpPr>
            <a:spLocks noChangeArrowheads="1"/>
          </p:cNvSpPr>
          <p:nvPr/>
        </p:nvSpPr>
        <p:spPr bwMode="auto">
          <a:xfrm>
            <a:off x="5351463" y="1095481"/>
            <a:ext cx="2506662" cy="285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2081" tIns="25741" rIns="62081" bIns="25741">
            <a:spAutoFit/>
          </a:bodyPr>
          <a:lstStyle/>
          <a:p>
            <a:pPr marL="338138" indent="-338138" defTabSz="896938" eaLnBrk="0" fontAlgn="base" hangingPunct="0">
              <a:lnSpc>
                <a:spcPct val="119000"/>
              </a:lnSpc>
              <a:spcBef>
                <a:spcPct val="60000"/>
              </a:spcBef>
              <a:spcAft>
                <a:spcPct val="0"/>
              </a:spcAft>
              <a:defRPr/>
            </a:pPr>
            <a:r>
              <a:rPr lang="en-US" sz="1400">
                <a:solidFill>
                  <a:srgbClr val="000000"/>
                </a:solidFill>
                <a:latin typeface="Arial" charset="0"/>
                <a:ea typeface="ＭＳ Ｐゴシック" charset="0"/>
              </a:rPr>
              <a:t>Operational to informational</a:t>
            </a:r>
          </a:p>
        </p:txBody>
      </p:sp>
      <p:sp>
        <p:nvSpPr>
          <p:cNvPr id="68631" name="Rectangle 23"/>
          <p:cNvSpPr>
            <a:spLocks noChangeArrowheads="1"/>
          </p:cNvSpPr>
          <p:nvPr/>
        </p:nvSpPr>
        <p:spPr bwMode="auto">
          <a:xfrm>
            <a:off x="6108700" y="1357313"/>
            <a:ext cx="2624138" cy="285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2081" tIns="25741" rIns="62081" bIns="25741">
            <a:spAutoFit/>
          </a:bodyPr>
          <a:lstStyle/>
          <a:p>
            <a:pPr marL="338138" indent="-338138" defTabSz="896938" eaLnBrk="0" fontAlgn="base" hangingPunct="0">
              <a:lnSpc>
                <a:spcPct val="119000"/>
              </a:lnSpc>
              <a:spcBef>
                <a:spcPct val="60000"/>
              </a:spcBef>
              <a:spcAft>
                <a:spcPct val="0"/>
              </a:spcAft>
              <a:defRPr/>
            </a:pPr>
            <a:r>
              <a:rPr lang="en-US" sz="1400" dirty="0">
                <a:solidFill>
                  <a:srgbClr val="000000"/>
                </a:solidFill>
                <a:latin typeface="Arial" charset="0"/>
                <a:ea typeface="ＭＳ Ｐゴシック" charset="0"/>
              </a:rPr>
              <a:t>Distributed, component-based</a:t>
            </a:r>
          </a:p>
        </p:txBody>
      </p:sp>
      <p:sp>
        <p:nvSpPr>
          <p:cNvPr id="68632" name="Rectangle 24"/>
          <p:cNvSpPr>
            <a:spLocks noChangeArrowheads="1"/>
          </p:cNvSpPr>
          <p:nvPr/>
        </p:nvSpPr>
        <p:spPr bwMode="auto">
          <a:xfrm>
            <a:off x="6477034" y="1655763"/>
            <a:ext cx="1482725" cy="285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2081" tIns="25741" rIns="62081" bIns="25741">
            <a:spAutoFit/>
          </a:bodyPr>
          <a:lstStyle/>
          <a:p>
            <a:pPr marL="338138" indent="-338138" defTabSz="896938" eaLnBrk="0" fontAlgn="base" hangingPunct="0">
              <a:lnSpc>
                <a:spcPct val="119000"/>
              </a:lnSpc>
              <a:spcBef>
                <a:spcPct val="60000"/>
              </a:spcBef>
              <a:spcAft>
                <a:spcPct val="0"/>
              </a:spcAft>
              <a:defRPr/>
            </a:pPr>
            <a:r>
              <a:rPr lang="en-US" sz="1400">
                <a:solidFill>
                  <a:srgbClr val="000000"/>
                </a:solidFill>
                <a:latin typeface="Arial" charset="0"/>
                <a:ea typeface="ＭＳ Ｐゴシック" charset="0"/>
              </a:rPr>
              <a:t>Cross-functional</a:t>
            </a:r>
          </a:p>
        </p:txBody>
      </p:sp>
      <p:sp>
        <p:nvSpPr>
          <p:cNvPr id="68633" name="Rectangle 25"/>
          <p:cNvSpPr>
            <a:spLocks noChangeArrowheads="1"/>
          </p:cNvSpPr>
          <p:nvPr/>
        </p:nvSpPr>
        <p:spPr bwMode="auto">
          <a:xfrm>
            <a:off x="6083301" y="898631"/>
            <a:ext cx="1179513" cy="285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2081" tIns="25741" rIns="62081" bIns="25741">
            <a:spAutoFit/>
          </a:bodyPr>
          <a:lstStyle/>
          <a:p>
            <a:pPr marL="338138" indent="-338138" defTabSz="896938" eaLnBrk="0" fontAlgn="base" hangingPunct="0">
              <a:lnSpc>
                <a:spcPct val="119000"/>
              </a:lnSpc>
              <a:spcBef>
                <a:spcPct val="60000"/>
              </a:spcBef>
              <a:spcAft>
                <a:spcPct val="0"/>
              </a:spcAft>
              <a:defRPr/>
            </a:pPr>
            <a:r>
              <a:rPr lang="en-US" sz="1400" b="1">
                <a:solidFill>
                  <a:srgbClr val="000000"/>
                </a:solidFill>
                <a:latin typeface="Arial" charset="0"/>
                <a:ea typeface="ＭＳ Ｐゴシック" charset="0"/>
              </a:rPr>
              <a:t>Details</a:t>
            </a:r>
          </a:p>
        </p:txBody>
      </p:sp>
      <p:sp>
        <p:nvSpPr>
          <p:cNvPr id="68634" name="Rectangle 26"/>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It</a:t>
            </a:r>
            <a:r>
              <a:rPr lang="fr-FR" altLang="ja-JP" dirty="0">
                <a:latin typeface="Arial" charset="0"/>
                <a:cs typeface="Times New Roman" charset="0"/>
              </a:rPr>
              <a:t>'</a:t>
            </a:r>
            <a:r>
              <a:rPr lang="en-US" dirty="0">
                <a:latin typeface="Arial" charset="0"/>
                <a:cs typeface="Times New Roman" charset="0"/>
              </a:rPr>
              <a:t>s a story, so storyboard it</a:t>
            </a:r>
          </a:p>
        </p:txBody>
      </p:sp>
    </p:spTree>
    <p:extLst>
      <p:ext uri="{BB962C8B-B14F-4D97-AF65-F5344CB8AC3E}">
        <p14:creationId xmlns:p14="http://schemas.microsoft.com/office/powerpoint/2010/main" val="2809274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2600" dirty="0"/>
              <a:t>9 – State each relationship forcefully as an assertion, and challenge it</a:t>
            </a:r>
          </a:p>
        </p:txBody>
      </p:sp>
      <p:pic>
        <p:nvPicPr>
          <p:cNvPr id="7" name="Picture 6">
            <a:extLst>
              <a:ext uri="{FF2B5EF4-FFF2-40B4-BE49-F238E27FC236}">
                <a16:creationId xmlns:a16="http://schemas.microsoft.com/office/drawing/2014/main" id="{D59EF84C-C31F-8C81-F507-911747239F2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10071" y="721574"/>
            <a:ext cx="10855973" cy="5979935"/>
          </a:xfrm>
          <a:prstGeom prst="rect">
            <a:avLst/>
          </a:prstGeom>
        </p:spPr>
      </p:pic>
    </p:spTree>
    <p:extLst>
      <p:ext uri="{BB962C8B-B14F-4D97-AF65-F5344CB8AC3E}">
        <p14:creationId xmlns:p14="http://schemas.microsoft.com/office/powerpoint/2010/main" val="6598956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5" name="Rectangle 13"/>
          <p:cNvSpPr>
            <a:spLocks noChangeArrowheads="1"/>
          </p:cNvSpPr>
          <p:nvPr/>
        </p:nvSpPr>
        <p:spPr bwMode="auto">
          <a:xfrm>
            <a:off x="1577812" y="4986087"/>
            <a:ext cx="5048540" cy="1120820"/>
          </a:xfrm>
          <a:prstGeom prst="rect">
            <a:avLst/>
          </a:prstGeom>
          <a:noFill/>
          <a:ln w="12700">
            <a:solidFill>
              <a:srgbClr val="FF0000"/>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85000"/>
              </a:lnSpc>
              <a:spcBef>
                <a:spcPct val="40000"/>
              </a:spcBef>
              <a:spcAft>
                <a:spcPct val="0"/>
              </a:spcAft>
              <a:buClr>
                <a:srgbClr val="000000"/>
              </a:buClr>
              <a:buSzPct val="65000"/>
              <a:defRPr/>
            </a:pPr>
            <a:r>
              <a:rPr lang="en-US" sz="2000" dirty="0">
                <a:solidFill>
                  <a:srgbClr val="000000"/>
                </a:solidFill>
                <a:latin typeface="Arial" charset="0"/>
                <a:ea typeface="ＭＳ Ｐゴシック" charset="0"/>
              </a:rPr>
              <a:t>Make it </a:t>
            </a:r>
            <a:r>
              <a:rPr lang="en-US" sz="2000" i="1" dirty="0">
                <a:solidFill>
                  <a:srgbClr val="000000"/>
                </a:solidFill>
                <a:latin typeface="Arial" charset="0"/>
                <a:ea typeface="ＭＳ Ｐゴシック" charset="0"/>
              </a:rPr>
              <a:t>real</a:t>
            </a:r>
          </a:p>
          <a:p>
            <a:pPr marL="119063" indent="-119063" eaLnBrk="0" fontAlgn="base" hangingPunct="0">
              <a:lnSpc>
                <a:spcPct val="70000"/>
              </a:lnSpc>
              <a:spcBef>
                <a:spcPct val="50000"/>
              </a:spcBef>
              <a:spcAft>
                <a:spcPct val="0"/>
              </a:spcAft>
              <a:buClr>
                <a:srgbClr val="CC3300"/>
              </a:buClr>
              <a:buSzPct val="60000"/>
              <a:buFontTx/>
              <a:buChar char="•"/>
              <a:defRPr/>
            </a:pPr>
            <a:r>
              <a:rPr lang="en-US" sz="1600" dirty="0">
                <a:solidFill>
                  <a:srgbClr val="000000"/>
                </a:solidFill>
                <a:latin typeface="Arial" charset="0"/>
                <a:ea typeface="ＭＳ Ｐゴシック" charset="0"/>
              </a:rPr>
              <a:t>Back it up with sample data, queries, and scenarios</a:t>
            </a:r>
          </a:p>
          <a:p>
            <a:pPr marL="119063" indent="-119063" eaLnBrk="0" fontAlgn="base" hangingPunct="0">
              <a:lnSpc>
                <a:spcPct val="70000"/>
              </a:lnSpc>
              <a:spcBef>
                <a:spcPct val="50000"/>
              </a:spcBef>
              <a:spcAft>
                <a:spcPct val="0"/>
              </a:spcAft>
              <a:buClr>
                <a:srgbClr val="CC3300"/>
              </a:buClr>
              <a:buSzPct val="60000"/>
              <a:buFontTx/>
              <a:buChar char="•"/>
              <a:defRPr/>
            </a:pPr>
            <a:r>
              <a:rPr lang="en-US" sz="1600" dirty="0">
                <a:solidFill>
                  <a:srgbClr val="000000"/>
                </a:solidFill>
                <a:latin typeface="Arial" charset="0"/>
                <a:ea typeface="ＭＳ Ｐゴシック" charset="0"/>
              </a:rPr>
              <a:t>Identify specific business issues or opportunities, and show how the data model helps</a:t>
            </a:r>
          </a:p>
        </p:txBody>
      </p:sp>
      <p:sp>
        <p:nvSpPr>
          <p:cNvPr id="69650" name="Rectangle 18"/>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Presenting data models</a:t>
            </a:r>
          </a:p>
        </p:txBody>
      </p:sp>
      <p:sp>
        <p:nvSpPr>
          <p:cNvPr id="8" name="Rectangle 13">
            <a:extLst>
              <a:ext uri="{FF2B5EF4-FFF2-40B4-BE49-F238E27FC236}">
                <a16:creationId xmlns:a16="http://schemas.microsoft.com/office/drawing/2014/main" id="{D50AFDDE-098B-4FFA-0429-A320744D7254}"/>
              </a:ext>
            </a:extLst>
          </p:cNvPr>
          <p:cNvSpPr>
            <a:spLocks noChangeArrowheads="1"/>
          </p:cNvSpPr>
          <p:nvPr/>
        </p:nvSpPr>
        <p:spPr bwMode="auto">
          <a:xfrm>
            <a:off x="1007952" y="842864"/>
            <a:ext cx="5048540" cy="1120820"/>
          </a:xfrm>
          <a:prstGeom prst="rect">
            <a:avLst/>
          </a:prstGeom>
          <a:solidFill>
            <a:schemeClr val="bg1"/>
          </a:solidFill>
          <a:ln w="12700">
            <a:solidFill>
              <a:srgbClr val="FF0000"/>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85000"/>
              </a:lnSpc>
              <a:spcBef>
                <a:spcPct val="40000"/>
              </a:spcBef>
              <a:spcAft>
                <a:spcPct val="0"/>
              </a:spcAft>
              <a:buClr>
                <a:srgbClr val="000000"/>
              </a:buClr>
              <a:buSzPct val="65000"/>
              <a:defRPr/>
            </a:pPr>
            <a:r>
              <a:rPr lang="en-US" sz="2000" dirty="0">
                <a:solidFill>
                  <a:srgbClr val="000000"/>
                </a:solidFill>
                <a:latin typeface="Arial" charset="0"/>
                <a:ea typeface="ＭＳ Ｐゴシック" charset="0"/>
              </a:rPr>
              <a:t>Try not to call it a </a:t>
            </a:r>
            <a:r>
              <a:rPr lang="en-US" sz="2000" i="1" dirty="0">
                <a:solidFill>
                  <a:srgbClr val="000000"/>
                </a:solidFill>
                <a:latin typeface="Arial" charset="0"/>
                <a:ea typeface="ＭＳ Ｐゴシック" charset="0"/>
              </a:rPr>
              <a:t>data model</a:t>
            </a:r>
          </a:p>
          <a:p>
            <a:pPr marL="119063" indent="-119063" eaLnBrk="0" fontAlgn="base" hangingPunct="0">
              <a:lnSpc>
                <a:spcPct val="70000"/>
              </a:lnSpc>
              <a:spcBef>
                <a:spcPct val="50000"/>
              </a:spcBef>
              <a:spcAft>
                <a:spcPct val="0"/>
              </a:spcAft>
              <a:buClr>
                <a:srgbClr val="CC3300"/>
              </a:buClr>
              <a:buSzPct val="60000"/>
              <a:buFontTx/>
              <a:buChar char="•"/>
              <a:defRPr/>
            </a:pPr>
            <a:r>
              <a:rPr lang="en-US" sz="1600" dirty="0">
                <a:solidFill>
                  <a:srgbClr val="000000"/>
                </a:solidFill>
                <a:latin typeface="Arial" charset="0"/>
                <a:ea typeface="ＭＳ Ｐゴシック" charset="0"/>
              </a:rPr>
              <a:t>I often call it a "world view"</a:t>
            </a:r>
          </a:p>
          <a:p>
            <a:pPr marL="119063" indent="-119063" eaLnBrk="0" fontAlgn="base" hangingPunct="0">
              <a:lnSpc>
                <a:spcPct val="70000"/>
              </a:lnSpc>
              <a:spcBef>
                <a:spcPct val="50000"/>
              </a:spcBef>
              <a:spcAft>
                <a:spcPct val="0"/>
              </a:spcAft>
              <a:buClr>
                <a:srgbClr val="CC3300"/>
              </a:buClr>
              <a:buSzPct val="60000"/>
              <a:buFontTx/>
              <a:buChar char="•"/>
              <a:defRPr/>
            </a:pPr>
            <a:r>
              <a:rPr lang="en-US" sz="1600" dirty="0">
                <a:solidFill>
                  <a:srgbClr val="000000"/>
                </a:solidFill>
                <a:latin typeface="Arial" charset="0"/>
                <a:ea typeface="ＭＳ Ｐゴシック" charset="0"/>
              </a:rPr>
              <a:t>Or… "This is how Application XYZ sees the world."</a:t>
            </a:r>
            <a:br>
              <a:rPr lang="en-US" sz="1600" dirty="0">
                <a:solidFill>
                  <a:srgbClr val="000000"/>
                </a:solidFill>
                <a:latin typeface="Arial" charset="0"/>
                <a:ea typeface="ＭＳ Ｐゴシック" charset="0"/>
              </a:rPr>
            </a:br>
            <a:endParaRPr lang="en-US" sz="1600" dirty="0">
              <a:solidFill>
                <a:srgbClr val="000000"/>
              </a:solidFill>
              <a:latin typeface="Arial" charset="0"/>
              <a:ea typeface="ＭＳ Ｐゴシック" charset="0"/>
            </a:endParaRPr>
          </a:p>
        </p:txBody>
      </p:sp>
      <p:sp>
        <p:nvSpPr>
          <p:cNvPr id="69635" name="Rectangle 3"/>
          <p:cNvSpPr>
            <a:spLocks noChangeArrowheads="1"/>
          </p:cNvSpPr>
          <p:nvPr/>
        </p:nvSpPr>
        <p:spPr bwMode="auto">
          <a:xfrm>
            <a:off x="2188464" y="1826538"/>
            <a:ext cx="5510784" cy="1727139"/>
          </a:xfrm>
          <a:prstGeom prst="rect">
            <a:avLst/>
          </a:prstGeom>
          <a:solidFill>
            <a:schemeClr val="bg1"/>
          </a:solidFill>
          <a:ln w="12700">
            <a:solidFill>
              <a:srgbClr val="FF0000"/>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0"/>
              </a:spcBef>
              <a:spcAft>
                <a:spcPct val="0"/>
              </a:spcAft>
              <a:defRPr/>
            </a:pPr>
            <a:r>
              <a:rPr lang="en-US" sz="2000" i="1" dirty="0">
                <a:solidFill>
                  <a:srgbClr val="000000"/>
                </a:solidFill>
                <a:latin typeface="Arial" charset="0"/>
                <a:ea typeface="ＭＳ Ｐゴシック" charset="0"/>
              </a:rPr>
              <a:t>Start simple</a:t>
            </a:r>
            <a:r>
              <a:rPr lang="en-US" sz="2000" dirty="0">
                <a:solidFill>
                  <a:srgbClr val="000000"/>
                </a:solidFill>
                <a:latin typeface="Arial" charset="0"/>
                <a:ea typeface="ＭＳ Ｐゴシック" charset="0"/>
              </a:rPr>
              <a:t>, and add details in layers</a:t>
            </a: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Begin with two or three fundamental things</a:t>
            </a: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Work </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cs typeface="+mn-cs"/>
              </a:rPr>
              <a: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across</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cs typeface="+mn-cs"/>
              </a:rPr>
              <a: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 the model, not a </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cs typeface="+mn-cs"/>
              </a:rPr>
              <a: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deep dive</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cs typeface="+mn-cs"/>
              </a:rPr>
              <a: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 in one area</a:t>
            </a: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Draw the model on a whiteboard as you speak to it </a:t>
            </a: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Save detail like optionality until later, and primary/foreign keys until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mn-cs"/>
              </a:rPr>
              <a:t>much</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 later</a:t>
            </a:r>
          </a:p>
        </p:txBody>
      </p:sp>
      <p:sp>
        <p:nvSpPr>
          <p:cNvPr id="69641" name="Rectangle 9"/>
          <p:cNvSpPr>
            <a:spLocks noChangeArrowheads="1"/>
          </p:cNvSpPr>
          <p:nvPr/>
        </p:nvSpPr>
        <p:spPr bwMode="auto">
          <a:xfrm>
            <a:off x="4367374" y="3382479"/>
            <a:ext cx="5849938" cy="1807161"/>
          </a:xfrm>
          <a:prstGeom prst="rect">
            <a:avLst/>
          </a:prstGeom>
          <a:solidFill>
            <a:schemeClr val="bg1"/>
          </a:solidFill>
          <a:ln w="12700">
            <a:solidFill>
              <a:srgbClr val="FF0000"/>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2000" dirty="0">
                <a:solidFill>
                  <a:srgbClr val="000000"/>
                </a:solidFill>
                <a:latin typeface="Arial" charset="0"/>
                <a:ea typeface="ＭＳ Ｐゴシック" charset="0"/>
              </a:rPr>
              <a:t>Speak exclusively in the language of the </a:t>
            </a:r>
            <a:r>
              <a:rPr lang="en-US" sz="2000" i="1" dirty="0">
                <a:solidFill>
                  <a:srgbClr val="000000"/>
                </a:solidFill>
                <a:latin typeface="Arial" charset="0"/>
                <a:ea typeface="ＭＳ Ｐゴシック" charset="0"/>
              </a:rPr>
              <a:t>business</a:t>
            </a: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Don</a:t>
            </a:r>
            <a:r>
              <a:rPr kumimoji="0" lang="fr-FR" altLang="ja-JP" sz="1600" b="0"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t use terms like entity, relationship, attribute, optionality, supertype, subtype, recursion, etc. Remember, you're describing a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mn-cs"/>
              </a:rPr>
              <a:t>business,</a:t>
            </a:r>
            <a:r>
              <a:rPr kumimoji="0" lang="en-US" sz="1600" b="0" u="none" strike="noStrike" kern="1200" cap="none" spc="0" normalizeH="0" baseline="0" noProof="0" dirty="0">
                <a:ln>
                  <a:noFill/>
                </a:ln>
                <a:solidFill>
                  <a:srgbClr val="000000"/>
                </a:solidFill>
                <a:effectLst/>
                <a:uLnTx/>
                <a:uFillTx/>
                <a:latin typeface="Arial" charset="0"/>
                <a:ea typeface="ＭＳ Ｐゴシック" charset="0"/>
                <a:cs typeface="+mn-cs"/>
              </a:rPr>
              <a:t> not a </a:t>
            </a:r>
            <a:r>
              <a:rPr kumimoji="0" lang="en-US" sz="1600" b="0" i="1" u="none" strike="noStrike" kern="1200" cap="none" spc="0" normalizeH="0" baseline="0" noProof="0" dirty="0">
                <a:ln>
                  <a:noFill/>
                </a:ln>
                <a:solidFill>
                  <a:srgbClr val="000000"/>
                </a:solidFill>
                <a:effectLst/>
                <a:uLnTx/>
                <a:uFillTx/>
                <a:latin typeface="Arial" charset="0"/>
                <a:ea typeface="ＭＳ Ｐゴシック" charset="0"/>
                <a:cs typeface="+mn-cs"/>
              </a:rPr>
              <a:t>database.</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Point to the relevant entity while addressing a concept</a:t>
            </a:r>
          </a:p>
          <a:p>
            <a:pPr marL="119063" marR="0" lvl="0" indent="-119063" algn="l" defTabSz="914400" rtl="0" eaLnBrk="0" fontAlgn="base" latinLnBrk="0" hangingPunct="0">
              <a:lnSpc>
                <a:spcPct val="70000"/>
              </a:lnSpc>
              <a:spcBef>
                <a:spcPct val="50000"/>
              </a:spcBef>
              <a:spcAft>
                <a:spcPct val="0"/>
              </a:spcAft>
              <a:buClr>
                <a:srgbClr val="CC3300"/>
              </a:buClr>
              <a:buSzPct val="60000"/>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Someone overhearing your presentation should not realise you are presenting a data model</a:t>
            </a:r>
          </a:p>
        </p:txBody>
      </p:sp>
      <p:sp>
        <p:nvSpPr>
          <p:cNvPr id="9" name="Rectangle 17">
            <a:extLst>
              <a:ext uri="{FF2B5EF4-FFF2-40B4-BE49-F238E27FC236}">
                <a16:creationId xmlns:a16="http://schemas.microsoft.com/office/drawing/2014/main" id="{6D347A11-4505-5105-4DF6-01FC9E8917AC}"/>
              </a:ext>
            </a:extLst>
          </p:cNvPr>
          <p:cNvSpPr>
            <a:spLocks noChangeArrowheads="1"/>
          </p:cNvSpPr>
          <p:nvPr/>
        </p:nvSpPr>
        <p:spPr bwMode="auto">
          <a:xfrm>
            <a:off x="7214772" y="5546497"/>
            <a:ext cx="4477356" cy="87716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85000"/>
              </a:lnSpc>
              <a:spcBef>
                <a:spcPct val="40000"/>
              </a:spcBef>
              <a:spcAft>
                <a:spcPct val="0"/>
              </a:spcAft>
              <a:buClr>
                <a:srgbClr val="000000"/>
              </a:buClr>
              <a:buSzPct val="65000"/>
              <a:defRPr/>
            </a:pPr>
            <a:r>
              <a:rPr lang="en-US" sz="2000" i="1" dirty="0">
                <a:solidFill>
                  <a:srgbClr val="000000"/>
                </a:solidFill>
                <a:latin typeface="Arial" charset="0"/>
                <a:ea typeface="ＭＳ Ｐゴシック" charset="0"/>
              </a:rPr>
              <a:t>We</a:t>
            </a:r>
            <a:r>
              <a:rPr lang="fr-FR" altLang="ja-JP" sz="2000" i="1" dirty="0">
                <a:solidFill>
                  <a:srgbClr val="000000"/>
                </a:solidFill>
                <a:latin typeface="Arial" charset="0"/>
                <a:ea typeface="ＭＳ Ｐゴシック" charset="0"/>
              </a:rPr>
              <a:t>'</a:t>
            </a:r>
            <a:r>
              <a:rPr lang="en-US" sz="2000" i="1" dirty="0" err="1">
                <a:solidFill>
                  <a:srgbClr val="000000"/>
                </a:solidFill>
                <a:latin typeface="Arial" charset="0"/>
                <a:ea typeface="ＭＳ Ｐゴシック" charset="0"/>
              </a:rPr>
              <a:t>ll</a:t>
            </a:r>
            <a:r>
              <a:rPr lang="en-US" sz="2000" i="1" dirty="0">
                <a:solidFill>
                  <a:srgbClr val="000000"/>
                </a:solidFill>
                <a:latin typeface="Arial" charset="0"/>
                <a:ea typeface="ＭＳ Ｐゴシック" charset="0"/>
              </a:rPr>
              <a:t> now walk through a successful data model presentation, </a:t>
            </a:r>
            <a:br>
              <a:rPr lang="en-US" sz="2000" i="1" dirty="0">
                <a:solidFill>
                  <a:srgbClr val="000000"/>
                </a:solidFill>
                <a:latin typeface="Arial" charset="0"/>
                <a:ea typeface="ＭＳ Ｐゴシック" charset="0"/>
              </a:rPr>
            </a:br>
            <a:r>
              <a:rPr lang="en-US" sz="2000" i="1" dirty="0">
                <a:solidFill>
                  <a:srgbClr val="000000"/>
                </a:solidFill>
                <a:latin typeface="Arial" charset="0"/>
                <a:ea typeface="ＭＳ Ｐゴシック" charset="0"/>
              </a:rPr>
              <a:t>followed by a discussion of key points</a:t>
            </a:r>
          </a:p>
        </p:txBody>
      </p:sp>
    </p:spTree>
    <p:extLst>
      <p:ext uri="{BB962C8B-B14F-4D97-AF65-F5344CB8AC3E}">
        <p14:creationId xmlns:p14="http://schemas.microsoft.com/office/powerpoint/2010/main" val="128302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9635"/>
                                        </p:tgtEl>
                                        <p:attrNameLst>
                                          <p:attrName>style.visibility</p:attrName>
                                        </p:attrNameLst>
                                      </p:cBhvr>
                                      <p:to>
                                        <p:strVal val="visible"/>
                                      </p:to>
                                    </p:set>
                                    <p:animEffect transition="in" filter="dissolve">
                                      <p:cBhvr>
                                        <p:cTn id="12" dur="500"/>
                                        <p:tgtEl>
                                          <p:spTgt spid="696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9641"/>
                                        </p:tgtEl>
                                        <p:attrNameLst>
                                          <p:attrName>style.visibility</p:attrName>
                                        </p:attrNameLst>
                                      </p:cBhvr>
                                      <p:to>
                                        <p:strVal val="visible"/>
                                      </p:to>
                                    </p:set>
                                    <p:animEffect transition="in" filter="dissolve">
                                      <p:cBhvr>
                                        <p:cTn id="17" dur="500"/>
                                        <p:tgtEl>
                                          <p:spTgt spid="696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9645"/>
                                        </p:tgtEl>
                                        <p:attrNameLst>
                                          <p:attrName>style.visibility</p:attrName>
                                        </p:attrNameLst>
                                      </p:cBhvr>
                                      <p:to>
                                        <p:strVal val="visible"/>
                                      </p:to>
                                    </p:set>
                                    <p:animEffect transition="in" filter="dissolve">
                                      <p:cBhvr>
                                        <p:cTn id="22" dur="500"/>
                                        <p:tgtEl>
                                          <p:spTgt spid="696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5" grpId="0" animBg="1"/>
      <p:bldP spid="8" grpId="0" animBg="1"/>
      <p:bldP spid="69635" grpId="0" animBg="1"/>
      <p:bldP spid="69641" grpId="0" animBg="1"/>
      <p:bldP spid="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8078-12AC-2E4C-B5DE-E11E1FC66D30}"/>
              </a:ext>
            </a:extLst>
          </p:cNvPr>
          <p:cNvSpPr>
            <a:spLocks noGrp="1"/>
          </p:cNvSpPr>
          <p:nvPr>
            <p:ph type="title"/>
          </p:nvPr>
        </p:nvSpPr>
        <p:spPr/>
        <p:txBody>
          <a:bodyPr/>
          <a:lstStyle/>
          <a:p>
            <a:r>
              <a:rPr lang="en-US" sz="3000" dirty="0"/>
              <a:t>Storyboard &amp; 1</a:t>
            </a:r>
            <a:r>
              <a:rPr lang="en-US" sz="3000" baseline="30000" dirty="0"/>
              <a:t>st</a:t>
            </a:r>
            <a:r>
              <a:rPr lang="en-US" sz="3000" dirty="0"/>
              <a:t> point for the "Flight Data Model" presentation</a:t>
            </a:r>
          </a:p>
        </p:txBody>
      </p:sp>
      <p:pic>
        <p:nvPicPr>
          <p:cNvPr id="3" name="Picture 2">
            <a:extLst>
              <a:ext uri="{FF2B5EF4-FFF2-40B4-BE49-F238E27FC236}">
                <a16:creationId xmlns:a16="http://schemas.microsoft.com/office/drawing/2014/main" id="{14E29473-C6F8-4B0C-6C6E-4D7272CC2B24}"/>
              </a:ext>
            </a:extLst>
          </p:cNvPr>
          <p:cNvPicPr>
            <a:picLocks noChangeAspect="1"/>
          </p:cNvPicPr>
          <p:nvPr/>
        </p:nvPicPr>
        <p:blipFill>
          <a:blip r:embed="rId3"/>
          <a:stretch>
            <a:fillRect/>
          </a:stretch>
        </p:blipFill>
        <p:spPr>
          <a:xfrm>
            <a:off x="5535506" y="761999"/>
            <a:ext cx="6096000" cy="6096000"/>
          </a:xfrm>
          <a:prstGeom prst="rect">
            <a:avLst/>
          </a:prstGeom>
        </p:spPr>
      </p:pic>
      <p:pic>
        <p:nvPicPr>
          <p:cNvPr id="6" name="Picture 5">
            <a:extLst>
              <a:ext uri="{FF2B5EF4-FFF2-40B4-BE49-F238E27FC236}">
                <a16:creationId xmlns:a16="http://schemas.microsoft.com/office/drawing/2014/main" id="{C8511E40-4ACB-BF6A-E72F-7DCDEAD99890}"/>
              </a:ext>
            </a:extLst>
          </p:cNvPr>
          <p:cNvPicPr>
            <a:picLocks noChangeAspect="1"/>
          </p:cNvPicPr>
          <p:nvPr/>
        </p:nvPicPr>
        <p:blipFill>
          <a:blip r:embed="rId4"/>
          <a:stretch>
            <a:fillRect/>
          </a:stretch>
        </p:blipFill>
        <p:spPr>
          <a:xfrm>
            <a:off x="695957" y="761999"/>
            <a:ext cx="4551204" cy="6096000"/>
          </a:xfrm>
          <a:prstGeom prst="rect">
            <a:avLst/>
          </a:prstGeom>
        </p:spPr>
      </p:pic>
    </p:spTree>
    <p:extLst>
      <p:ext uri="{BB962C8B-B14F-4D97-AF65-F5344CB8AC3E}">
        <p14:creationId xmlns:p14="http://schemas.microsoft.com/office/powerpoint/2010/main" val="11534486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8078-12AC-2E4C-B5DE-E11E1FC66D30}"/>
              </a:ext>
            </a:extLst>
          </p:cNvPr>
          <p:cNvSpPr>
            <a:spLocks noGrp="1"/>
          </p:cNvSpPr>
          <p:nvPr>
            <p:ph type="title"/>
          </p:nvPr>
        </p:nvSpPr>
        <p:spPr/>
        <p:txBody>
          <a:bodyPr/>
          <a:lstStyle/>
          <a:p>
            <a:r>
              <a:rPr lang="en-US" dirty="0"/>
              <a:t>"Flight Data Model"</a:t>
            </a:r>
          </a:p>
        </p:txBody>
      </p:sp>
      <p:pic>
        <p:nvPicPr>
          <p:cNvPr id="4" name="Picture 3">
            <a:extLst>
              <a:ext uri="{FF2B5EF4-FFF2-40B4-BE49-F238E27FC236}">
                <a16:creationId xmlns:a16="http://schemas.microsoft.com/office/drawing/2014/main" id="{7EB1D8AF-7F1D-CB4D-BCFB-2E5925440A42}"/>
              </a:ext>
            </a:extLst>
          </p:cNvPr>
          <p:cNvPicPr>
            <a:picLocks noChangeAspect="1"/>
          </p:cNvPicPr>
          <p:nvPr/>
        </p:nvPicPr>
        <p:blipFill>
          <a:blip r:embed="rId3"/>
          <a:stretch>
            <a:fillRect/>
          </a:stretch>
        </p:blipFill>
        <p:spPr>
          <a:xfrm>
            <a:off x="3474262" y="711756"/>
            <a:ext cx="5316501" cy="6146244"/>
          </a:xfrm>
          <a:prstGeom prst="rect">
            <a:avLst/>
          </a:prstGeom>
        </p:spPr>
      </p:pic>
    </p:spTree>
    <p:extLst>
      <p:ext uri="{BB962C8B-B14F-4D97-AF65-F5344CB8AC3E}">
        <p14:creationId xmlns:p14="http://schemas.microsoft.com/office/powerpoint/2010/main" val="27269709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8078-12AC-2E4C-B5DE-E11E1FC66D30}"/>
              </a:ext>
            </a:extLst>
          </p:cNvPr>
          <p:cNvSpPr>
            <a:spLocks noGrp="1"/>
          </p:cNvSpPr>
          <p:nvPr>
            <p:ph type="title"/>
          </p:nvPr>
        </p:nvSpPr>
        <p:spPr/>
        <p:txBody>
          <a:bodyPr/>
          <a:lstStyle/>
          <a:p>
            <a:r>
              <a:rPr lang="en-US" dirty="0"/>
              <a:t>"Flight Data Model"</a:t>
            </a:r>
          </a:p>
        </p:txBody>
      </p:sp>
      <p:pic>
        <p:nvPicPr>
          <p:cNvPr id="4" name="Picture 3">
            <a:extLst>
              <a:ext uri="{FF2B5EF4-FFF2-40B4-BE49-F238E27FC236}">
                <a16:creationId xmlns:a16="http://schemas.microsoft.com/office/drawing/2014/main" id="{6E1EE0E9-745B-1A43-B39B-42C7CEBD8C14}"/>
              </a:ext>
            </a:extLst>
          </p:cNvPr>
          <p:cNvPicPr>
            <a:picLocks noChangeAspect="1"/>
          </p:cNvPicPr>
          <p:nvPr/>
        </p:nvPicPr>
        <p:blipFill>
          <a:blip r:embed="rId3"/>
          <a:stretch>
            <a:fillRect/>
          </a:stretch>
        </p:blipFill>
        <p:spPr>
          <a:xfrm>
            <a:off x="3556688" y="737228"/>
            <a:ext cx="5151650" cy="6120772"/>
          </a:xfrm>
          <a:prstGeom prst="rect">
            <a:avLst/>
          </a:prstGeom>
        </p:spPr>
      </p:pic>
    </p:spTree>
    <p:extLst>
      <p:ext uri="{BB962C8B-B14F-4D97-AF65-F5344CB8AC3E}">
        <p14:creationId xmlns:p14="http://schemas.microsoft.com/office/powerpoint/2010/main" val="27897548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8078-12AC-2E4C-B5DE-E11E1FC66D30}"/>
              </a:ext>
            </a:extLst>
          </p:cNvPr>
          <p:cNvSpPr>
            <a:spLocks noGrp="1"/>
          </p:cNvSpPr>
          <p:nvPr>
            <p:ph type="title"/>
          </p:nvPr>
        </p:nvSpPr>
        <p:spPr/>
        <p:txBody>
          <a:bodyPr/>
          <a:lstStyle/>
          <a:p>
            <a:r>
              <a:rPr lang="en-US" dirty="0"/>
              <a:t>"Flight Data Model"</a:t>
            </a:r>
          </a:p>
        </p:txBody>
      </p:sp>
      <p:pic>
        <p:nvPicPr>
          <p:cNvPr id="4" name="Picture 3">
            <a:extLst>
              <a:ext uri="{FF2B5EF4-FFF2-40B4-BE49-F238E27FC236}">
                <a16:creationId xmlns:a16="http://schemas.microsoft.com/office/drawing/2014/main" id="{D17C887D-F8AE-2741-A727-518359AD52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70913" y="1231391"/>
            <a:ext cx="5910613" cy="4035553"/>
          </a:xfrm>
          <a:prstGeom prst="rect">
            <a:avLst/>
          </a:prstGeom>
        </p:spPr>
      </p:pic>
      <p:pic>
        <p:nvPicPr>
          <p:cNvPr id="3" name="Picture 2">
            <a:extLst>
              <a:ext uri="{FF2B5EF4-FFF2-40B4-BE49-F238E27FC236}">
                <a16:creationId xmlns:a16="http://schemas.microsoft.com/office/drawing/2014/main" id="{63BC381F-5D30-1847-A561-777C8A728FA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70138" y="1231391"/>
            <a:ext cx="3531685" cy="2688336"/>
          </a:xfrm>
          <a:prstGeom prst="rect">
            <a:avLst/>
          </a:prstGeom>
        </p:spPr>
      </p:pic>
    </p:spTree>
    <p:extLst>
      <p:ext uri="{BB962C8B-B14F-4D97-AF65-F5344CB8AC3E}">
        <p14:creationId xmlns:p14="http://schemas.microsoft.com/office/powerpoint/2010/main" val="64047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8078-12AC-2E4C-B5DE-E11E1FC66D30}"/>
              </a:ext>
            </a:extLst>
          </p:cNvPr>
          <p:cNvSpPr>
            <a:spLocks noGrp="1"/>
          </p:cNvSpPr>
          <p:nvPr>
            <p:ph type="title"/>
          </p:nvPr>
        </p:nvSpPr>
        <p:spPr/>
        <p:txBody>
          <a:bodyPr/>
          <a:lstStyle/>
          <a:p>
            <a:r>
              <a:rPr lang="en-US" dirty="0"/>
              <a:t>"Flight Data Model"</a:t>
            </a:r>
          </a:p>
        </p:txBody>
      </p:sp>
      <p:pic>
        <p:nvPicPr>
          <p:cNvPr id="4" name="Picture 3">
            <a:extLst>
              <a:ext uri="{FF2B5EF4-FFF2-40B4-BE49-F238E27FC236}">
                <a16:creationId xmlns:a16="http://schemas.microsoft.com/office/drawing/2014/main" id="{961F44BD-11A9-754A-96BC-C87CCBF0253E}"/>
              </a:ext>
            </a:extLst>
          </p:cNvPr>
          <p:cNvPicPr>
            <a:picLocks noChangeAspect="1"/>
          </p:cNvPicPr>
          <p:nvPr/>
        </p:nvPicPr>
        <p:blipFill>
          <a:blip r:embed="rId3"/>
          <a:stretch>
            <a:fillRect/>
          </a:stretch>
        </p:blipFill>
        <p:spPr>
          <a:xfrm>
            <a:off x="1234572" y="702297"/>
            <a:ext cx="9798270" cy="5491114"/>
          </a:xfrm>
          <a:prstGeom prst="rect">
            <a:avLst/>
          </a:prstGeom>
        </p:spPr>
      </p:pic>
      <p:sp>
        <p:nvSpPr>
          <p:cNvPr id="5" name="Text Box 78">
            <a:extLst>
              <a:ext uri="{FF2B5EF4-FFF2-40B4-BE49-F238E27FC236}">
                <a16:creationId xmlns:a16="http://schemas.microsoft.com/office/drawing/2014/main" id="{E94DE5B5-1121-454D-A714-4D677A8DA97B}"/>
              </a:ext>
            </a:extLst>
          </p:cNvPr>
          <p:cNvSpPr txBox="1">
            <a:spLocks noChangeArrowheads="1"/>
          </p:cNvSpPr>
          <p:nvPr/>
        </p:nvSpPr>
        <p:spPr bwMode="auto">
          <a:xfrm rot="20869700">
            <a:off x="3157028" y="4499992"/>
            <a:ext cx="5953358" cy="831639"/>
          </a:xfrm>
          <a:prstGeom prst="rect">
            <a:avLst/>
          </a:prstGeom>
          <a:solidFill>
            <a:srgbClr val="FFFF9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92075" tIns="46038" rIns="92075" bIns="46038">
            <a:spAutoFit/>
          </a:bodyPr>
          <a:lstStyle>
            <a:lvl1pPr marL="228600" indent="-228600" eaLnBrk="0" hangingPunct="0">
              <a:tabLst>
                <a:tab pos="1255713" algn="l"/>
              </a:tabLst>
              <a:defRPr sz="2800">
                <a:solidFill>
                  <a:schemeClr val="tx1"/>
                </a:solidFill>
                <a:latin typeface="Arial" charset="0"/>
                <a:ea typeface="ＭＳ Ｐゴシック" charset="0"/>
              </a:defRPr>
            </a:lvl1pPr>
            <a:lvl2pPr marL="742950" indent="-285750" eaLnBrk="0" hangingPunct="0">
              <a:tabLst>
                <a:tab pos="1255713" algn="l"/>
              </a:tabLst>
              <a:defRPr sz="2800">
                <a:solidFill>
                  <a:schemeClr val="tx1"/>
                </a:solidFill>
                <a:latin typeface="Arial" charset="0"/>
                <a:ea typeface="ＭＳ Ｐゴシック" charset="0"/>
              </a:defRPr>
            </a:lvl2pPr>
            <a:lvl3pPr marL="1143000" indent="-228600" eaLnBrk="0" hangingPunct="0">
              <a:tabLst>
                <a:tab pos="1255713" algn="l"/>
              </a:tabLst>
              <a:defRPr sz="2800">
                <a:solidFill>
                  <a:schemeClr val="tx1"/>
                </a:solidFill>
                <a:latin typeface="Arial" charset="0"/>
                <a:ea typeface="ＭＳ Ｐゴシック" charset="0"/>
              </a:defRPr>
            </a:lvl3pPr>
            <a:lvl4pPr marL="1600200" indent="-228600" eaLnBrk="0" hangingPunct="0">
              <a:tabLst>
                <a:tab pos="1255713" algn="l"/>
              </a:tabLst>
              <a:defRPr sz="2800">
                <a:solidFill>
                  <a:schemeClr val="tx1"/>
                </a:solidFill>
                <a:latin typeface="Arial" charset="0"/>
                <a:ea typeface="ＭＳ Ｐゴシック" charset="0"/>
              </a:defRPr>
            </a:lvl4pPr>
            <a:lvl5pPr marL="2057400" indent="-228600" eaLnBrk="0" hangingPunct="0">
              <a:tabLst>
                <a:tab pos="1255713" algn="l"/>
              </a:tabLst>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9pPr>
          </a:lstStyle>
          <a:p>
            <a:pPr marL="0" indent="0" algn="ctr">
              <a:spcBef>
                <a:spcPct val="20000"/>
              </a:spcBef>
              <a:defRPr/>
            </a:pPr>
            <a:r>
              <a:rPr lang="en-US" sz="2400" i="1" dirty="0">
                <a:solidFill>
                  <a:srgbClr val="000000"/>
                </a:solidFill>
              </a:rPr>
              <a:t>It became a 25-entity concept model, and the businesspeople loved it!</a:t>
            </a:r>
            <a:endParaRPr lang="en-US" sz="1800" dirty="0">
              <a:solidFill>
                <a:srgbClr val="000000"/>
              </a:solidFill>
            </a:endParaRPr>
          </a:p>
        </p:txBody>
      </p:sp>
    </p:spTree>
    <p:extLst>
      <p:ext uri="{BB962C8B-B14F-4D97-AF65-F5344CB8AC3E}">
        <p14:creationId xmlns:p14="http://schemas.microsoft.com/office/powerpoint/2010/main" val="383089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dirty="0">
                <a:latin typeface="Arial" charset="0"/>
                <a:cs typeface="Times New Roman" charset="0"/>
              </a:rPr>
              <a:t>The five techniques that really matter</a:t>
            </a:r>
          </a:p>
        </p:txBody>
      </p:sp>
      <p:sp>
        <p:nvSpPr>
          <p:cNvPr id="70659" name="Rectangle 4"/>
          <p:cNvSpPr>
            <a:spLocks noChangeArrowheads="1"/>
          </p:cNvSpPr>
          <p:nvPr/>
        </p:nvSpPr>
        <p:spPr bwMode="auto">
          <a:xfrm>
            <a:off x="4267200" y="1062038"/>
            <a:ext cx="5943600" cy="381000"/>
          </a:xfrm>
          <a:prstGeom prst="rect">
            <a:avLst/>
          </a:prstGeom>
          <a:solidFill>
            <a:srgbClr val="FFCC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1600" b="1">
              <a:solidFill>
                <a:srgbClr val="000000"/>
              </a:solidFill>
              <a:latin typeface="Arial" charset="0"/>
              <a:ea typeface="ＭＳ Ｐゴシック" charset="0"/>
            </a:endParaRPr>
          </a:p>
        </p:txBody>
      </p:sp>
      <p:sp>
        <p:nvSpPr>
          <p:cNvPr id="70660" name="Rectangle 5"/>
          <p:cNvSpPr>
            <a:spLocks noChangeArrowheads="1"/>
          </p:cNvSpPr>
          <p:nvPr/>
        </p:nvSpPr>
        <p:spPr bwMode="auto">
          <a:xfrm>
            <a:off x="2514600" y="1046270"/>
            <a:ext cx="1676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2000" b="1" i="1">
                <a:solidFill>
                  <a:srgbClr val="000000"/>
                </a:solidFill>
                <a:latin typeface="Arial" charset="0"/>
                <a:ea typeface="ＭＳ Ｐゴシック" charset="0"/>
              </a:rPr>
              <a:t>Technique</a:t>
            </a:r>
          </a:p>
        </p:txBody>
      </p:sp>
      <p:sp>
        <p:nvSpPr>
          <p:cNvPr id="70661" name="Rectangle 6"/>
          <p:cNvSpPr>
            <a:spLocks noChangeArrowheads="1"/>
          </p:cNvSpPr>
          <p:nvPr/>
        </p:nvSpPr>
        <p:spPr bwMode="auto">
          <a:xfrm>
            <a:off x="4267200" y="1443038"/>
            <a:ext cx="5943600" cy="4876800"/>
          </a:xfrm>
          <a:prstGeom prst="rect">
            <a:avLst/>
          </a:prstGeom>
          <a:noFill/>
          <a:ln w="12700">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70662" name="Line 7"/>
          <p:cNvSpPr>
            <a:spLocks noChangeShapeType="1"/>
          </p:cNvSpPr>
          <p:nvPr/>
        </p:nvSpPr>
        <p:spPr bwMode="auto">
          <a:xfrm>
            <a:off x="4267200" y="2405063"/>
            <a:ext cx="588645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70663" name="Line 8"/>
          <p:cNvSpPr>
            <a:spLocks noChangeShapeType="1"/>
          </p:cNvSpPr>
          <p:nvPr/>
        </p:nvSpPr>
        <p:spPr bwMode="auto">
          <a:xfrm>
            <a:off x="4267200" y="4395788"/>
            <a:ext cx="594360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70664" name="Line 9"/>
          <p:cNvSpPr>
            <a:spLocks noChangeShapeType="1"/>
          </p:cNvSpPr>
          <p:nvPr/>
        </p:nvSpPr>
        <p:spPr bwMode="auto">
          <a:xfrm>
            <a:off x="4267200" y="5300663"/>
            <a:ext cx="594360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70665" name="Line 10"/>
          <p:cNvSpPr>
            <a:spLocks noChangeShapeType="1"/>
          </p:cNvSpPr>
          <p:nvPr/>
        </p:nvSpPr>
        <p:spPr bwMode="auto">
          <a:xfrm>
            <a:off x="4267200" y="3395663"/>
            <a:ext cx="594360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70666" name="Group 5"/>
          <p:cNvGrpSpPr>
            <a:grpSpLocks/>
          </p:cNvGrpSpPr>
          <p:nvPr/>
        </p:nvGrpSpPr>
        <p:grpSpPr bwMode="auto">
          <a:xfrm>
            <a:off x="1752600" y="1544638"/>
            <a:ext cx="2438400" cy="812800"/>
            <a:chOff x="228600" y="1544638"/>
            <a:chExt cx="2438400" cy="812800"/>
          </a:xfrm>
        </p:grpSpPr>
        <p:sp>
          <p:nvSpPr>
            <p:cNvPr id="70693" name="Oval 12"/>
            <p:cNvSpPr>
              <a:spLocks noChangeArrowheads="1"/>
            </p:cNvSpPr>
            <p:nvPr/>
          </p:nvSpPr>
          <p:spPr bwMode="auto">
            <a:xfrm>
              <a:off x="228600" y="1714501"/>
              <a:ext cx="533400" cy="474663"/>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1</a:t>
              </a:r>
            </a:p>
          </p:txBody>
        </p:sp>
        <p:sp>
          <p:nvSpPr>
            <p:cNvPr id="70694" name="Rectangle 13"/>
            <p:cNvSpPr>
              <a:spLocks noChangeArrowheads="1"/>
            </p:cNvSpPr>
            <p:nvPr/>
          </p:nvSpPr>
          <p:spPr bwMode="auto">
            <a:xfrm>
              <a:off x="762000" y="1544638"/>
              <a:ext cx="1905000" cy="812800"/>
            </a:xfrm>
            <a:prstGeom prst="rect">
              <a:avLst/>
            </a:prstGeom>
            <a:solidFill>
              <a:srgbClr val="FFFF99"/>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gn="ctr" eaLnBrk="0" fontAlgn="base" hangingPunct="0">
                <a:spcBef>
                  <a:spcPct val="0"/>
                </a:spcBef>
                <a:spcAft>
                  <a:spcPct val="0"/>
                </a:spcAft>
                <a:defRPr/>
              </a:pPr>
              <a:r>
                <a:rPr lang="en-US" sz="1600" dirty="0">
                  <a:solidFill>
                    <a:srgbClr val="000000"/>
                  </a:solidFill>
                  <a:latin typeface="Arial" charset="0"/>
                  <a:ea typeface="ＭＳ Ｐゴシック" charset="0"/>
                </a:rPr>
                <a:t>Organise their minds to receive the presentation</a:t>
              </a:r>
            </a:p>
          </p:txBody>
        </p:sp>
      </p:grpSp>
      <p:grpSp>
        <p:nvGrpSpPr>
          <p:cNvPr id="70667" name="Group 4"/>
          <p:cNvGrpSpPr>
            <a:grpSpLocks/>
          </p:cNvGrpSpPr>
          <p:nvPr/>
        </p:nvGrpSpPr>
        <p:grpSpPr bwMode="auto">
          <a:xfrm>
            <a:off x="1752600" y="3481388"/>
            <a:ext cx="2438400" cy="812800"/>
            <a:chOff x="228600" y="3481388"/>
            <a:chExt cx="2438400" cy="812800"/>
          </a:xfrm>
        </p:grpSpPr>
        <p:sp>
          <p:nvSpPr>
            <p:cNvPr id="70691" name="Rectangle 15"/>
            <p:cNvSpPr>
              <a:spLocks noChangeArrowheads="1"/>
            </p:cNvSpPr>
            <p:nvPr/>
          </p:nvSpPr>
          <p:spPr bwMode="auto">
            <a:xfrm>
              <a:off x="762000" y="3481388"/>
              <a:ext cx="1905000" cy="812800"/>
            </a:xfrm>
            <a:prstGeom prst="rect">
              <a:avLst/>
            </a:prstGeom>
            <a:solidFill>
              <a:srgbClr val="FFFF99"/>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Do it live</a:t>
              </a:r>
            </a:p>
          </p:txBody>
        </p:sp>
        <p:sp>
          <p:nvSpPr>
            <p:cNvPr id="70692" name="Oval 16"/>
            <p:cNvSpPr>
              <a:spLocks noChangeArrowheads="1"/>
            </p:cNvSpPr>
            <p:nvPr/>
          </p:nvSpPr>
          <p:spPr bwMode="auto">
            <a:xfrm>
              <a:off x="228600" y="3649663"/>
              <a:ext cx="533400" cy="474663"/>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3</a:t>
              </a:r>
            </a:p>
          </p:txBody>
        </p:sp>
      </p:grpSp>
      <p:grpSp>
        <p:nvGrpSpPr>
          <p:cNvPr id="70668" name="Group 3"/>
          <p:cNvGrpSpPr>
            <a:grpSpLocks/>
          </p:cNvGrpSpPr>
          <p:nvPr/>
        </p:nvGrpSpPr>
        <p:grpSpPr bwMode="auto">
          <a:xfrm>
            <a:off x="1752600" y="4452938"/>
            <a:ext cx="2438400" cy="812800"/>
            <a:chOff x="228600" y="4452938"/>
            <a:chExt cx="2438400" cy="812800"/>
          </a:xfrm>
        </p:grpSpPr>
        <p:sp>
          <p:nvSpPr>
            <p:cNvPr id="70689" name="Rectangle 18"/>
            <p:cNvSpPr>
              <a:spLocks noChangeArrowheads="1"/>
            </p:cNvSpPr>
            <p:nvPr/>
          </p:nvSpPr>
          <p:spPr bwMode="auto">
            <a:xfrm>
              <a:off x="762000" y="4452938"/>
              <a:ext cx="1905000" cy="812800"/>
            </a:xfrm>
            <a:prstGeom prst="rect">
              <a:avLst/>
            </a:prstGeom>
            <a:solidFill>
              <a:srgbClr val="FFFF99"/>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Present information in various forms</a:t>
              </a:r>
            </a:p>
          </p:txBody>
        </p:sp>
        <p:sp>
          <p:nvSpPr>
            <p:cNvPr id="70690" name="Oval 19"/>
            <p:cNvSpPr>
              <a:spLocks noChangeArrowheads="1"/>
            </p:cNvSpPr>
            <p:nvPr/>
          </p:nvSpPr>
          <p:spPr bwMode="auto">
            <a:xfrm>
              <a:off x="228600" y="4621213"/>
              <a:ext cx="533400" cy="474663"/>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4</a:t>
              </a:r>
            </a:p>
          </p:txBody>
        </p:sp>
      </p:grpSp>
      <p:grpSp>
        <p:nvGrpSpPr>
          <p:cNvPr id="70669" name="Group 2"/>
          <p:cNvGrpSpPr>
            <a:grpSpLocks/>
          </p:cNvGrpSpPr>
          <p:nvPr/>
        </p:nvGrpSpPr>
        <p:grpSpPr bwMode="auto">
          <a:xfrm>
            <a:off x="1752600" y="5418138"/>
            <a:ext cx="2438400" cy="812800"/>
            <a:chOff x="228600" y="5418138"/>
            <a:chExt cx="2438400" cy="812800"/>
          </a:xfrm>
        </p:grpSpPr>
        <p:sp>
          <p:nvSpPr>
            <p:cNvPr id="70687" name="Rectangle 21"/>
            <p:cNvSpPr>
              <a:spLocks noChangeArrowheads="1"/>
            </p:cNvSpPr>
            <p:nvPr/>
          </p:nvSpPr>
          <p:spPr bwMode="auto">
            <a:xfrm>
              <a:off x="762000" y="5418138"/>
              <a:ext cx="1905000" cy="812800"/>
            </a:xfrm>
            <a:prstGeom prst="rect">
              <a:avLst/>
            </a:prstGeom>
            <a:solidFill>
              <a:srgbClr val="FFFF99"/>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Show, then tell</a:t>
              </a:r>
            </a:p>
          </p:txBody>
        </p:sp>
        <p:sp>
          <p:nvSpPr>
            <p:cNvPr id="70688" name="Oval 22"/>
            <p:cNvSpPr>
              <a:spLocks noChangeArrowheads="1"/>
            </p:cNvSpPr>
            <p:nvPr/>
          </p:nvSpPr>
          <p:spPr bwMode="auto">
            <a:xfrm>
              <a:off x="228600" y="5586413"/>
              <a:ext cx="533400" cy="474663"/>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5</a:t>
              </a:r>
            </a:p>
          </p:txBody>
        </p:sp>
      </p:grpSp>
      <p:sp>
        <p:nvSpPr>
          <p:cNvPr id="70670" name="Rectangle 23"/>
          <p:cNvSpPr>
            <a:spLocks noChangeArrowheads="1"/>
          </p:cNvSpPr>
          <p:nvPr/>
        </p:nvSpPr>
        <p:spPr bwMode="auto">
          <a:xfrm>
            <a:off x="4800600" y="1046270"/>
            <a:ext cx="1676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2000" b="1" i="1">
                <a:solidFill>
                  <a:srgbClr val="000000"/>
                </a:solidFill>
                <a:latin typeface="Arial" charset="0"/>
                <a:ea typeface="ＭＳ Ｐゴシック" charset="0"/>
              </a:rPr>
              <a:t>Why?</a:t>
            </a:r>
          </a:p>
        </p:txBody>
      </p:sp>
      <p:sp>
        <p:nvSpPr>
          <p:cNvPr id="70671" name="Rectangle 24"/>
          <p:cNvSpPr>
            <a:spLocks noChangeArrowheads="1"/>
          </p:cNvSpPr>
          <p:nvPr/>
        </p:nvSpPr>
        <p:spPr bwMode="auto">
          <a:xfrm>
            <a:off x="4267200" y="1452564"/>
            <a:ext cx="1981200" cy="95408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Otherwise, you</a:t>
            </a:r>
            <a:r>
              <a:rPr lang="fr-FR"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re just "noise"</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"Why is this person telling me these things?"</a:t>
            </a:r>
          </a:p>
        </p:txBody>
      </p:sp>
      <p:sp>
        <p:nvSpPr>
          <p:cNvPr id="70672" name="Rectangle 25"/>
          <p:cNvSpPr>
            <a:spLocks noChangeArrowheads="1"/>
          </p:cNvSpPr>
          <p:nvPr/>
        </p:nvSpPr>
        <p:spPr bwMode="auto">
          <a:xfrm>
            <a:off x="4267200" y="3405197"/>
            <a:ext cx="2057400" cy="9556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Focuses, demands that they watch</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Involves them / you</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It means </a:t>
            </a:r>
            <a:r>
              <a:rPr lang="fr-FR"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attending has value</a:t>
            </a:r>
            <a:r>
              <a:rPr lang="fr-FR" altLang="ja-JP" sz="1400" dirty="0">
                <a:solidFill>
                  <a:srgbClr val="000000"/>
                </a:solidFill>
                <a:latin typeface="Arial" charset="0"/>
                <a:ea typeface="ＭＳ Ｐゴシック" charset="0"/>
              </a:rPr>
              <a:t>'</a:t>
            </a:r>
            <a:endParaRPr lang="en-US" sz="1400" dirty="0">
              <a:solidFill>
                <a:srgbClr val="000000"/>
              </a:solidFill>
              <a:latin typeface="Arial" charset="0"/>
              <a:ea typeface="ＭＳ Ｐゴシック" charset="0"/>
            </a:endParaRPr>
          </a:p>
        </p:txBody>
      </p:sp>
      <p:sp>
        <p:nvSpPr>
          <p:cNvPr id="70673" name="Rectangle 26"/>
          <p:cNvSpPr>
            <a:spLocks noChangeArrowheads="1"/>
          </p:cNvSpPr>
          <p:nvPr/>
        </p:nvSpPr>
        <p:spPr bwMode="auto">
          <a:xfrm>
            <a:off x="4267200" y="4414944"/>
            <a:ext cx="2057400" cy="61657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Adds interest</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Different forms have different strengths</a:t>
            </a:r>
          </a:p>
        </p:txBody>
      </p:sp>
      <p:sp>
        <p:nvSpPr>
          <p:cNvPr id="70674" name="Line 27"/>
          <p:cNvSpPr>
            <a:spLocks noChangeShapeType="1"/>
          </p:cNvSpPr>
          <p:nvPr/>
        </p:nvSpPr>
        <p:spPr bwMode="auto">
          <a:xfrm>
            <a:off x="6324600" y="1062038"/>
            <a:ext cx="0" cy="5257800"/>
          </a:xfrm>
          <a:prstGeom prst="line">
            <a:avLst/>
          </a:prstGeom>
          <a:noFill/>
          <a:ln w="9525">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70675" name="Rectangle 28"/>
          <p:cNvSpPr>
            <a:spLocks noChangeArrowheads="1"/>
          </p:cNvSpPr>
          <p:nvPr/>
        </p:nvSpPr>
        <p:spPr bwMode="auto">
          <a:xfrm>
            <a:off x="4267200" y="5319767"/>
            <a:ext cx="2133600" cy="78893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Point is more meaningful if experienced firsthand</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Saves time, simplifies</a:t>
            </a:r>
          </a:p>
        </p:txBody>
      </p:sp>
      <p:sp>
        <p:nvSpPr>
          <p:cNvPr id="70676" name="Rectangle 29"/>
          <p:cNvSpPr>
            <a:spLocks noChangeArrowheads="1"/>
          </p:cNvSpPr>
          <p:nvPr/>
        </p:nvSpPr>
        <p:spPr bwMode="auto">
          <a:xfrm>
            <a:off x="7772400" y="1046270"/>
            <a:ext cx="1676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4300" indent="-114300" eaLnBrk="0" fontAlgn="base" hangingPunct="0">
              <a:spcBef>
                <a:spcPct val="0"/>
              </a:spcBef>
              <a:spcAft>
                <a:spcPct val="0"/>
              </a:spcAft>
              <a:defRPr/>
            </a:pPr>
            <a:r>
              <a:rPr lang="en-US" sz="2000" b="1" i="1">
                <a:solidFill>
                  <a:srgbClr val="000000"/>
                </a:solidFill>
                <a:latin typeface="Arial" charset="0"/>
                <a:ea typeface="ＭＳ Ｐゴシック" charset="0"/>
              </a:rPr>
              <a:t>How?</a:t>
            </a:r>
          </a:p>
        </p:txBody>
      </p:sp>
      <p:sp>
        <p:nvSpPr>
          <p:cNvPr id="70677" name="Rectangle 30"/>
          <p:cNvSpPr>
            <a:spLocks noChangeArrowheads="1"/>
          </p:cNvSpPr>
          <p:nvPr/>
        </p:nvSpPr>
        <p:spPr bwMode="auto">
          <a:xfrm>
            <a:off x="6324600" y="1452564"/>
            <a:ext cx="4114800" cy="95408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"Here</a:t>
            </a:r>
            <a:r>
              <a:rPr lang="fr-FR"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s the point I want to make."</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"This is why you care, and how I know."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(even if it</a:t>
            </a:r>
            <a:r>
              <a:rPr lang="fr-FR"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s obvious)</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"These are the caveats and limitations."</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"This is how I</a:t>
            </a:r>
            <a:r>
              <a:rPr lang="fr-FR" sz="1400" dirty="0">
                <a:solidFill>
                  <a:srgbClr val="000000"/>
                </a:solidFill>
                <a:latin typeface="Arial" charset="0"/>
                <a:ea typeface="ＭＳ Ｐゴシック" charset="0"/>
              </a:rPr>
              <a:t>'</a:t>
            </a:r>
            <a:r>
              <a:rPr lang="en-US" sz="1400" dirty="0" err="1">
                <a:solidFill>
                  <a:srgbClr val="000000"/>
                </a:solidFill>
                <a:latin typeface="Arial" charset="0"/>
                <a:ea typeface="ＭＳ Ｐゴシック" charset="0"/>
              </a:rPr>
              <a:t>ll</a:t>
            </a:r>
            <a:r>
              <a:rPr lang="en-US" sz="1400" dirty="0">
                <a:solidFill>
                  <a:srgbClr val="000000"/>
                </a:solidFill>
                <a:latin typeface="Arial" charset="0"/>
                <a:ea typeface="ＭＳ Ｐゴシック" charset="0"/>
              </a:rPr>
              <a:t> make my point.</a:t>
            </a:r>
            <a:r>
              <a:rPr lang="ja-JP" altLang="en-US" sz="1400" dirty="0">
                <a:solidFill>
                  <a:srgbClr val="000000"/>
                </a:solidFill>
                <a:latin typeface="Arial" charset="0"/>
                <a:ea typeface="ＭＳ Ｐゴシック" charset="0"/>
              </a:rPr>
              <a:t>“</a:t>
            </a:r>
            <a:r>
              <a:rPr lang="en-US" sz="1400" dirty="0">
                <a:solidFill>
                  <a:srgbClr val="000000"/>
                </a:solidFill>
                <a:latin typeface="Arial" charset="0"/>
                <a:ea typeface="ＭＳ Ｐゴシック" charset="0"/>
              </a:rPr>
              <a:t> (storyboard!)</a:t>
            </a:r>
          </a:p>
        </p:txBody>
      </p:sp>
      <p:sp>
        <p:nvSpPr>
          <p:cNvPr id="70678" name="Rectangle 31"/>
          <p:cNvSpPr>
            <a:spLocks noChangeArrowheads="1"/>
          </p:cNvSpPr>
          <p:nvPr/>
        </p:nvSpPr>
        <p:spPr bwMode="auto">
          <a:xfrm>
            <a:off x="6324600" y="3414718"/>
            <a:ext cx="3962400" cy="95408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Use memory triggers, not a script</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Build up content progressively on white board,  flip chart, or screen</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Add brainstorming, discussion, or questions</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Have them physically </a:t>
            </a:r>
            <a:r>
              <a:rPr lang="ja-JP" altLang="en-US" sz="1400">
                <a:solidFill>
                  <a:srgbClr val="000000"/>
                </a:solidFill>
                <a:latin typeface="Arial" charset="0"/>
                <a:ea typeface="ＭＳ Ｐゴシック" charset="0"/>
              </a:rPr>
              <a:t>“</a:t>
            </a:r>
            <a:r>
              <a:rPr lang="en-US" sz="1400">
                <a:solidFill>
                  <a:srgbClr val="000000"/>
                </a:solidFill>
                <a:latin typeface="Arial" charset="0"/>
                <a:ea typeface="ＭＳ Ｐゴシック" charset="0"/>
              </a:rPr>
              <a:t>do stuff</a:t>
            </a:r>
            <a:r>
              <a:rPr lang="ja-JP" altLang="en-US" sz="1400">
                <a:solidFill>
                  <a:srgbClr val="000000"/>
                </a:solidFill>
                <a:latin typeface="Arial" charset="0"/>
                <a:ea typeface="ＭＳ Ｐゴシック" charset="0"/>
              </a:rPr>
              <a:t>”</a:t>
            </a:r>
            <a:endParaRPr lang="en-US" sz="1400">
              <a:solidFill>
                <a:srgbClr val="000000"/>
              </a:solidFill>
              <a:latin typeface="Arial" charset="0"/>
              <a:ea typeface="ＭＳ Ｐゴシック" charset="0"/>
            </a:endParaRPr>
          </a:p>
        </p:txBody>
      </p:sp>
      <p:sp>
        <p:nvSpPr>
          <p:cNvPr id="70679" name="Rectangle 32"/>
          <p:cNvSpPr>
            <a:spLocks noChangeArrowheads="1"/>
          </p:cNvSpPr>
          <p:nvPr/>
        </p:nvSpPr>
        <p:spPr bwMode="auto">
          <a:xfrm>
            <a:off x="6324600" y="4395842"/>
            <a:ext cx="3962400" cy="96128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Supplement PowerPoint slides with flip charts, white boards, Post-Its, handouts, etc.</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Use props – the thing itself, not a description</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Use visual, auditory, and kinesthetic approaches</a:t>
            </a:r>
          </a:p>
        </p:txBody>
      </p:sp>
      <p:sp>
        <p:nvSpPr>
          <p:cNvPr id="70680" name="Rectangle 33"/>
          <p:cNvSpPr>
            <a:spLocks noChangeArrowheads="1"/>
          </p:cNvSpPr>
          <p:nvPr/>
        </p:nvSpPr>
        <p:spPr bwMode="auto">
          <a:xfrm>
            <a:off x="6324600" y="5386388"/>
            <a:ext cx="3657600" cy="78893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Scenario / example first, then concept / abstraction</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Problem first, solution second</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Thing first, description / discussion second</a:t>
            </a:r>
          </a:p>
        </p:txBody>
      </p:sp>
      <p:grpSp>
        <p:nvGrpSpPr>
          <p:cNvPr id="70681" name="Group 1"/>
          <p:cNvGrpSpPr>
            <a:grpSpLocks/>
          </p:cNvGrpSpPr>
          <p:nvPr/>
        </p:nvGrpSpPr>
        <p:grpSpPr bwMode="auto">
          <a:xfrm>
            <a:off x="1752600" y="2513013"/>
            <a:ext cx="2438400" cy="812800"/>
            <a:chOff x="228600" y="2513013"/>
            <a:chExt cx="2438400" cy="812800"/>
          </a:xfrm>
        </p:grpSpPr>
        <p:sp>
          <p:nvSpPr>
            <p:cNvPr id="70685" name="Rectangle 35"/>
            <p:cNvSpPr>
              <a:spLocks noChangeArrowheads="1"/>
            </p:cNvSpPr>
            <p:nvPr/>
          </p:nvSpPr>
          <p:spPr bwMode="auto">
            <a:xfrm>
              <a:off x="762000" y="2513013"/>
              <a:ext cx="1905000" cy="812800"/>
            </a:xfrm>
            <a:prstGeom prst="rect">
              <a:avLst/>
            </a:prstGeom>
            <a:solidFill>
              <a:srgbClr val="FFFF99"/>
            </a:solidFill>
            <a:ln w="12700">
              <a:solidFill>
                <a:schemeClr val="tx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gn="ctr" eaLnBrk="0" fontAlgn="base" hangingPunct="0">
                <a:spcBef>
                  <a:spcPct val="0"/>
                </a:spcBef>
                <a:spcAft>
                  <a:spcPct val="0"/>
                </a:spcAft>
                <a:defRPr/>
              </a:pPr>
              <a:r>
                <a:rPr lang="en-US" sz="1600">
                  <a:solidFill>
                    <a:srgbClr val="000000"/>
                  </a:solidFill>
                  <a:latin typeface="Arial" charset="0"/>
                  <a:ea typeface="ＭＳ Ｐゴシック" charset="0"/>
                </a:rPr>
                <a:t>Big picture first</a:t>
              </a:r>
              <a:endParaRPr lang="en-US">
                <a:solidFill>
                  <a:srgbClr val="000000"/>
                </a:solidFill>
                <a:latin typeface="Arial" charset="0"/>
                <a:ea typeface="ＭＳ Ｐゴシック" charset="0"/>
              </a:endParaRPr>
            </a:p>
          </p:txBody>
        </p:sp>
        <p:sp>
          <p:nvSpPr>
            <p:cNvPr id="70686" name="Oval 36"/>
            <p:cNvSpPr>
              <a:spLocks noChangeArrowheads="1"/>
            </p:cNvSpPr>
            <p:nvPr/>
          </p:nvSpPr>
          <p:spPr bwMode="auto">
            <a:xfrm>
              <a:off x="228600" y="2681288"/>
              <a:ext cx="533400" cy="474663"/>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en-US" sz="3200" b="1">
                  <a:solidFill>
                    <a:srgbClr val="000000"/>
                  </a:solidFill>
                  <a:latin typeface="Arial" charset="0"/>
                  <a:ea typeface="ＭＳ Ｐゴシック" charset="0"/>
                </a:rPr>
                <a:t>2</a:t>
              </a:r>
            </a:p>
          </p:txBody>
        </p:sp>
      </p:grpSp>
      <p:sp>
        <p:nvSpPr>
          <p:cNvPr id="70682" name="Rectangle 37"/>
          <p:cNvSpPr>
            <a:spLocks noChangeArrowheads="1"/>
          </p:cNvSpPr>
          <p:nvPr/>
        </p:nvSpPr>
        <p:spPr bwMode="auto">
          <a:xfrm>
            <a:off x="4267200" y="2417870"/>
            <a:ext cx="2133600" cy="7826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Provides context and perspective</a:t>
            </a:r>
          </a:p>
          <a:p>
            <a:pPr marL="119063" indent="-119063" eaLnBrk="0" fontAlgn="base" hangingPunct="0">
              <a:lnSpc>
                <a:spcPct val="80000"/>
              </a:lnSpc>
              <a:spcBef>
                <a:spcPct val="0"/>
              </a:spcBef>
              <a:spcAft>
                <a:spcPct val="0"/>
              </a:spcAft>
              <a:buClr>
                <a:srgbClr val="CC3300"/>
              </a:buClr>
              <a:buSzPct val="60000"/>
              <a:buFontTx/>
              <a:buChar char="•"/>
              <a:defRPr/>
            </a:pPr>
            <a:r>
              <a:rPr lang="en-US" sz="1400">
                <a:solidFill>
                  <a:srgbClr val="000000"/>
                </a:solidFill>
                <a:latin typeface="Arial" charset="0"/>
                <a:ea typeface="ＭＳ Ｐゴシック" charset="0"/>
              </a:rPr>
              <a:t>Makes subsequent detail understandable</a:t>
            </a:r>
          </a:p>
        </p:txBody>
      </p:sp>
      <p:sp>
        <p:nvSpPr>
          <p:cNvPr id="70683" name="Rectangle 38"/>
          <p:cNvSpPr>
            <a:spLocks noChangeArrowheads="1"/>
          </p:cNvSpPr>
          <p:nvPr/>
        </p:nvSpPr>
        <p:spPr bwMode="auto">
          <a:xfrm>
            <a:off x="6324600" y="2417870"/>
            <a:ext cx="3733800" cy="95408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Show contextual data model first,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build up  detailed models later</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Process context first, process flow later</a:t>
            </a:r>
          </a:p>
          <a:p>
            <a:pPr marL="119063" indent="-119063" eaLnBrk="0" fontAlgn="base" hangingPunct="0">
              <a:lnSpc>
                <a:spcPct val="80000"/>
              </a:lnSpc>
              <a:spcBef>
                <a:spcPct val="0"/>
              </a:spcBef>
              <a:spcAft>
                <a:spcPct val="0"/>
              </a:spcAft>
              <a:buClr>
                <a:srgbClr val="CC3300"/>
              </a:buClr>
              <a:buSzPct val="60000"/>
              <a:buFontTx/>
              <a:buChar char="•"/>
              <a:defRPr/>
            </a:pPr>
            <a:r>
              <a:rPr lang="en-US" sz="1400" dirty="0">
                <a:solidFill>
                  <a:srgbClr val="000000"/>
                </a:solidFill>
                <a:latin typeface="Arial" charset="0"/>
                <a:ea typeface="ＭＳ Ｐゴシック" charset="0"/>
              </a:rPr>
              <a:t>Describe 5 problem areas first, </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specifics of each area later</a:t>
            </a:r>
          </a:p>
        </p:txBody>
      </p:sp>
    </p:spTree>
    <p:extLst>
      <p:ext uri="{BB962C8B-B14F-4D97-AF65-F5344CB8AC3E}">
        <p14:creationId xmlns:p14="http://schemas.microsoft.com/office/powerpoint/2010/main" val="3707697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F8075-F781-8748-9C03-504DEE048B4E}"/>
              </a:ext>
            </a:extLst>
          </p:cNvPr>
          <p:cNvSpPr>
            <a:spLocks noGrp="1"/>
          </p:cNvSpPr>
          <p:nvPr>
            <p:ph type="title"/>
          </p:nvPr>
        </p:nvSpPr>
        <p:spPr/>
        <p:txBody>
          <a:bodyPr/>
          <a:lstStyle/>
          <a:p>
            <a:r>
              <a:rPr lang="en-US" dirty="0">
                <a:ea typeface="ＭＳ Ｐゴシック"/>
              </a:rPr>
              <a:t>Other courses for analysts by Alec Sharp</a:t>
            </a:r>
            <a:endParaRPr lang="en-US" dirty="0"/>
          </a:p>
        </p:txBody>
      </p:sp>
      <p:graphicFrame>
        <p:nvGraphicFramePr>
          <p:cNvPr id="4" name="Object 1">
            <a:extLst>
              <a:ext uri="{FF2B5EF4-FFF2-40B4-BE49-F238E27FC236}">
                <a16:creationId xmlns:a16="http://schemas.microsoft.com/office/drawing/2014/main" id="{02B84267-20B2-D04D-912E-6EF58D1DBF45}"/>
              </a:ext>
            </a:extLst>
          </p:cNvPr>
          <p:cNvGraphicFramePr>
            <a:graphicFrameLocks noChangeAspect="1"/>
          </p:cNvGraphicFramePr>
          <p:nvPr/>
        </p:nvGraphicFramePr>
        <p:xfrm>
          <a:off x="1065213" y="773113"/>
          <a:ext cx="8056562" cy="5995987"/>
        </p:xfrm>
        <a:graphic>
          <a:graphicData uri="http://schemas.openxmlformats.org/presentationml/2006/ole">
            <mc:AlternateContent xmlns:mc="http://schemas.openxmlformats.org/markup-compatibility/2006">
              <mc:Choice xmlns:v="urn:schemas-microsoft-com:vml" Requires="v">
                <p:oleObj name="Document" r:id="rId3" imgW="9563100" imgH="7467600" progId="Word.Document.8">
                  <p:embed/>
                </p:oleObj>
              </mc:Choice>
              <mc:Fallback>
                <p:oleObj name="Document" r:id="rId3" imgW="9563100" imgH="7467600" progId="Word.Document.8">
                  <p:embed/>
                  <p:pic>
                    <p:nvPicPr>
                      <p:cNvPr id="4" name="Object 1">
                        <a:extLst>
                          <a:ext uri="{FF2B5EF4-FFF2-40B4-BE49-F238E27FC236}">
                            <a16:creationId xmlns:a16="http://schemas.microsoft.com/office/drawing/2014/main" id="{02B84267-20B2-D04D-912E-6EF58D1DBF45}"/>
                          </a:ext>
                        </a:extLst>
                      </p:cNvPr>
                      <p:cNvPicPr>
                        <a:picLocks noChangeAspect="1" noChangeArrowheads="1"/>
                      </p:cNvPicPr>
                      <p:nvPr/>
                    </p:nvPicPr>
                    <p:blipFill>
                      <a:blip r:embed="rId4"/>
                      <a:srcRect/>
                      <a:stretch>
                        <a:fillRect/>
                      </a:stretch>
                    </p:blipFill>
                    <p:spPr bwMode="auto">
                      <a:xfrm>
                        <a:off x="1065213" y="773113"/>
                        <a:ext cx="8056562" cy="59959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180580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r>
              <a:rPr lang="en-US" sz="3400" dirty="0">
                <a:latin typeface="Arial" charset="0"/>
              </a:rPr>
              <a:t>Thank you – stay in touch!</a:t>
            </a:r>
          </a:p>
        </p:txBody>
      </p:sp>
      <p:sp>
        <p:nvSpPr>
          <p:cNvPr id="2030595" name="Rectangle 3"/>
          <p:cNvSpPr>
            <a:spLocks noGrp="1" noChangeArrowheads="1"/>
          </p:cNvSpPr>
          <p:nvPr>
            <p:ph idx="4294967295"/>
          </p:nvPr>
        </p:nvSpPr>
        <p:spPr>
          <a:xfrm>
            <a:off x="885238" y="719230"/>
            <a:ext cx="8850312" cy="5718175"/>
          </a:xfrm>
        </p:spPr>
        <p:txBody>
          <a:bodyPr/>
          <a:lstStyle/>
          <a:p>
            <a:pPr marL="0" indent="0">
              <a:buNone/>
              <a:defRPr/>
            </a:pPr>
            <a:r>
              <a:rPr lang="en-US" sz="2200" dirty="0">
                <a:latin typeface="Arial" charset="0"/>
                <a:cs typeface="+mn-cs"/>
              </a:rPr>
              <a:t>Alec Sharp</a:t>
            </a:r>
            <a:br>
              <a:rPr lang="en-US" sz="2200" dirty="0">
                <a:latin typeface="Arial" charset="0"/>
                <a:cs typeface="+mn-cs"/>
              </a:rPr>
            </a:br>
            <a:r>
              <a:rPr lang="en-US" sz="2200" dirty="0">
                <a:latin typeface="Arial" charset="0"/>
                <a:cs typeface="+mn-cs"/>
              </a:rPr>
              <a:t>Clariteq Systems Consulting Ltd.</a:t>
            </a:r>
            <a:br>
              <a:rPr lang="en-US" sz="2200" dirty="0">
                <a:latin typeface="Arial" charset="0"/>
                <a:cs typeface="+mn-cs"/>
              </a:rPr>
            </a:br>
            <a:r>
              <a:rPr lang="en-US" sz="2200" dirty="0">
                <a:latin typeface="Arial" charset="0"/>
              </a:rPr>
              <a:t>West Vancouver, BC, Canada</a:t>
            </a:r>
            <a:endParaRPr lang="en-US" sz="2200" dirty="0">
              <a:latin typeface="Arial" charset="0"/>
              <a:cs typeface="+mn-cs"/>
            </a:endParaRPr>
          </a:p>
          <a:p>
            <a:pPr marL="358775" indent="-358775">
              <a:defRPr/>
            </a:pPr>
            <a:r>
              <a:rPr lang="en-US" sz="2200" dirty="0" err="1">
                <a:latin typeface="Arial" charset="0"/>
                <a:cs typeface="+mn-cs"/>
              </a:rPr>
              <a:t>asharp@clariteq.com</a:t>
            </a:r>
            <a:endParaRPr lang="en-US" sz="2200" dirty="0">
              <a:latin typeface="Arial" charset="0"/>
              <a:cs typeface="+mn-cs"/>
            </a:endParaRPr>
          </a:p>
          <a:p>
            <a:pPr marL="358775" indent="-358775">
              <a:defRPr/>
            </a:pPr>
            <a:r>
              <a:rPr lang="en-US" sz="2200" dirty="0" err="1">
                <a:latin typeface="Arial" charset="0"/>
                <a:cs typeface="+mn-cs"/>
              </a:rPr>
              <a:t>ig</a:t>
            </a:r>
            <a:r>
              <a:rPr lang="en-US" sz="2200" dirty="0">
                <a:latin typeface="Arial" charset="0"/>
                <a:cs typeface="+mn-cs"/>
              </a:rPr>
              <a:t>: @alecsharp01</a:t>
            </a:r>
          </a:p>
          <a:p>
            <a:pPr marL="358775" indent="-358775">
              <a:defRPr/>
            </a:pPr>
            <a:r>
              <a:rPr lang="en-US" sz="2200" dirty="0" err="1">
                <a:latin typeface="Arial" charset="0"/>
                <a:cs typeface="+mn-cs"/>
              </a:rPr>
              <a:t>www.clariteq.com</a:t>
            </a:r>
            <a:endParaRPr lang="en-US" sz="2200" dirty="0">
              <a:latin typeface="Arial" charset="0"/>
              <a:cs typeface="+mn-cs"/>
            </a:endParaRPr>
          </a:p>
          <a:p>
            <a:pPr marL="358775" indent="-358775">
              <a:defRPr/>
            </a:pPr>
            <a:r>
              <a:rPr lang="en-US" sz="2200" dirty="0">
                <a:latin typeface="Arial" charset="0"/>
                <a:cs typeface="+mn-cs"/>
                <a:hlinkClick r:id="rId3"/>
              </a:rPr>
              <a:t>http://amzn.to/dHun1o</a:t>
            </a:r>
            <a:r>
              <a:rPr lang="en-US" sz="2200" dirty="0">
                <a:latin typeface="Arial" charset="0"/>
                <a:cs typeface="+mn-cs"/>
              </a:rPr>
              <a:t> </a:t>
            </a:r>
          </a:p>
          <a:p>
            <a:pPr marL="0" indent="0">
              <a:buNone/>
              <a:defRPr/>
            </a:pPr>
            <a:br>
              <a:rPr lang="en-US" sz="2200" dirty="0">
                <a:latin typeface="Arial" charset="0"/>
                <a:cs typeface="+mn-cs"/>
              </a:rPr>
            </a:br>
            <a:endParaRPr lang="en-US" sz="2200" dirty="0">
              <a:latin typeface="Arial" charset="0"/>
              <a:cs typeface="+mn-cs"/>
            </a:endParaRPr>
          </a:p>
          <a:p>
            <a:pPr marL="0" indent="0">
              <a:buNone/>
              <a:defRPr/>
            </a:pPr>
            <a:br>
              <a:rPr lang="en-US" sz="2200" dirty="0">
                <a:latin typeface="Arial" charset="0"/>
                <a:cs typeface="+mn-cs"/>
              </a:rPr>
            </a:br>
            <a:br>
              <a:rPr lang="en-US" sz="2200" dirty="0">
                <a:latin typeface="Arial" charset="0"/>
                <a:cs typeface="+mn-cs"/>
              </a:rPr>
            </a:br>
            <a:endParaRPr lang="en-US" sz="2200" dirty="0">
              <a:latin typeface="Arial" charset="0"/>
              <a:cs typeface="+mn-cs"/>
            </a:endParaRPr>
          </a:p>
          <a:p>
            <a:pPr marL="0" indent="0">
              <a:buNone/>
              <a:defRPr/>
            </a:pPr>
            <a:endParaRPr lang="en-US" sz="2200" dirty="0">
              <a:latin typeface="Arial" charset="0"/>
              <a:cs typeface="+mn-cs"/>
            </a:endParaRPr>
          </a:p>
          <a:p>
            <a:pPr marL="0" indent="0">
              <a:buNone/>
              <a:defRPr/>
            </a:pPr>
            <a:r>
              <a:rPr lang="en-US" sz="2200" dirty="0">
                <a:latin typeface="Arial" charset="0"/>
                <a:cs typeface="+mn-cs"/>
              </a:rPr>
              <a:t>And most of all, if you have questions or comments…</a:t>
            </a:r>
            <a:br>
              <a:rPr lang="en-US" sz="2200" dirty="0">
                <a:latin typeface="Arial" charset="0"/>
                <a:cs typeface="+mn-cs"/>
              </a:rPr>
            </a:br>
            <a:r>
              <a:rPr lang="en-US" sz="2200" i="1" dirty="0">
                <a:latin typeface="Arial" charset="0"/>
                <a:cs typeface="+mn-cs"/>
              </a:rPr>
              <a:t>don</a:t>
            </a:r>
            <a:r>
              <a:rPr lang="tr-TR" altLang="ja-JP" sz="2200" i="1" dirty="0">
                <a:latin typeface="Arial" charset="0"/>
                <a:cs typeface="+mn-cs"/>
              </a:rPr>
              <a:t>'t</a:t>
            </a:r>
            <a:r>
              <a:rPr lang="en-US" sz="2200" i="1" dirty="0">
                <a:latin typeface="Arial" charset="0"/>
                <a:cs typeface="+mn-cs"/>
              </a:rPr>
              <a:t> be shy – send me a note!</a:t>
            </a:r>
          </a:p>
        </p:txBody>
      </p:sp>
      <p:pic>
        <p:nvPicPr>
          <p:cNvPr id="203059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88476" y="54004"/>
            <a:ext cx="1235075" cy="56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5525" name="Picture 7" descr="192Sharp_final_cropped_sm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56115" y="3412854"/>
            <a:ext cx="1554163"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30595">
                                            <p:txEl>
                                              <p:pRg st="8" end="8"/>
                                            </p:txEl>
                                          </p:spTgt>
                                        </p:tgtEl>
                                        <p:attrNameLst>
                                          <p:attrName>style.visibility</p:attrName>
                                        </p:attrNameLst>
                                      </p:cBhvr>
                                      <p:to>
                                        <p:strVal val="visible"/>
                                      </p:to>
                                    </p:set>
                                    <p:animEffect transition="in" filter="dissolve">
                                      <p:cBhvr>
                                        <p:cTn id="7" dur="500"/>
                                        <p:tgtEl>
                                          <p:spTgt spid="20305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9 – Revised assertions from challenges</a:t>
            </a:r>
          </a:p>
        </p:txBody>
      </p:sp>
      <p:pic>
        <p:nvPicPr>
          <p:cNvPr id="5" name="Picture 4">
            <a:extLst>
              <a:ext uri="{FF2B5EF4-FFF2-40B4-BE49-F238E27FC236}">
                <a16:creationId xmlns:a16="http://schemas.microsoft.com/office/drawing/2014/main" id="{7E5BE78E-E8D5-6F69-2181-A869CE7DE2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16210" y="774290"/>
            <a:ext cx="11076678" cy="5749247"/>
          </a:xfrm>
          <a:prstGeom prst="rect">
            <a:avLst/>
          </a:prstGeom>
        </p:spPr>
      </p:pic>
    </p:spTree>
    <p:extLst>
      <p:ext uri="{BB962C8B-B14F-4D97-AF65-F5344CB8AC3E}">
        <p14:creationId xmlns:p14="http://schemas.microsoft.com/office/powerpoint/2010/main" val="1394912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2600" dirty="0"/>
              <a:t>10 – redraw the Business Object Model based on revised assertions</a:t>
            </a:r>
          </a:p>
        </p:txBody>
      </p:sp>
      <p:pic>
        <p:nvPicPr>
          <p:cNvPr id="5" name="Picture 4">
            <a:extLst>
              <a:ext uri="{FF2B5EF4-FFF2-40B4-BE49-F238E27FC236}">
                <a16:creationId xmlns:a16="http://schemas.microsoft.com/office/drawing/2014/main" id="{F381C59A-F33A-CB8B-E681-3D22B99302D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3147" y="742566"/>
            <a:ext cx="10712624" cy="6063270"/>
          </a:xfrm>
          <a:prstGeom prst="rect">
            <a:avLst/>
          </a:prstGeom>
        </p:spPr>
      </p:pic>
    </p:spTree>
    <p:extLst>
      <p:ext uri="{BB962C8B-B14F-4D97-AF65-F5344CB8AC3E}">
        <p14:creationId xmlns:p14="http://schemas.microsoft.com/office/powerpoint/2010/main" val="2178324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7809" y="676010"/>
            <a:ext cx="5818909" cy="5923869"/>
          </a:xfrm>
          <a:prstGeom prst="rect">
            <a:avLst/>
          </a:prstGeom>
        </p:spPr>
      </p:pic>
      <p:sp>
        <p:nvSpPr>
          <p:cNvPr id="37890" name="Rectangle 4"/>
          <p:cNvSpPr>
            <a:spLocks noGrp="1" noChangeArrowheads="1"/>
          </p:cNvSpPr>
          <p:nvPr>
            <p:ph type="title"/>
          </p:nvPr>
        </p:nvSpPr>
        <p:spPr/>
        <p:txBody>
          <a:bodyPr/>
          <a:lstStyle/>
          <a:p>
            <a:pPr eaLnBrk="1" hangingPunct="1">
              <a:defRPr/>
            </a:pPr>
            <a:r>
              <a:rPr lang="en-US" dirty="0">
                <a:latin typeface="Arial" charset="0"/>
                <a:cs typeface="FS Joey" charset="0"/>
              </a:rPr>
              <a:t>11 – Collect some (not all!) attributes</a:t>
            </a:r>
            <a:endParaRPr lang="en-US" sz="2800" dirty="0">
              <a:latin typeface="Arial" charset="0"/>
              <a:cs typeface="FS Joey" charset="0"/>
            </a:endParaRPr>
          </a:p>
        </p:txBody>
      </p:sp>
      <p:sp>
        <p:nvSpPr>
          <p:cNvPr id="2676744" name="Text Box 8"/>
          <p:cNvSpPr txBox="1">
            <a:spLocks noChangeArrowheads="1"/>
          </p:cNvSpPr>
          <p:nvPr/>
        </p:nvSpPr>
        <p:spPr bwMode="auto">
          <a:xfrm>
            <a:off x="6704770" y="772996"/>
            <a:ext cx="533656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239713" indent="-238125"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
                <a:srgbClr val="CC0000"/>
              </a:buClr>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Sketching this out was </a:t>
            </a:r>
            <a:r>
              <a:rPr kumimoji="0" lang="en-CA" sz="18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fast, and </a:t>
            </a: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raised important questions that had not occurred to the client!</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914400" rtl="0" eaLnBrk="0" fontAlgn="auto" latinLnBrk="0" hangingPunct="0">
              <a:lnSpc>
                <a:spcPct val="100000"/>
              </a:lnSpc>
              <a:spcBef>
                <a:spcPts val="0"/>
              </a:spcBef>
              <a:spcAft>
                <a:spcPts val="0"/>
              </a:spcAft>
              <a:buClr>
                <a:srgbClr val="CC0000"/>
              </a:buClr>
              <a:buSzTx/>
              <a:buFontTx/>
              <a:buNone/>
              <a:tabLst/>
              <a:defRPr/>
            </a:pPr>
            <a:r>
              <a:rPr lang="en-CA" sz="1800" dirty="0">
                <a:solidFill>
                  <a:srgbClr val="000000"/>
                </a:solidFill>
                <a:cs typeface="Arial" charset="0"/>
              </a:rPr>
              <a:t>Highlights:</a:t>
            </a: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Rectangle 131"/>
          <p:cNvSpPr>
            <a:spLocks noChangeArrowheads="1"/>
          </p:cNvSpPr>
          <p:nvPr/>
        </p:nvSpPr>
        <p:spPr bwMode="auto">
          <a:xfrm>
            <a:off x="7093758" y="2158369"/>
            <a:ext cx="1917431" cy="61555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auto" latinLnBrk="0" hangingPunct="0">
              <a:lnSpc>
                <a:spcPct val="85000"/>
              </a:lnSpc>
              <a:spcBef>
                <a:spcPct val="50000"/>
              </a:spcBef>
              <a:spcAft>
                <a:spcPts val="0"/>
              </a:spcAft>
              <a:buClr>
                <a:srgbClr val="CC3300"/>
              </a:buClr>
              <a:buSzPct val="125000"/>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Model took </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 minutes</a:t>
            </a:r>
          </a:p>
        </p:txBody>
      </p:sp>
      <p:sp>
        <p:nvSpPr>
          <p:cNvPr id="3" name="Rectangle 131">
            <a:extLst>
              <a:ext uri="{FF2B5EF4-FFF2-40B4-BE49-F238E27FC236}">
                <a16:creationId xmlns:a16="http://schemas.microsoft.com/office/drawing/2014/main" id="{7CA4D3E7-9CA2-0FE2-B2E7-367249E482D8}"/>
              </a:ext>
            </a:extLst>
          </p:cNvPr>
          <p:cNvSpPr>
            <a:spLocks noChangeArrowheads="1"/>
          </p:cNvSpPr>
          <p:nvPr/>
        </p:nvSpPr>
        <p:spPr bwMode="auto">
          <a:xfrm>
            <a:off x="7612050" y="4005027"/>
            <a:ext cx="3131655" cy="87716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auto" latinLnBrk="0" hangingPunct="0">
              <a:lnSpc>
                <a:spcPct val="85000"/>
              </a:lnSpc>
              <a:spcBef>
                <a:spcPct val="50000"/>
              </a:spcBef>
              <a:spcAft>
                <a:spcPts val="0"/>
              </a:spcAft>
              <a:buClr>
                <a:srgbClr val="CC3300"/>
              </a:buClr>
              <a:buSzPct val="125000"/>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It's</a:t>
            </a:r>
            <a: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not perfect, but the businesspeople found it </a:t>
            </a:r>
            <a:b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extremely useful.</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0">
            <a:extLst>
              <a:ext uri="{FF2B5EF4-FFF2-40B4-BE49-F238E27FC236}">
                <a16:creationId xmlns:a16="http://schemas.microsoft.com/office/drawing/2014/main" id="{8B442170-A463-971E-8CF3-7088B661B82D}"/>
              </a:ext>
            </a:extLst>
          </p:cNvPr>
          <p:cNvSpPr>
            <a:spLocks noChangeArrowheads="1"/>
          </p:cNvSpPr>
          <p:nvPr/>
        </p:nvSpPr>
        <p:spPr bwMode="auto">
          <a:xfrm>
            <a:off x="7265494" y="2950893"/>
            <a:ext cx="3824769" cy="87716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defRPr/>
            </a:pPr>
            <a:r>
              <a:rPr lang="en-CA" sz="2000" dirty="0">
                <a:solidFill>
                  <a:srgbClr val="000000"/>
                </a:solidFill>
                <a:latin typeface="Arial" panose="020B0604020202020204" pitchFamily="34" charset="0"/>
                <a:cs typeface="Arial" panose="020B0604020202020204" pitchFamily="34" charset="0"/>
              </a:rPr>
              <a:t>This was done initially without any data modelling terminology or symbols!</a:t>
            </a:r>
            <a:endParaRPr lang="en-US" sz="2000" dirty="0">
              <a:solidFill>
                <a:srgbClr val="000000"/>
              </a:solidFill>
              <a:latin typeface="Arial" panose="020B0604020202020204" pitchFamily="34" charset="0"/>
              <a:cs typeface="Arial" panose="020B0604020202020204" pitchFamily="34" charset="0"/>
            </a:endParaRPr>
          </a:p>
        </p:txBody>
      </p:sp>
      <p:sp>
        <p:nvSpPr>
          <p:cNvPr id="2" name="Text Box 8">
            <a:extLst>
              <a:ext uri="{FF2B5EF4-FFF2-40B4-BE49-F238E27FC236}">
                <a16:creationId xmlns:a16="http://schemas.microsoft.com/office/drawing/2014/main" id="{50467A68-192D-AA27-29BC-74344BEDE829}"/>
              </a:ext>
            </a:extLst>
          </p:cNvPr>
          <p:cNvSpPr txBox="1">
            <a:spLocks noChangeArrowheads="1"/>
          </p:cNvSpPr>
          <p:nvPr/>
        </p:nvSpPr>
        <p:spPr bwMode="auto">
          <a:xfrm>
            <a:off x="2496992" y="5380671"/>
            <a:ext cx="7336583"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239713" indent="-238125"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
                <a:srgbClr val="CC0000"/>
              </a:buClr>
              <a:buSzTx/>
              <a:buFontTx/>
              <a:buNone/>
              <a:tabLst/>
              <a:defRPr/>
            </a:pP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Don't worry now about "normalisation" at this point – </a:t>
            </a:r>
            <a:b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that is done in</a:t>
            </a:r>
            <a: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t> Logical Data Modelling. </a:t>
            </a:r>
            <a:b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br>
            <a: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t>Then, "Unit" will become at least 5, more granular entities – </a:t>
            </a:r>
            <a:b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br>
            <a: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t>Unit, Manufacturer, Manufacturer Make/Model, </a:t>
            </a:r>
            <a:b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br>
            <a:r>
              <a:rPr kumimoji="0" lang="en-CA" sz="1800" b="0" i="0" u="none" strike="noStrike" kern="1200" cap="none" spc="0" normalizeH="0" noProof="0" dirty="0">
                <a:ln>
                  <a:noFill/>
                </a:ln>
                <a:solidFill>
                  <a:srgbClr val="000000"/>
                </a:solidFill>
                <a:effectLst/>
                <a:uLnTx/>
                <a:uFillTx/>
                <a:latin typeface="Arial" charset="0"/>
                <a:ea typeface="ＭＳ Ｐゴシック" charset="0"/>
                <a:cs typeface="Arial" charset="0"/>
              </a:rPr>
              <a:t>Unit-Facility Registration, and Risk Factor.</a:t>
            </a:r>
            <a:endParaRPr kumimoji="0" lang="en-CA"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638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67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674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Instructor / course developer background…</a:t>
            </a:r>
            <a:endParaRPr lang="en-US" dirty="0"/>
          </a:p>
        </p:txBody>
      </p:sp>
      <p:sp>
        <p:nvSpPr>
          <p:cNvPr id="2096131" name="Rectangle 3"/>
          <p:cNvSpPr>
            <a:spLocks noGrp="1" noChangeArrowheads="1"/>
          </p:cNvSpPr>
          <p:nvPr>
            <p:ph type="body" idx="4294967295"/>
          </p:nvPr>
        </p:nvSpPr>
        <p:spPr>
          <a:xfrm>
            <a:off x="885238" y="747713"/>
            <a:ext cx="8399463" cy="59277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charset="0"/>
              <a:buNone/>
              <a:defRPr/>
            </a:pPr>
            <a:r>
              <a:rPr lang="en-CA" sz="2000" b="1" i="1" dirty="0">
                <a:latin typeface="Arial" charset="0"/>
              </a:rPr>
              <a:t>Alec Sharp</a:t>
            </a:r>
            <a:r>
              <a:rPr lang="en-CA" sz="2000" dirty="0">
                <a:latin typeface="Arial" charset="0"/>
              </a:rPr>
              <a:t>, Clariteq Systems Consulting – </a:t>
            </a:r>
            <a:r>
              <a:rPr lang="en-CA" sz="2000" i="1" dirty="0" err="1">
                <a:latin typeface="Arial" charset="0"/>
              </a:rPr>
              <a:t>asharp@clariteq.com</a:t>
            </a:r>
            <a:endParaRPr lang="en-CA" sz="2000" i="1" dirty="0">
              <a:latin typeface="Arial" charset="0"/>
            </a:endParaRPr>
          </a:p>
          <a:p>
            <a:pPr eaLnBrk="1" hangingPunct="1">
              <a:lnSpc>
                <a:spcPct val="90000"/>
              </a:lnSpc>
              <a:defRPr/>
            </a:pPr>
            <a:r>
              <a:rPr lang="en-US" sz="2000" dirty="0">
                <a:latin typeface="Arial" charset="0"/>
              </a:rPr>
              <a:t>45 years global experience as an independent consultant:</a:t>
            </a:r>
          </a:p>
          <a:p>
            <a:pPr lvl="1">
              <a:defRPr/>
            </a:pPr>
            <a:r>
              <a:rPr lang="en-US" sz="2000" dirty="0">
                <a:latin typeface="Arial" charset="0"/>
              </a:rPr>
              <a:t>Business Process Modelling &amp; </a:t>
            </a:r>
            <a:br>
              <a:rPr lang="en-US" sz="2000" dirty="0">
                <a:latin typeface="Arial" charset="0"/>
              </a:rPr>
            </a:br>
            <a:r>
              <a:rPr lang="en-US" sz="2000" dirty="0">
                <a:latin typeface="Arial" charset="0"/>
              </a:rPr>
              <a:t>Business Process Change – discover, scope,</a:t>
            </a:r>
            <a:br>
              <a:rPr lang="en-US" sz="2000" dirty="0">
                <a:latin typeface="Arial" charset="0"/>
              </a:rPr>
            </a:br>
            <a:r>
              <a:rPr lang="en-US" sz="2000" dirty="0">
                <a:latin typeface="Arial" charset="0"/>
              </a:rPr>
              <a:t>analyse, and design/redesign processes</a:t>
            </a:r>
          </a:p>
          <a:p>
            <a:pPr lvl="1">
              <a:defRPr/>
            </a:pPr>
            <a:r>
              <a:rPr lang="en-US" sz="2000" dirty="0">
                <a:latin typeface="Arial" charset="0"/>
              </a:rPr>
              <a:t>Application Requirements Specification</a:t>
            </a:r>
          </a:p>
          <a:p>
            <a:pPr lvl="1">
              <a:defRPr/>
            </a:pPr>
            <a:r>
              <a:rPr lang="en-US" sz="2000" dirty="0">
                <a:latin typeface="Arial" charset="0"/>
              </a:rPr>
              <a:t>Data Modelling and Management</a:t>
            </a:r>
          </a:p>
          <a:p>
            <a:pPr lvl="1" eaLnBrk="1" hangingPunct="1">
              <a:lnSpc>
                <a:spcPct val="90000"/>
              </a:lnSpc>
              <a:defRPr/>
            </a:pPr>
            <a:r>
              <a:rPr lang="en-US" sz="2000" dirty="0">
                <a:latin typeface="Arial" charset="0"/>
              </a:rPr>
              <a:t>Facilitation &amp; Organisational Change</a:t>
            </a:r>
          </a:p>
          <a:p>
            <a:pPr lvl="1" eaLnBrk="1" hangingPunct="1">
              <a:lnSpc>
                <a:spcPct val="90000"/>
              </a:lnSpc>
              <a:defRPr/>
            </a:pPr>
            <a:r>
              <a:rPr lang="en-US" sz="2000" dirty="0">
                <a:latin typeface="Arial" charset="0"/>
              </a:rPr>
              <a:t>Project Recovery</a:t>
            </a:r>
            <a:br>
              <a:rPr lang="en-US" sz="2000" dirty="0">
                <a:latin typeface="Arial" charset="0"/>
              </a:rPr>
            </a:br>
            <a:endParaRPr lang="en-US" sz="2000" dirty="0">
              <a:latin typeface="Arial" charset="0"/>
            </a:endParaRPr>
          </a:p>
          <a:p>
            <a:pPr eaLnBrk="1" hangingPunct="1">
              <a:lnSpc>
                <a:spcPct val="90000"/>
              </a:lnSpc>
              <a:defRPr/>
            </a:pPr>
            <a:r>
              <a:rPr lang="en-US" sz="2000" dirty="0">
                <a:latin typeface="Arial" charset="0"/>
              </a:rPr>
              <a:t>Awarded DAMA’s global Professional Achievement Award for contributions to "human-friendly" data modelling</a:t>
            </a:r>
            <a:br>
              <a:rPr lang="en-US" sz="2000" dirty="0">
                <a:latin typeface="Arial" charset="0"/>
              </a:rPr>
            </a:br>
            <a:endParaRPr lang="en-US" sz="2000" dirty="0">
              <a:latin typeface="Arial" charset="0"/>
            </a:endParaRPr>
          </a:p>
          <a:p>
            <a:pPr eaLnBrk="1" hangingPunct="1">
              <a:lnSpc>
                <a:spcPct val="90000"/>
              </a:lnSpc>
              <a:defRPr/>
            </a:pPr>
            <a:r>
              <a:rPr lang="en-US" sz="2000" dirty="0">
                <a:latin typeface="Arial" charset="0"/>
              </a:rPr>
              <a:t>Author of </a:t>
            </a:r>
            <a:r>
              <a:rPr lang="ja-JP" altLang="en-US" sz="2000" dirty="0">
                <a:latin typeface="Arial" charset="0"/>
              </a:rPr>
              <a:t>“</a:t>
            </a:r>
            <a:r>
              <a:rPr lang="en-US" sz="2000" dirty="0">
                <a:latin typeface="Arial" charset="0"/>
              </a:rPr>
              <a:t>Workflow Modeling</a:t>
            </a:r>
            <a:r>
              <a:rPr lang="ja-JP" altLang="en-US" sz="2000" dirty="0">
                <a:latin typeface="Arial" charset="0"/>
              </a:rPr>
              <a:t>”</a:t>
            </a:r>
            <a:r>
              <a:rPr lang="en-US" sz="2000" dirty="0">
                <a:latin typeface="Arial" charset="0"/>
              </a:rPr>
              <a:t> </a:t>
            </a:r>
            <a:br>
              <a:rPr lang="en-US" sz="2000" dirty="0">
                <a:latin typeface="Arial" charset="0"/>
              </a:rPr>
            </a:br>
            <a:r>
              <a:rPr lang="en-US" sz="2000" dirty="0">
                <a:latin typeface="Arial" charset="0"/>
              </a:rPr>
              <a:t>- best-selling book on process modelling &amp; improvement </a:t>
            </a:r>
            <a:br>
              <a:rPr lang="en-US" sz="2000" dirty="0">
                <a:latin typeface="Arial" charset="0"/>
              </a:rPr>
            </a:br>
            <a:r>
              <a:rPr lang="en-US" sz="2000" dirty="0">
                <a:latin typeface="Arial" charset="0"/>
              </a:rPr>
              <a:t>- second edition – a complete re-write  </a:t>
            </a:r>
            <a:br>
              <a:rPr lang="en-US" sz="2000" dirty="0">
                <a:latin typeface="Arial" charset="0"/>
              </a:rPr>
            </a:br>
            <a:endParaRPr lang="en-US" sz="2000" dirty="0">
              <a:latin typeface="Arial" charset="0"/>
            </a:endParaRPr>
          </a:p>
        </p:txBody>
      </p:sp>
      <p:pic>
        <p:nvPicPr>
          <p:cNvPr id="2096142" name="Picture 14" descr="192Sharp_final_cropped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72422" y="4361881"/>
            <a:ext cx="1605881" cy="231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3" name="Picture 2" descr="C:\Users\Alec\Desktop\Canada badge.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89199" y="462154"/>
            <a:ext cx="8175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6096000" y="5848677"/>
            <a:ext cx="3272411" cy="523220"/>
          </a:xfrm>
          <a:prstGeom prst="rect">
            <a:avLst/>
          </a:prstGeom>
        </p:spPr>
        <p:txBody>
          <a:bodyPr wrap="square">
            <a:spAutoFit/>
          </a:bodyPr>
          <a:lstStyle/>
          <a:p>
            <a:pPr algn="r" eaLnBrk="0" fontAlgn="base" hangingPunct="0">
              <a:spcBef>
                <a:spcPct val="0"/>
              </a:spcBef>
              <a:spcAft>
                <a:spcPct val="0"/>
              </a:spcAft>
            </a:pPr>
            <a:r>
              <a:rPr lang="en-US" sz="1400" i="1" dirty="0">
                <a:solidFill>
                  <a:srgbClr val="000000"/>
                </a:solidFill>
                <a:latin typeface="Arial" charset="0"/>
                <a:ea typeface="ＭＳ Ｐゴシック"/>
                <a:cs typeface="ＭＳ Ｐゴシック"/>
              </a:rPr>
              <a:t>Check out the nice reviews</a:t>
            </a:r>
            <a:br>
              <a:rPr lang="en-US" sz="1400" i="1" dirty="0">
                <a:solidFill>
                  <a:srgbClr val="000000"/>
                </a:solidFill>
                <a:latin typeface="Arial" charset="0"/>
                <a:ea typeface="ＭＳ Ｐゴシック"/>
                <a:cs typeface="ＭＳ Ｐゴシック"/>
              </a:rPr>
            </a:br>
            <a:r>
              <a:rPr lang="en-US" sz="1400" i="1" dirty="0">
                <a:solidFill>
                  <a:srgbClr val="000000"/>
                </a:solidFill>
                <a:latin typeface="Arial" charset="0"/>
                <a:ea typeface="ＭＳ Ｐゴシック"/>
                <a:cs typeface="ＭＳ Ｐゴシック"/>
              </a:rPr>
              <a:t>on Amazon - </a:t>
            </a:r>
            <a:r>
              <a:rPr lang="en-US" sz="1400" i="1" dirty="0">
                <a:solidFill>
                  <a:srgbClr val="000000"/>
                </a:solidFill>
                <a:latin typeface="Arial" charset="0"/>
                <a:ea typeface="ＭＳ Ｐゴシック"/>
                <a:cs typeface="ＭＳ Ｐゴシック"/>
                <a:hlinkClick r:id="rId5"/>
              </a:rPr>
              <a:t>http://amzn.to/dHun1o</a:t>
            </a:r>
            <a:r>
              <a:rPr lang="en-US" sz="1400" i="1" dirty="0">
                <a:solidFill>
                  <a:srgbClr val="000000"/>
                </a:solidFill>
                <a:latin typeface="Arial" charset="0"/>
                <a:ea typeface="ＭＳ Ｐゴシック"/>
                <a:cs typeface="ＭＳ Ｐゴシック"/>
              </a:rPr>
              <a:t> </a:t>
            </a:r>
          </a:p>
        </p:txBody>
      </p:sp>
      <p:grpSp>
        <p:nvGrpSpPr>
          <p:cNvPr id="8" name="Group 7">
            <a:extLst>
              <a:ext uri="{FF2B5EF4-FFF2-40B4-BE49-F238E27FC236}">
                <a16:creationId xmlns:a16="http://schemas.microsoft.com/office/drawing/2014/main" id="{88CAAE3E-9A39-5543-9BD5-1E779A372EB7}"/>
              </a:ext>
            </a:extLst>
          </p:cNvPr>
          <p:cNvGrpSpPr/>
          <p:nvPr/>
        </p:nvGrpSpPr>
        <p:grpSpPr>
          <a:xfrm>
            <a:off x="7547923" y="1480331"/>
            <a:ext cx="3745423" cy="2031325"/>
            <a:chOff x="2428468" y="4834339"/>
            <a:chExt cx="3745423" cy="2031325"/>
          </a:xfrm>
        </p:grpSpPr>
        <p:grpSp>
          <p:nvGrpSpPr>
            <p:cNvPr id="10" name="Group 9">
              <a:extLst>
                <a:ext uri="{FF2B5EF4-FFF2-40B4-BE49-F238E27FC236}">
                  <a16:creationId xmlns:a16="http://schemas.microsoft.com/office/drawing/2014/main" id="{58C5FFEE-EC08-B246-B0D3-74DEDDE831BB}"/>
                </a:ext>
              </a:extLst>
            </p:cNvPr>
            <p:cNvGrpSpPr/>
            <p:nvPr/>
          </p:nvGrpSpPr>
          <p:grpSpPr>
            <a:xfrm>
              <a:off x="3654963" y="4883815"/>
              <a:ext cx="2500402" cy="1942131"/>
              <a:chOff x="6470650" y="881062"/>
              <a:chExt cx="1686711" cy="1942131"/>
            </a:xfrm>
          </p:grpSpPr>
          <p:sp>
            <p:nvSpPr>
              <p:cNvPr id="13" name="AutoShape 28">
                <a:extLst>
                  <a:ext uri="{FF2B5EF4-FFF2-40B4-BE49-F238E27FC236}">
                    <a16:creationId xmlns:a16="http://schemas.microsoft.com/office/drawing/2014/main" id="{59878D8A-13D0-E44A-A589-9289FC2E7F4B}"/>
                  </a:ext>
                </a:extLst>
              </p:cNvPr>
              <p:cNvSpPr>
                <a:spLocks noChangeArrowheads="1"/>
              </p:cNvSpPr>
              <p:nvPr/>
            </p:nvSpPr>
            <p:spPr bwMode="auto">
              <a:xfrm>
                <a:off x="6470650" y="881062"/>
                <a:ext cx="1686710" cy="374153"/>
              </a:xfrm>
              <a:prstGeom prst="roundRect">
                <a:avLst>
                  <a:gd name="adj" fmla="val 16667"/>
                </a:avLst>
              </a:prstGeom>
              <a:solidFill>
                <a:srgbClr val="666699"/>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Business Process Modelling</a:t>
                </a:r>
              </a:p>
            </p:txBody>
          </p:sp>
          <p:sp>
            <p:nvSpPr>
              <p:cNvPr id="14" name="AutoShape 29">
                <a:extLst>
                  <a:ext uri="{FF2B5EF4-FFF2-40B4-BE49-F238E27FC236}">
                    <a16:creationId xmlns:a16="http://schemas.microsoft.com/office/drawing/2014/main" id="{BFAE6FB8-B4F3-D044-BECC-78A84A4AA3FB}"/>
                  </a:ext>
                </a:extLst>
              </p:cNvPr>
              <p:cNvSpPr>
                <a:spLocks noChangeArrowheads="1"/>
              </p:cNvSpPr>
              <p:nvPr/>
            </p:nvSpPr>
            <p:spPr bwMode="auto">
              <a:xfrm>
                <a:off x="6590930" y="1389063"/>
                <a:ext cx="1483081" cy="397660"/>
              </a:xfrm>
              <a:prstGeom prst="roundRect">
                <a:avLst>
                  <a:gd name="adj" fmla="val 16667"/>
                </a:avLst>
              </a:prstGeom>
              <a:solidFill>
                <a:srgbClr val="800080"/>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Use Case Modelling</a:t>
                </a:r>
              </a:p>
            </p:txBody>
          </p:sp>
          <p:sp>
            <p:nvSpPr>
              <p:cNvPr id="15" name="AutoShape 30">
                <a:extLst>
                  <a:ext uri="{FF2B5EF4-FFF2-40B4-BE49-F238E27FC236}">
                    <a16:creationId xmlns:a16="http://schemas.microsoft.com/office/drawing/2014/main" id="{43E62878-2134-594A-806A-F01D91959D1D}"/>
                  </a:ext>
                </a:extLst>
              </p:cNvPr>
              <p:cNvSpPr>
                <a:spLocks noChangeArrowheads="1"/>
              </p:cNvSpPr>
              <p:nvPr/>
            </p:nvSpPr>
            <p:spPr bwMode="auto">
              <a:xfrm>
                <a:off x="6590930" y="1916113"/>
                <a:ext cx="1483081" cy="397660"/>
              </a:xfrm>
              <a:prstGeom prst="roundRect">
                <a:avLst>
                  <a:gd name="adj" fmla="val 16667"/>
                </a:avLst>
              </a:prstGeom>
              <a:solidFill>
                <a:srgbClr val="800080"/>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Service Specification</a:t>
                </a:r>
              </a:p>
            </p:txBody>
          </p:sp>
          <p:sp>
            <p:nvSpPr>
              <p:cNvPr id="16" name="AutoShape 31">
                <a:extLst>
                  <a:ext uri="{FF2B5EF4-FFF2-40B4-BE49-F238E27FC236}">
                    <a16:creationId xmlns:a16="http://schemas.microsoft.com/office/drawing/2014/main" id="{E9096316-D12C-004D-AF96-709B312F1F89}"/>
                  </a:ext>
                </a:extLst>
              </p:cNvPr>
              <p:cNvSpPr>
                <a:spLocks noChangeArrowheads="1"/>
              </p:cNvSpPr>
              <p:nvPr/>
            </p:nvSpPr>
            <p:spPr bwMode="auto">
              <a:xfrm>
                <a:off x="6470650" y="2443163"/>
                <a:ext cx="1686711" cy="380030"/>
              </a:xfrm>
              <a:prstGeom prst="roundRect">
                <a:avLst>
                  <a:gd name="adj" fmla="val 16667"/>
                </a:avLst>
              </a:prstGeom>
              <a:solidFill>
                <a:srgbClr val="003366"/>
              </a:solidFill>
              <a:ln w="12700">
                <a:solidFill>
                  <a:schemeClr val="tx2"/>
                </a:solidFill>
                <a:round/>
                <a:headEnd type="none" w="sm" len="sm"/>
                <a:tailEnd type="none" w="sm" len="sm"/>
              </a:ln>
            </p:spPr>
            <p:txBody>
              <a:bodyPr anchor="ctr"/>
              <a:lstStyle/>
              <a:p>
                <a:pPr algn="ctr">
                  <a:lnSpc>
                    <a:spcPct val="100000"/>
                  </a:lnSpc>
                  <a:spcBef>
                    <a:spcPct val="0"/>
                  </a:spcBef>
                  <a:buClrTx/>
                  <a:buFontTx/>
                  <a:buNone/>
                </a:pPr>
                <a:r>
                  <a:rPr lang="en-US" sz="1600" dirty="0">
                    <a:solidFill>
                      <a:srgbClr val="FFFFFF"/>
                    </a:solidFill>
                    <a:cs typeface="ＭＳ Ｐゴシック" charset="0"/>
                  </a:rPr>
                  <a:t>Concept Modelling</a:t>
                </a:r>
              </a:p>
            </p:txBody>
          </p:sp>
        </p:grpSp>
        <p:sp>
          <p:nvSpPr>
            <p:cNvPr id="11" name="TextBox 10">
              <a:extLst>
                <a:ext uri="{FF2B5EF4-FFF2-40B4-BE49-F238E27FC236}">
                  <a16:creationId xmlns:a16="http://schemas.microsoft.com/office/drawing/2014/main" id="{316E6BED-2FF6-CE4F-B4B0-39E8D699EAD7}"/>
                </a:ext>
              </a:extLst>
            </p:cNvPr>
            <p:cNvSpPr txBox="1"/>
            <p:nvPr/>
          </p:nvSpPr>
          <p:spPr>
            <a:xfrm>
              <a:off x="2428468" y="4834339"/>
              <a:ext cx="1245021" cy="2031325"/>
            </a:xfrm>
            <a:prstGeom prst="rect">
              <a:avLst/>
            </a:prstGeom>
            <a:noFill/>
          </p:spPr>
          <p:txBody>
            <a:bodyPr wrap="none" rtlCol="0">
              <a:spAutoFit/>
            </a:bodyPr>
            <a:lstStyle/>
            <a:p>
              <a:pPr algn="r"/>
              <a:r>
                <a:rPr lang="en-US" i="1" dirty="0"/>
                <a:t>Process</a:t>
              </a:r>
            </a:p>
            <a:p>
              <a:pPr algn="r"/>
              <a:endParaRPr lang="en-US" i="1" dirty="0"/>
            </a:p>
            <a:p>
              <a:pPr algn="r"/>
              <a:endParaRPr lang="en-US" i="1" dirty="0"/>
            </a:p>
            <a:p>
              <a:pPr algn="r"/>
              <a:r>
                <a:rPr lang="en-US" i="1" dirty="0"/>
                <a:t>Application</a:t>
              </a:r>
            </a:p>
            <a:p>
              <a:pPr algn="r"/>
              <a:endParaRPr lang="en-US" i="1" dirty="0"/>
            </a:p>
            <a:p>
              <a:pPr algn="r"/>
              <a:endParaRPr lang="en-US" i="1" dirty="0"/>
            </a:p>
            <a:p>
              <a:pPr algn="r"/>
              <a:r>
                <a:rPr lang="en-US" i="1" dirty="0"/>
                <a:t>Data</a:t>
              </a:r>
            </a:p>
          </p:txBody>
        </p:sp>
        <p:sp>
          <p:nvSpPr>
            <p:cNvPr id="12" name="AutoShape 28">
              <a:extLst>
                <a:ext uri="{FF2B5EF4-FFF2-40B4-BE49-F238E27FC236}">
                  <a16:creationId xmlns:a16="http://schemas.microsoft.com/office/drawing/2014/main" id="{E5E5FF38-580E-BD41-B265-71D9952019F2}"/>
                </a:ext>
              </a:extLst>
            </p:cNvPr>
            <p:cNvSpPr>
              <a:spLocks noChangeArrowheads="1"/>
            </p:cNvSpPr>
            <p:nvPr/>
          </p:nvSpPr>
          <p:spPr bwMode="auto">
            <a:xfrm>
              <a:off x="3673489" y="5335330"/>
              <a:ext cx="2500402" cy="1038397"/>
            </a:xfrm>
            <a:prstGeom prst="roundRect">
              <a:avLst>
                <a:gd name="adj" fmla="val 3620"/>
              </a:avLst>
            </a:prstGeom>
            <a:noFill/>
            <a:ln w="12700">
              <a:solidFill>
                <a:schemeClr val="tx2"/>
              </a:solidFill>
              <a:round/>
              <a:headEnd type="none" w="sm" len="sm"/>
              <a:tailEnd type="none" w="sm" len="sm"/>
            </a:ln>
          </p:spPr>
          <p:txBody>
            <a:bodyPr anchor="ctr"/>
            <a:lstStyle/>
            <a:p>
              <a:pPr>
                <a:lnSpc>
                  <a:spcPct val="100000"/>
                </a:lnSpc>
                <a:spcBef>
                  <a:spcPct val="0"/>
                </a:spcBef>
                <a:buClrTx/>
                <a:buFontTx/>
                <a:buNone/>
              </a:pPr>
              <a:endParaRPr lang="en-US" sz="1600" dirty="0">
                <a:solidFill>
                  <a:srgbClr val="FFFFFF"/>
                </a:solidFill>
                <a:cs typeface="ＭＳ Ｐゴシック" charset="0"/>
              </a:endParaRPr>
            </a:p>
          </p:txBody>
        </p:sp>
      </p:grpSp>
      <p:grpSp>
        <p:nvGrpSpPr>
          <p:cNvPr id="17" name="Group 16">
            <a:extLst>
              <a:ext uri="{FF2B5EF4-FFF2-40B4-BE49-F238E27FC236}">
                <a16:creationId xmlns:a16="http://schemas.microsoft.com/office/drawing/2014/main" id="{7E525C40-F062-9642-838F-A45FBFB73B23}"/>
              </a:ext>
            </a:extLst>
          </p:cNvPr>
          <p:cNvGrpSpPr/>
          <p:nvPr/>
        </p:nvGrpSpPr>
        <p:grpSpPr>
          <a:xfrm>
            <a:off x="1155586" y="2715671"/>
            <a:ext cx="5765274" cy="369333"/>
            <a:chOff x="671739" y="2466823"/>
            <a:chExt cx="5765274" cy="369333"/>
          </a:xfrm>
        </p:grpSpPr>
        <p:sp>
          <p:nvSpPr>
            <p:cNvPr id="18" name="AutoShape 104">
              <a:extLst>
                <a:ext uri="{FF2B5EF4-FFF2-40B4-BE49-F238E27FC236}">
                  <a16:creationId xmlns:a16="http://schemas.microsoft.com/office/drawing/2014/main" id="{4A9D3075-A8B3-9B46-96FF-8B6DCEDA24AB}"/>
                </a:ext>
              </a:extLst>
            </p:cNvPr>
            <p:cNvSpPr>
              <a:spLocks noChangeArrowheads="1"/>
            </p:cNvSpPr>
            <p:nvPr/>
          </p:nvSpPr>
          <p:spPr bwMode="auto">
            <a:xfrm>
              <a:off x="671739" y="2466824"/>
              <a:ext cx="4402217" cy="369332"/>
            </a:xfrm>
            <a:prstGeom prst="roundRect">
              <a:avLst>
                <a:gd name="adj" fmla="val 16667"/>
              </a:avLst>
            </a:pr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CA">
                <a:solidFill>
                  <a:srgbClr val="000000"/>
                </a:solidFill>
                <a:cs typeface="Arial" charset="0"/>
              </a:endParaRPr>
            </a:p>
          </p:txBody>
        </p:sp>
        <p:sp>
          <p:nvSpPr>
            <p:cNvPr id="19" name="Rectangle 18">
              <a:extLst>
                <a:ext uri="{FF2B5EF4-FFF2-40B4-BE49-F238E27FC236}">
                  <a16:creationId xmlns:a16="http://schemas.microsoft.com/office/drawing/2014/main" id="{8B7AB5B1-6AAC-C947-8DA1-01A2FC06B654}"/>
                </a:ext>
              </a:extLst>
            </p:cNvPr>
            <p:cNvSpPr/>
            <p:nvPr/>
          </p:nvSpPr>
          <p:spPr>
            <a:xfrm>
              <a:off x="5233735" y="2466823"/>
              <a:ext cx="1203278" cy="369332"/>
            </a:xfrm>
            <a:prstGeom prst="rect">
              <a:avLst/>
            </a:prstGeom>
          </p:spPr>
          <p:txBody>
            <a:bodyPr wrap="none">
              <a:spAutoFit/>
            </a:bodyPr>
            <a:lstStyle/>
            <a:p>
              <a:pPr>
                <a:lnSpc>
                  <a:spcPct val="90000"/>
                </a:lnSpc>
                <a:defRPr/>
              </a:pPr>
              <a:r>
                <a:rPr lang="en-US" sz="2000" dirty="0">
                  <a:solidFill>
                    <a:srgbClr val="FF0000"/>
                  </a:solidFill>
                </a:rPr>
                <a:t>My roots!</a:t>
              </a:r>
            </a:p>
          </p:txBody>
        </p:sp>
      </p:grpSp>
    </p:spTree>
    <p:extLst>
      <p:ext uri="{BB962C8B-B14F-4D97-AF65-F5344CB8AC3E}">
        <p14:creationId xmlns:p14="http://schemas.microsoft.com/office/powerpoint/2010/main" val="3466822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96131">
                                            <p:txEl>
                                              <p:pRg st="7" end="7"/>
                                            </p:txEl>
                                          </p:spTgt>
                                        </p:tgtEl>
                                        <p:attrNameLst>
                                          <p:attrName>style.visibility</p:attrName>
                                        </p:attrNameLst>
                                      </p:cBhvr>
                                      <p:to>
                                        <p:strVal val="visible"/>
                                      </p:to>
                                    </p:set>
                                    <p:animEffect transition="in" filter="dissolve">
                                      <p:cBhvr>
                                        <p:cTn id="12" dur="500"/>
                                        <p:tgtEl>
                                          <p:spTgt spid="2096131">
                                            <p:txEl>
                                              <p:pRg st="7" end="7"/>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096131">
                                            <p:txEl>
                                              <p:pRg st="8" end="8"/>
                                            </p:txEl>
                                          </p:spTgt>
                                        </p:tgtEl>
                                        <p:attrNameLst>
                                          <p:attrName>style.visibility</p:attrName>
                                        </p:attrNameLst>
                                      </p:cBhvr>
                                      <p:to>
                                        <p:strVal val="visible"/>
                                      </p:to>
                                    </p:set>
                                    <p:animEffect transition="in" filter="dissolve">
                                      <p:cBhvr>
                                        <p:cTn id="15" dur="500"/>
                                        <p:tgtEl>
                                          <p:spTgt spid="2096131">
                                            <p:txEl>
                                              <p:pRg st="8" end="8"/>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2096142"/>
                                        </p:tgtEl>
                                        <p:attrNameLst>
                                          <p:attrName>style.visibility</p:attrName>
                                        </p:attrNameLst>
                                      </p:cBhvr>
                                      <p:to>
                                        <p:strVal val="visible"/>
                                      </p:to>
                                    </p:set>
                                    <p:animEffect transition="in" filter="dissolve">
                                      <p:cBhvr>
                                        <p:cTn id="21" dur="500"/>
                                        <p:tgtEl>
                                          <p:spTgt spid="209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D8C-2200-87EC-07F2-D5FADB157159}"/>
              </a:ext>
            </a:extLst>
          </p:cNvPr>
          <p:cNvSpPr>
            <a:spLocks noGrp="1"/>
          </p:cNvSpPr>
          <p:nvPr>
            <p:ph type="title"/>
          </p:nvPr>
        </p:nvSpPr>
        <p:spPr/>
        <p:txBody>
          <a:bodyPr/>
          <a:lstStyle/>
          <a:p>
            <a:r>
              <a:rPr lang="en-US" sz="3000" dirty="0"/>
              <a:t>12 – Identify Services (Events) then Use Cases / User Stories</a:t>
            </a:r>
          </a:p>
        </p:txBody>
      </p:sp>
      <p:pic>
        <p:nvPicPr>
          <p:cNvPr id="4" name="Picture 3">
            <a:extLst>
              <a:ext uri="{FF2B5EF4-FFF2-40B4-BE49-F238E27FC236}">
                <a16:creationId xmlns:a16="http://schemas.microsoft.com/office/drawing/2014/main" id="{BD7559FB-5820-772E-22D9-7B429437C6FD}"/>
              </a:ext>
            </a:extLst>
          </p:cNvPr>
          <p:cNvPicPr>
            <a:picLocks noChangeAspect="1"/>
          </p:cNvPicPr>
          <p:nvPr/>
        </p:nvPicPr>
        <p:blipFill>
          <a:blip r:embed="rId2"/>
          <a:srcRect t="15905"/>
          <a:stretch>
            <a:fillRect/>
          </a:stretch>
        </p:blipFill>
        <p:spPr>
          <a:xfrm>
            <a:off x="252271" y="1631576"/>
            <a:ext cx="9033462" cy="5176813"/>
          </a:xfrm>
          <a:prstGeom prst="rect">
            <a:avLst/>
          </a:prstGeom>
        </p:spPr>
      </p:pic>
      <p:cxnSp>
        <p:nvCxnSpPr>
          <p:cNvPr id="5" name="Straight Connector 4">
            <a:extLst>
              <a:ext uri="{FF2B5EF4-FFF2-40B4-BE49-F238E27FC236}">
                <a16:creationId xmlns:a16="http://schemas.microsoft.com/office/drawing/2014/main" id="{E35EC19F-3E90-A841-63E6-FF7F05193427}"/>
              </a:ext>
            </a:extLst>
          </p:cNvPr>
          <p:cNvCxnSpPr/>
          <p:nvPr/>
        </p:nvCxnSpPr>
        <p:spPr>
          <a:xfrm>
            <a:off x="4641399" y="2955235"/>
            <a:ext cx="662608"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D3F4A87-E6F7-BE0E-9DF6-65CA703915D1}"/>
              </a:ext>
            </a:extLst>
          </p:cNvPr>
          <p:cNvCxnSpPr>
            <a:cxnSpLocks/>
          </p:cNvCxnSpPr>
          <p:nvPr/>
        </p:nvCxnSpPr>
        <p:spPr>
          <a:xfrm>
            <a:off x="5323886" y="3551583"/>
            <a:ext cx="775251"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B2F916-3D5B-355C-2C12-1471C0DF6F13}"/>
              </a:ext>
            </a:extLst>
          </p:cNvPr>
          <p:cNvCxnSpPr>
            <a:cxnSpLocks/>
          </p:cNvCxnSpPr>
          <p:nvPr/>
        </p:nvCxnSpPr>
        <p:spPr>
          <a:xfrm>
            <a:off x="3117399" y="3637722"/>
            <a:ext cx="543338"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55EE9C2-5C0D-69C0-C652-0324336DA3B7}"/>
              </a:ext>
            </a:extLst>
          </p:cNvPr>
          <p:cNvSpPr>
            <a:spLocks noChangeArrowheads="1"/>
          </p:cNvSpPr>
          <p:nvPr/>
        </p:nvSpPr>
        <p:spPr bwMode="auto">
          <a:xfrm rot="21328386">
            <a:off x="359056" y="5539378"/>
            <a:ext cx="4641816" cy="877163"/>
          </a:xfrm>
          <a:prstGeom prst="rect">
            <a:avLst/>
          </a:prstGeom>
          <a:solidFill>
            <a:srgbClr val="FFFF00"/>
          </a:solidFill>
          <a:ln>
            <a:noFill/>
          </a:ln>
          <a:effectLst/>
          <a:extLst>
            <a:ext uri="{91240B29-F687-4f45-9708-019B960494DF}">
              <a14:hiddenLine xmlns="" xmlns:a14="http://schemas.microsoft.com/office/drawing/2010/main" xmlns:lc="http://schemas.openxmlformats.org/drawingml/2006/lockedCanvas"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Business Object Model is a great </a:t>
            </a:r>
            <a:b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starting point for discovering your </a:t>
            </a:r>
            <a:b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Services and Use Cases (User Stories)</a:t>
            </a:r>
            <a:endPar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A3134670-C7C1-1F95-7961-A2CD100F9E4F}"/>
              </a:ext>
            </a:extLst>
          </p:cNvPr>
          <p:cNvGrpSpPr/>
          <p:nvPr/>
        </p:nvGrpSpPr>
        <p:grpSpPr>
          <a:xfrm>
            <a:off x="4864100" y="3775958"/>
            <a:ext cx="5409045" cy="968229"/>
            <a:chOff x="4864100" y="3775958"/>
            <a:chExt cx="5409045" cy="968229"/>
          </a:xfrm>
        </p:grpSpPr>
        <p:sp>
          <p:nvSpPr>
            <p:cNvPr id="10" name="AutoShape 31">
              <a:extLst>
                <a:ext uri="{FF2B5EF4-FFF2-40B4-BE49-F238E27FC236}">
                  <a16:creationId xmlns:a16="http://schemas.microsoft.com/office/drawing/2014/main" id="{C732847A-4E39-4987-05E4-8819076C4965}"/>
                </a:ext>
              </a:extLst>
            </p:cNvPr>
            <p:cNvSpPr>
              <a:spLocks noChangeArrowheads="1"/>
            </p:cNvSpPr>
            <p:nvPr/>
          </p:nvSpPr>
          <p:spPr bwMode="auto">
            <a:xfrm>
              <a:off x="8825345" y="3913925"/>
              <a:ext cx="1447800" cy="830262"/>
            </a:xfrm>
            <a:prstGeom prst="roundRect">
              <a:avLst>
                <a:gd name="adj" fmla="val 16667"/>
              </a:avLst>
            </a:prstGeom>
            <a:solidFill>
              <a:srgbClr val="003366"/>
            </a:solidFill>
            <a:ln w="12700">
              <a:solidFill>
                <a:schemeClr val="tx2"/>
              </a:solidFill>
              <a:round/>
              <a:headEnd type="none" w="sm" len="sm"/>
              <a:tailEnd type="none" w="sm" len="sm"/>
            </a:ln>
            <a:effectLst/>
            <a:extLst>
              <a:ext uri="{AF507438-7753-43e0-B8FC-AC1667EBCBE1}">
                <a14:hiddenEffects xmlns="" xmlns:a14="http://schemas.microsoft.com/office/drawing/2010/main" xmlns:lc="http://schemas.openxmlformats.org/drawingml/2006/lockedCanvas">
                  <a:effectLst>
                    <a:outerShdw dist="107763" dir="2700000" algn="ctr" rotWithShape="0">
                      <a:schemeClr val="tx2"/>
                    </a:outerShdw>
                  </a:effectLst>
                </a14:hiddenEffects>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Business Object</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Modelling</a:t>
              </a:r>
            </a:p>
          </p:txBody>
        </p:sp>
        <p:cxnSp>
          <p:nvCxnSpPr>
            <p:cNvPr id="14" name="Straight Arrow Connector 13">
              <a:extLst>
                <a:ext uri="{FF2B5EF4-FFF2-40B4-BE49-F238E27FC236}">
                  <a16:creationId xmlns:a16="http://schemas.microsoft.com/office/drawing/2014/main" id="{4FE35C45-632B-57D2-725B-E37E6B6B2E91}"/>
                </a:ext>
              </a:extLst>
            </p:cNvPr>
            <p:cNvCxnSpPr>
              <a:cxnSpLocks/>
            </p:cNvCxnSpPr>
            <p:nvPr/>
          </p:nvCxnSpPr>
          <p:spPr>
            <a:xfrm flipH="1" flipV="1">
              <a:off x="4864100" y="3775958"/>
              <a:ext cx="3961245" cy="428592"/>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6FA94D6-D24F-B0CB-AA29-0E89B46B0E6B}"/>
              </a:ext>
            </a:extLst>
          </p:cNvPr>
          <p:cNvGrpSpPr/>
          <p:nvPr/>
        </p:nvGrpSpPr>
        <p:grpSpPr>
          <a:xfrm>
            <a:off x="5478361" y="2858326"/>
            <a:ext cx="4794784" cy="868363"/>
            <a:chOff x="5478361" y="2858326"/>
            <a:chExt cx="4794784" cy="868363"/>
          </a:xfrm>
        </p:grpSpPr>
        <p:sp>
          <p:nvSpPr>
            <p:cNvPr id="9" name="AutoShape 30">
              <a:extLst>
                <a:ext uri="{FF2B5EF4-FFF2-40B4-BE49-F238E27FC236}">
                  <a16:creationId xmlns:a16="http://schemas.microsoft.com/office/drawing/2014/main" id="{0F9CF3F9-86D0-9441-B5D1-B97C675597C2}"/>
                </a:ext>
              </a:extLst>
            </p:cNvPr>
            <p:cNvSpPr>
              <a:spLocks noChangeArrowheads="1"/>
            </p:cNvSpPr>
            <p:nvPr/>
          </p:nvSpPr>
          <p:spPr bwMode="auto">
            <a:xfrm>
              <a:off x="8825345" y="2858326"/>
              <a:ext cx="144780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 xmlns:a14="http://schemas.microsoft.com/office/drawing/2010/main" xmlns:lc="http://schemas.openxmlformats.org/drawingml/2006/lockedCanvas">
                  <a:effectLst>
                    <a:outerShdw dist="107763" dir="2700000" algn="ctr" rotWithShape="0">
                      <a:schemeClr val="tx2"/>
                    </a:outerShdw>
                  </a:effectLst>
                </a14:hiddenEffects>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Service Specification</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(Events)</a:t>
              </a:r>
            </a:p>
          </p:txBody>
        </p:sp>
        <p:cxnSp>
          <p:nvCxnSpPr>
            <p:cNvPr id="16" name="Straight Arrow Connector 15">
              <a:extLst>
                <a:ext uri="{FF2B5EF4-FFF2-40B4-BE49-F238E27FC236}">
                  <a16:creationId xmlns:a16="http://schemas.microsoft.com/office/drawing/2014/main" id="{08BCC1CE-BD3E-26EB-AFE5-0A5704DADE99}"/>
                </a:ext>
              </a:extLst>
            </p:cNvPr>
            <p:cNvCxnSpPr>
              <a:cxnSpLocks/>
            </p:cNvCxnSpPr>
            <p:nvPr/>
          </p:nvCxnSpPr>
          <p:spPr>
            <a:xfrm flipH="1">
              <a:off x="5478361" y="3276695"/>
              <a:ext cx="3346984" cy="0"/>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5292AC0-C899-77C0-5544-063BDE0E32CB}"/>
              </a:ext>
            </a:extLst>
          </p:cNvPr>
          <p:cNvGrpSpPr/>
          <p:nvPr/>
        </p:nvGrpSpPr>
        <p:grpSpPr>
          <a:xfrm>
            <a:off x="5639847" y="1785088"/>
            <a:ext cx="4633298" cy="868363"/>
            <a:chOff x="5639847" y="1785088"/>
            <a:chExt cx="4633298" cy="868363"/>
          </a:xfrm>
        </p:grpSpPr>
        <p:sp>
          <p:nvSpPr>
            <p:cNvPr id="3" name="AutoShape 29">
              <a:extLst>
                <a:ext uri="{FF2B5EF4-FFF2-40B4-BE49-F238E27FC236}">
                  <a16:creationId xmlns:a16="http://schemas.microsoft.com/office/drawing/2014/main" id="{33D3592A-AC36-E2D6-39DB-6FBC5823E5DC}"/>
                </a:ext>
              </a:extLst>
            </p:cNvPr>
            <p:cNvSpPr>
              <a:spLocks noChangeArrowheads="1"/>
            </p:cNvSpPr>
            <p:nvPr/>
          </p:nvSpPr>
          <p:spPr bwMode="auto">
            <a:xfrm>
              <a:off x="8825345" y="1785088"/>
              <a:ext cx="144780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 xmlns:a14="http://schemas.microsoft.com/office/drawing/2010/main" xmlns:lc="http://schemas.openxmlformats.org/drawingml/2006/lockedCanvas">
                  <a:effectLst>
                    <a:outerShdw dist="107763" dir="2700000" algn="ctr" rotWithShape="0">
                      <a:schemeClr val="tx2"/>
                    </a:outerShdw>
                  </a:effectLst>
                </a14:hiddenEffects>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ＭＳ Ｐゴシック" charset="0"/>
                </a:rPr>
                <a:t>Use Cases</a:t>
              </a:r>
            </a:p>
          </p:txBody>
        </p:sp>
        <p:cxnSp>
          <p:nvCxnSpPr>
            <p:cNvPr id="20" name="Straight Arrow Connector 19">
              <a:extLst>
                <a:ext uri="{FF2B5EF4-FFF2-40B4-BE49-F238E27FC236}">
                  <a16:creationId xmlns:a16="http://schemas.microsoft.com/office/drawing/2014/main" id="{850E36CF-8023-C8E8-E1C0-25E8AB73D1C8}"/>
                </a:ext>
              </a:extLst>
            </p:cNvPr>
            <p:cNvCxnSpPr>
              <a:cxnSpLocks/>
            </p:cNvCxnSpPr>
            <p:nvPr/>
          </p:nvCxnSpPr>
          <p:spPr>
            <a:xfrm flipH="1">
              <a:off x="5639847" y="2294752"/>
              <a:ext cx="3185498" cy="0"/>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35DD6AFB-1CD2-1885-A0B3-94DEC16C01C8}"/>
              </a:ext>
            </a:extLst>
          </p:cNvPr>
          <p:cNvSpPr/>
          <p:nvPr/>
        </p:nvSpPr>
        <p:spPr>
          <a:xfrm>
            <a:off x="10329022" y="3913925"/>
            <a:ext cx="1781189" cy="830261"/>
          </a:xfrm>
          <a:prstGeom prst="rect">
            <a:avLst/>
          </a:prstGeom>
          <a:noFill/>
          <a:ln w="12700">
            <a:noFill/>
          </a:ln>
        </p:spPr>
        <p:txBody>
          <a:bodyPr wrap="square" lIns="36000" tIns="36000" rIns="36000" bIns="36000" anchor="t" anchorCtr="0">
            <a:noAutofit/>
          </a:bodyPr>
          <a:lstStyle/>
          <a:p>
            <a:pPr>
              <a:spcBef>
                <a:spcPct val="0"/>
              </a:spcBef>
              <a:buClr>
                <a:srgbClr val="CC0000"/>
              </a:buClr>
            </a:pPr>
            <a:r>
              <a:rPr lang="en-US" sz="1600" i="1" dirty="0">
                <a:solidFill>
                  <a:srgbClr val="000000"/>
                </a:solidFill>
                <a:latin typeface="Arial" panose="020B0604020202020204" pitchFamily="34" charset="0"/>
                <a:cs typeface="Arial" panose="020B0604020202020204" pitchFamily="34" charset="0"/>
              </a:rPr>
              <a:t>Business object </a:t>
            </a:r>
            <a:br>
              <a:rPr lang="en-US" sz="1600" i="1" dirty="0">
                <a:solidFill>
                  <a:srgbClr val="000000"/>
                </a:solidFill>
                <a:latin typeface="Arial" panose="020B0604020202020204" pitchFamily="34" charset="0"/>
                <a:cs typeface="Arial" panose="020B0604020202020204" pitchFamily="34" charset="0"/>
              </a:rPr>
            </a:br>
            <a:r>
              <a:rPr lang="en-US" sz="1600" i="1" dirty="0">
                <a:solidFill>
                  <a:srgbClr val="000000"/>
                </a:solidFill>
                <a:latin typeface="Arial" panose="020B0604020202020204" pitchFamily="34" charset="0"/>
                <a:cs typeface="Arial" panose="020B0604020202020204" pitchFamily="34" charset="0"/>
              </a:rPr>
              <a:t>or simply a "thing"</a:t>
            </a:r>
          </a:p>
          <a:p>
            <a:pPr>
              <a:spcBef>
                <a:spcPct val="0"/>
              </a:spcBef>
              <a:buClr>
                <a:srgbClr val="CC0000"/>
              </a:buClr>
            </a:pPr>
            <a:r>
              <a:rPr lang="en-US" altLang="ja-JP" sz="1600" i="1" dirty="0">
                <a:solidFill>
                  <a:srgbClr val="000000"/>
                </a:solidFill>
                <a:latin typeface="Arial" panose="020B0604020202020204" pitchFamily="34" charset="0"/>
                <a:cs typeface="Arial" panose="020B0604020202020204" pitchFamily="34" charset="0"/>
              </a:rPr>
              <a:t>- a core Noun</a:t>
            </a:r>
          </a:p>
        </p:txBody>
      </p:sp>
      <p:sp>
        <p:nvSpPr>
          <p:cNvPr id="19" name="Rectangle 18">
            <a:extLst>
              <a:ext uri="{FF2B5EF4-FFF2-40B4-BE49-F238E27FC236}">
                <a16:creationId xmlns:a16="http://schemas.microsoft.com/office/drawing/2014/main" id="{6ED9BC3C-B3CA-8C41-0A3A-E7030A76EE1A}"/>
              </a:ext>
            </a:extLst>
          </p:cNvPr>
          <p:cNvSpPr/>
          <p:nvPr/>
        </p:nvSpPr>
        <p:spPr>
          <a:xfrm>
            <a:off x="10288372" y="2951943"/>
            <a:ext cx="1862490" cy="868364"/>
          </a:xfrm>
          <a:prstGeom prst="rect">
            <a:avLst/>
          </a:prstGeom>
          <a:noFill/>
          <a:ln w="12700">
            <a:noFill/>
          </a:ln>
        </p:spPr>
        <p:txBody>
          <a:bodyPr wrap="square" lIns="36000" tIns="36000" rIns="36000" bIns="36000" anchor="t" anchorCtr="0">
            <a:noAutofit/>
          </a:bodyPr>
          <a:lstStyle/>
          <a:p>
            <a:pPr>
              <a:spcBef>
                <a:spcPct val="0"/>
              </a:spcBef>
              <a:buClr>
                <a:srgbClr val="CC0000"/>
              </a:buClr>
            </a:pPr>
            <a:r>
              <a:rPr lang="en-US" sz="1600" i="1" dirty="0">
                <a:solidFill>
                  <a:srgbClr val="000000"/>
                </a:solidFill>
                <a:latin typeface="Arial" panose="020B0604020202020204" pitchFamily="34" charset="0"/>
                <a:cs typeface="Arial" panose="020B0604020202020204" pitchFamily="34" charset="0"/>
              </a:rPr>
              <a:t>Service (or Event)</a:t>
            </a:r>
          </a:p>
          <a:p>
            <a:pPr>
              <a:spcBef>
                <a:spcPct val="0"/>
              </a:spcBef>
              <a:buClr>
                <a:srgbClr val="CC0000"/>
              </a:buClr>
            </a:pPr>
            <a:r>
              <a:rPr lang="en-US" altLang="ja-JP" sz="1600" i="1" dirty="0">
                <a:solidFill>
                  <a:srgbClr val="000000"/>
                </a:solidFill>
                <a:latin typeface="Arial" panose="020B0604020202020204" pitchFamily="34" charset="0"/>
                <a:cs typeface="Arial" panose="020B0604020202020204" pitchFamily="34" charset="0"/>
              </a:rPr>
              <a:t>- add a Verb </a:t>
            </a:r>
            <a:br>
              <a:rPr lang="en-US" altLang="ja-JP" sz="1600" i="1" dirty="0">
                <a:solidFill>
                  <a:srgbClr val="000000"/>
                </a:solidFill>
                <a:latin typeface="Arial" panose="020B0604020202020204" pitchFamily="34" charset="0"/>
                <a:cs typeface="Arial" panose="020B0604020202020204" pitchFamily="34" charset="0"/>
              </a:rPr>
            </a:br>
            <a:r>
              <a:rPr lang="en-US" altLang="ja-JP" sz="1600" i="1" dirty="0">
                <a:solidFill>
                  <a:srgbClr val="000000"/>
                </a:solidFill>
                <a:latin typeface="Arial" panose="020B0604020202020204" pitchFamily="34" charset="0"/>
                <a:cs typeface="Arial" panose="020B0604020202020204" pitchFamily="34" charset="0"/>
              </a:rPr>
              <a:t>to the Noun </a:t>
            </a:r>
          </a:p>
        </p:txBody>
      </p:sp>
      <p:sp>
        <p:nvSpPr>
          <p:cNvPr id="21" name="Rectangle 20">
            <a:extLst>
              <a:ext uri="{FF2B5EF4-FFF2-40B4-BE49-F238E27FC236}">
                <a16:creationId xmlns:a16="http://schemas.microsoft.com/office/drawing/2014/main" id="{F23E6D74-5C75-CF8B-8523-3640DC89349F}"/>
              </a:ext>
            </a:extLst>
          </p:cNvPr>
          <p:cNvSpPr/>
          <p:nvPr/>
        </p:nvSpPr>
        <p:spPr>
          <a:xfrm>
            <a:off x="10378496" y="1780774"/>
            <a:ext cx="1900227" cy="848078"/>
          </a:xfrm>
          <a:prstGeom prst="rect">
            <a:avLst/>
          </a:prstGeom>
          <a:noFill/>
          <a:ln w="12700">
            <a:noFill/>
          </a:ln>
        </p:spPr>
        <p:txBody>
          <a:bodyPr wrap="square" lIns="0" tIns="36000" rIns="36000" bIns="36000" anchor="t" anchorCtr="0">
            <a:no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Case </a:t>
            </a:r>
            <a:r>
              <a:rPr lang="en-US" sz="1600" i="1" noProof="0" dirty="0">
                <a:solidFill>
                  <a:srgbClr val="000000"/>
                </a:solidFill>
                <a:latin typeface="Arial" panose="020B0604020202020204" pitchFamily="34" charset="0"/>
                <a:cs typeface="Arial" panose="020B0604020202020204" pitchFamily="34" charset="0"/>
              </a:rPr>
              <a:t>or </a:t>
            </a:r>
            <a:br>
              <a:rPr lang="en-US" sz="1600" i="1" noProof="0" dirty="0">
                <a:solidFill>
                  <a:srgbClr val="000000"/>
                </a:solidFill>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 Story</a:t>
            </a:r>
            <a:b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add Who and </a:t>
            </a:r>
            <a:b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a:t>
            </a:r>
            <a:endParaRPr kumimoji="0" lang="en-US" altLang="ja-JP" sz="1600" b="0" i="1"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2" name="Rectangle 30">
            <a:extLst>
              <a:ext uri="{FF2B5EF4-FFF2-40B4-BE49-F238E27FC236}">
                <a16:creationId xmlns:a16="http://schemas.microsoft.com/office/drawing/2014/main" id="{A27BC3CC-2413-127E-BEB7-5E92A6CF3313}"/>
              </a:ext>
            </a:extLst>
          </p:cNvPr>
          <p:cNvSpPr>
            <a:spLocks noChangeArrowheads="1"/>
          </p:cNvSpPr>
          <p:nvPr/>
        </p:nvSpPr>
        <p:spPr bwMode="auto">
          <a:xfrm>
            <a:off x="6592854" y="4848859"/>
            <a:ext cx="4696568" cy="87716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charset="0"/>
              <a:buNone/>
            </a:pPr>
            <a:r>
              <a:rPr lang="en-CA" sz="2000" dirty="0">
                <a:solidFill>
                  <a:srgbClr val="000000"/>
                </a:solidFill>
                <a:latin typeface="Arial" panose="020B0604020202020204" pitchFamily="34" charset="0"/>
                <a:cs typeface="Arial" panose="020B0604020202020204" pitchFamily="34" charset="0"/>
              </a:rPr>
              <a:t>These are the </a:t>
            </a:r>
            <a:r>
              <a:rPr lang="en-CA" sz="2000" i="1" dirty="0">
                <a:solidFill>
                  <a:srgbClr val="000000"/>
                </a:solidFill>
                <a:latin typeface="Arial" panose="020B0604020202020204" pitchFamily="34" charset="0"/>
                <a:cs typeface="Arial" panose="020B0604020202020204" pitchFamily="34" charset="0"/>
              </a:rPr>
              <a:t>essential</a:t>
            </a:r>
            <a:r>
              <a:rPr lang="en-CA" sz="2000" dirty="0">
                <a:solidFill>
                  <a:srgbClr val="000000"/>
                </a:solidFill>
                <a:latin typeface="Arial" panose="020B0604020202020204" pitchFamily="34" charset="0"/>
                <a:cs typeface="Arial" panose="020B0604020202020204" pitchFamily="34" charset="0"/>
              </a:rPr>
              <a:t> capabilities.</a:t>
            </a:r>
            <a:br>
              <a:rPr lang="en-CA" sz="2000" dirty="0">
                <a:solidFill>
                  <a:srgbClr val="000000"/>
                </a:solidFill>
                <a:latin typeface="Arial" panose="020B0604020202020204" pitchFamily="34" charset="0"/>
                <a:cs typeface="Arial" panose="020B0604020202020204" pitchFamily="34" charset="0"/>
              </a:rPr>
            </a:br>
            <a:r>
              <a:rPr lang="en-CA" sz="2000" dirty="0">
                <a:solidFill>
                  <a:srgbClr val="000000"/>
                </a:solidFill>
                <a:latin typeface="Arial" panose="020B0604020202020204" pitchFamily="34" charset="0"/>
                <a:cs typeface="Arial" panose="020B0604020202020204" pitchFamily="34" charset="0"/>
              </a:rPr>
              <a:t>In Business Analysis "essential" means </a:t>
            </a:r>
            <a:r>
              <a:rPr lang="en-US" sz="2000" b="1" i="1" dirty="0">
                <a:solidFill>
                  <a:srgbClr val="000000"/>
                </a:solidFill>
                <a:latin typeface="Arial" panose="020B0604020202020204" pitchFamily="34" charset="0"/>
                <a:cs typeface="Arial" panose="020B0604020202020204" pitchFamily="34" charset="0"/>
              </a:rPr>
              <a:t>what</a:t>
            </a:r>
            <a:r>
              <a:rPr lang="en-US" sz="2000" dirty="0">
                <a:solidFill>
                  <a:srgbClr val="000000"/>
                </a:solidFill>
                <a:latin typeface="Arial" panose="020B0604020202020204" pitchFamily="34" charset="0"/>
                <a:cs typeface="Arial" panose="020B0604020202020204" pitchFamily="34" charset="0"/>
              </a:rPr>
              <a:t> with no reference to </a:t>
            </a:r>
            <a:r>
              <a:rPr lang="en-US" sz="2000" b="1" i="1" dirty="0">
                <a:solidFill>
                  <a:srgbClr val="000000"/>
                </a:solidFill>
                <a:latin typeface="Arial" panose="020B0604020202020204" pitchFamily="34" charset="0"/>
                <a:cs typeface="Arial" panose="020B0604020202020204" pitchFamily="34" charset="0"/>
              </a:rPr>
              <a:t>who</a:t>
            </a:r>
            <a:r>
              <a:rPr lang="en-US" sz="2000" dirty="0">
                <a:solidFill>
                  <a:srgbClr val="000000"/>
                </a:solidFill>
                <a:latin typeface="Arial" panose="020B0604020202020204" pitchFamily="34" charset="0"/>
                <a:cs typeface="Arial" panose="020B0604020202020204" pitchFamily="34" charset="0"/>
              </a:rPr>
              <a:t> or </a:t>
            </a:r>
            <a:r>
              <a:rPr lang="en-US" sz="2000" b="1" i="1" dirty="0">
                <a:solidFill>
                  <a:srgbClr val="000000"/>
                </a:solidFill>
                <a:latin typeface="Arial" panose="020B0604020202020204" pitchFamily="34" charset="0"/>
                <a:cs typeface="Arial" panose="020B0604020202020204" pitchFamily="34" charset="0"/>
              </a:rPr>
              <a:t>how</a:t>
            </a:r>
            <a:endParaRPr lang="en-GB" sz="2000" b="1" i="1" dirty="0">
              <a:latin typeface="Arial" panose="020B0604020202020204" pitchFamily="34" charset="0"/>
              <a:cs typeface="Arial" panose="020B0604020202020204" pitchFamily="34" charset="0"/>
            </a:endParaRPr>
          </a:p>
        </p:txBody>
      </p:sp>
      <p:sp>
        <p:nvSpPr>
          <p:cNvPr id="13" name="Rectangle 30">
            <a:extLst>
              <a:ext uri="{FF2B5EF4-FFF2-40B4-BE49-F238E27FC236}">
                <a16:creationId xmlns:a16="http://schemas.microsoft.com/office/drawing/2014/main" id="{C48920AE-05DC-8638-B2BD-BBB8773D1036}"/>
              </a:ext>
            </a:extLst>
          </p:cNvPr>
          <p:cNvSpPr>
            <a:spLocks noChangeArrowheads="1"/>
          </p:cNvSpPr>
          <p:nvPr/>
        </p:nvSpPr>
        <p:spPr bwMode="auto">
          <a:xfrm>
            <a:off x="6898469" y="5866356"/>
            <a:ext cx="3853751" cy="61555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charset="0"/>
              <a:buNone/>
            </a:pPr>
            <a:r>
              <a:rPr lang="en-CA" sz="2000" dirty="0">
                <a:solidFill>
                  <a:srgbClr val="000000"/>
                </a:solidFill>
                <a:latin typeface="Arial" panose="020B0604020202020204" pitchFamily="34" charset="0"/>
                <a:cs typeface="Arial" panose="020B0604020202020204" pitchFamily="34" charset="0"/>
              </a:rPr>
              <a:t>Something I </a:t>
            </a:r>
            <a:r>
              <a:rPr lang="en-CA" sz="2000" i="1" dirty="0">
                <a:solidFill>
                  <a:srgbClr val="000000"/>
                </a:solidFill>
                <a:latin typeface="Arial" panose="020B0604020202020204" pitchFamily="34" charset="0"/>
                <a:cs typeface="Arial" panose="020B0604020202020204" pitchFamily="34" charset="0"/>
              </a:rPr>
              <a:t>always</a:t>
            </a:r>
            <a:r>
              <a:rPr lang="en-CA" sz="2000" dirty="0">
                <a:solidFill>
                  <a:srgbClr val="000000"/>
                </a:solidFill>
                <a:latin typeface="Arial" panose="020B0604020202020204" pitchFamily="34" charset="0"/>
                <a:cs typeface="Arial" panose="020B0604020202020204" pitchFamily="34" charset="0"/>
              </a:rPr>
              <a:t> do when evaluating/selecting COTS S/W</a:t>
            </a:r>
            <a:endParaRPr lang="en-US" sz="2000"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3DE2B4-00AB-4179-C87D-BC5E9D7768AB}"/>
              </a:ext>
            </a:extLst>
          </p:cNvPr>
          <p:cNvSpPr txBox="1"/>
          <p:nvPr/>
        </p:nvSpPr>
        <p:spPr>
          <a:xfrm>
            <a:off x="537210" y="683440"/>
            <a:ext cx="11402519"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Finally, we identified the necessary Services (verb-noun pairs) and Use Cases / User Stories that would access the Services. We developed high-level ("upper conceptual") descriptions to </a:t>
            </a:r>
            <a:r>
              <a:rPr lang="en-US" altLang="ja-JP" sz="2000" dirty="0">
                <a:latin typeface="Arial" panose="020B0604020202020204" pitchFamily="34" charset="0"/>
                <a:cs typeface="Arial" panose="020B0604020202020204" pitchFamily="34" charset="0"/>
              </a:rPr>
              <a:t>provide the vendor with core requirements and </a:t>
            </a:r>
            <a:r>
              <a:rPr lang="en-CA" altLang="ja-JP" sz="2000" dirty="0">
                <a:latin typeface="Arial" panose="020B0604020202020204" pitchFamily="34" charset="0"/>
                <a:cs typeface="Arial" panose="020B0604020202020204" pitchFamily="34" charset="0"/>
              </a:rPr>
              <a:t>avoid </a:t>
            </a:r>
            <a:r>
              <a:rPr lang="en-US" altLang="ja-JP" sz="2000" dirty="0">
                <a:latin typeface="Arial" panose="020B0604020202020204" pitchFamily="34" charset="0"/>
                <a:cs typeface="Arial" panose="020B0604020202020204" pitchFamily="34" charset="0"/>
              </a:rPr>
              <a:t>a bulleted list requirements document.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4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21" grpId="0"/>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395F0-5C45-CD4D-A177-ECC703D2DF3A}"/>
              </a:ext>
            </a:extLst>
          </p:cNvPr>
          <p:cNvSpPr>
            <a:spLocks noGrp="1"/>
          </p:cNvSpPr>
          <p:nvPr>
            <p:ph type="title"/>
          </p:nvPr>
        </p:nvSpPr>
        <p:spPr/>
        <p:txBody>
          <a:bodyPr/>
          <a:lstStyle/>
          <a:p>
            <a:r>
              <a:rPr lang="en-US" dirty="0"/>
              <a:t>Note – "User Story" and "Use Case" are not so different</a:t>
            </a:r>
          </a:p>
        </p:txBody>
      </p:sp>
      <p:sp>
        <p:nvSpPr>
          <p:cNvPr id="6" name="Rectangle 5">
            <a:extLst>
              <a:ext uri="{FF2B5EF4-FFF2-40B4-BE49-F238E27FC236}">
                <a16:creationId xmlns:a16="http://schemas.microsoft.com/office/drawing/2014/main" id="{2507872E-7D0B-6244-81FC-304DFA7B375E}"/>
              </a:ext>
            </a:extLst>
          </p:cNvPr>
          <p:cNvSpPr/>
          <p:nvPr/>
        </p:nvSpPr>
        <p:spPr>
          <a:xfrm>
            <a:off x="975360" y="652465"/>
            <a:ext cx="10728960" cy="618630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 format and detail, but the same basic concept. </a:t>
            </a:r>
            <a:b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Initially, at the Scope level, they're much the same: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3363" marR="0" lvl="1" indent="-229791" algn="l" defTabSz="685800" rtl="0" eaLnBrk="1" fontAlgn="auto" latinLnBrk="0" hangingPunct="1">
              <a:lnSpc>
                <a:spcPct val="100000"/>
              </a:lnSpc>
              <a:spcBef>
                <a:spcPts val="0"/>
              </a:spcBef>
              <a:spcAft>
                <a:spcPts val="0"/>
              </a:spcAft>
              <a:buClrTx/>
              <a:buSzTx/>
              <a:buFontTx/>
              <a:buNone/>
              <a:tabLst/>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Story (who – what – </a:t>
            </a:r>
            <a:r>
              <a:rPr kumimoji="0" lang="en-CA" sz="2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a:t>
            </a: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b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Client, I need the ability to Register Unit(s,) </a:t>
            </a:r>
            <a:b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I can maintain compliance with my CSMP Authorisation"</a:t>
            </a:r>
          </a:p>
          <a:p>
            <a:pPr marL="233363" marR="0" lvl="1" indent="-229791" algn="l" defTabSz="6858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3363" marR="0" lvl="1" indent="-229791" algn="l" defTabSz="685800" rtl="0" eaLnBrk="1" fontAlgn="auto" latinLnBrk="0" hangingPunct="1">
              <a:lnSpc>
                <a:spcPct val="100000"/>
              </a:lnSpc>
              <a:spcBef>
                <a:spcPts val="0"/>
              </a:spcBef>
              <a:spcAft>
                <a:spcPts val="0"/>
              </a:spcAft>
              <a:buClrTx/>
              <a:buSzTx/>
              <a:buFontTx/>
              <a:buNone/>
              <a:tabLst/>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Case: (who – what – </a:t>
            </a:r>
            <a:r>
              <a:rPr kumimoji="0" lang="en-CA" sz="2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a:t>
            </a: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br>
              <a:rPr kumimoji="0" lang="en-CA"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"Client Register Unit via Portal"</a:t>
            </a:r>
          </a:p>
          <a:p>
            <a:pPr marL="233363" marR="0" lvl="1" indent="-229791" algn="l" defTabSz="6858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1" indent="-229791" defTabSz="685800">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we </a:t>
            </a:r>
            <a:r>
              <a:rPr lang="en-CA" sz="2800" kern="0" dirty="0">
                <a:solidFill>
                  <a:prstClr val="black"/>
                </a:solidFill>
                <a:latin typeface="Arial" panose="020B0604020202020204" pitchFamily="34" charset="0"/>
                <a:cs typeface="Arial" panose="020B0604020202020204" pitchFamily="34" charset="0"/>
              </a:rPr>
              <a:t>add detail </a:t>
            </a: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a:t>
            </a:r>
            <a:r>
              <a:rPr kumimoji="0" lang="en-CA" sz="28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Concept level, they become identical:</a:t>
            </a:r>
          </a:p>
          <a:p>
            <a:pPr marL="209550" marR="0" lvl="1" indent="-2095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User Story / Use Case abstract</a:t>
            </a:r>
          </a:p>
          <a:p>
            <a:pPr marL="209550" marR="0" lvl="1" indent="-2095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Main success sequence – dialogue</a:t>
            </a:r>
            <a:r>
              <a:rPr lang="en-CA" sz="2800" kern="0" dirty="0">
                <a:solidFill>
                  <a:prstClr val="black"/>
                </a:solidFill>
                <a:latin typeface="Arial" panose="020B0604020202020204" pitchFamily="34" charset="0"/>
                <a:cs typeface="Arial" panose="020B0604020202020204" pitchFamily="34" charset="0"/>
              </a:rPr>
              <a:t> in</a:t>
            </a:r>
            <a:r>
              <a:rPr kumimoji="0" lang="en-CA"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"when-then" format</a:t>
            </a:r>
          </a:p>
          <a:p>
            <a:pPr marL="209550" marR="0" lvl="1" indent="-2095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Alternate sequences – variations, exceptions, errors</a:t>
            </a:r>
          </a:p>
          <a:p>
            <a:pPr marL="233363" marR="0" lvl="1" indent="-229791" algn="l" defTabSz="6858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194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dissolv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dissolve">
                                      <p:cBhvr>
                                        <p:cTn id="20" dur="500"/>
                                        <p:tgtEl>
                                          <p:spTgt spid="6">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Effect transition="in" filter="dissolve">
                                      <p:cBhvr>
                                        <p:cTn id="23" dur="500"/>
                                        <p:tgtEl>
                                          <p:spTgt spid="6">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dissolve">
                                      <p:cBhvr>
                                        <p:cTn id="26" dur="500"/>
                                        <p:tgtEl>
                                          <p:spTgt spid="6">
                                            <p:txEl>
                                              <p:pRg st="8" end="8"/>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Effect transition="in" filter="dissolve">
                                      <p:cBhvr>
                                        <p:cTn id="2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US" dirty="0"/>
              <a:t>Clarify scope of the new process and identify participants</a:t>
            </a:r>
          </a:p>
        </p:txBody>
      </p:sp>
      <p:sp>
        <p:nvSpPr>
          <p:cNvPr id="14" name="Rectangle 25"/>
          <p:cNvSpPr>
            <a:spLocks noChangeArrowheads="1"/>
          </p:cNvSpPr>
          <p:nvPr/>
        </p:nvSpPr>
        <p:spPr bwMode="auto">
          <a:xfrm>
            <a:off x="1288945" y="2667935"/>
            <a:ext cx="1809750" cy="11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36000" tIns="36000" rIns="36000" bIns="36000" anchorCtr="1">
            <a:spAutoFit/>
          </a:bodyPr>
          <a:lstStyle/>
          <a:p>
            <a:pPr defTabSz="169863"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Cases:</a:t>
            </a:r>
            <a:endParaRPr lang="en-US" sz="1400" dirty="0">
              <a:solidFill>
                <a:srgbClr val="000000"/>
              </a:solidFill>
              <a:latin typeface="Arial" pitchFamily="34" charset="0"/>
              <a:ea typeface="ＭＳ Ｐゴシック" charset="0"/>
              <a:cs typeface="Arial" pitchFamily="34" charset="0"/>
            </a:endParaRPr>
          </a:p>
          <a:p>
            <a:pPr marL="285750" indent="-285750" defTabSz="169863" eaLnBrk="0" fontAlgn="t" hangingPunct="0">
              <a:lnSpc>
                <a:spcPct val="90000"/>
              </a:lnSpc>
              <a:spcBef>
                <a:spcPct val="20000"/>
              </a:spcBef>
              <a:spcAft>
                <a:spcPct val="0"/>
              </a:spcAft>
              <a:buClr>
                <a:srgbClr val="000000"/>
              </a:buClr>
              <a:buSzPct val="100000"/>
              <a:buFontTx/>
              <a:buChar char="•"/>
              <a:defRPr/>
            </a:pPr>
            <a:r>
              <a:rPr lang="en-US" sz="1400" dirty="0">
                <a:solidFill>
                  <a:srgbClr val="000000"/>
                </a:solidFill>
                <a:latin typeface="Arial" pitchFamily="34" charset="0"/>
                <a:ea typeface="ＭＳ Ｐゴシック" charset="0"/>
                <a:cs typeface="Arial" pitchFamily="34" charset="0"/>
              </a:rPr>
              <a:t>New</a:t>
            </a:r>
          </a:p>
          <a:p>
            <a:pPr marL="285750" indent="-285750" defTabSz="169863" eaLnBrk="0" fontAlgn="t" hangingPunct="0">
              <a:lnSpc>
                <a:spcPct val="90000"/>
              </a:lnSpc>
              <a:spcBef>
                <a:spcPct val="20000"/>
              </a:spcBef>
              <a:spcAft>
                <a:spcPct val="0"/>
              </a:spcAft>
              <a:buClr>
                <a:srgbClr val="000000"/>
              </a:buClr>
              <a:buSzPct val="100000"/>
              <a:buFontTx/>
              <a:buChar char="•"/>
              <a:defRPr/>
            </a:pPr>
            <a:r>
              <a:rPr lang="en-US" sz="1400" dirty="0">
                <a:solidFill>
                  <a:srgbClr val="000000"/>
                </a:solidFill>
                <a:latin typeface="Arial" pitchFamily="34" charset="0"/>
                <a:ea typeface="ＭＳ Ｐゴシック" charset="0"/>
                <a:cs typeface="Arial" pitchFamily="34" charset="0"/>
              </a:rPr>
              <a:t>Grandfathered</a:t>
            </a:r>
          </a:p>
          <a:p>
            <a:pPr marL="285750" indent="-285750" defTabSz="169863" eaLnBrk="0" fontAlgn="t" hangingPunct="0">
              <a:lnSpc>
                <a:spcPct val="90000"/>
              </a:lnSpc>
              <a:spcBef>
                <a:spcPct val="20000"/>
              </a:spcBef>
              <a:spcAft>
                <a:spcPct val="0"/>
              </a:spcAft>
              <a:buClr>
                <a:srgbClr val="000000"/>
              </a:buClr>
              <a:buSzPct val="100000"/>
              <a:buFontTx/>
              <a:buChar char="•"/>
              <a:defRPr/>
            </a:pPr>
            <a:r>
              <a:rPr lang="en-US" sz="1400" dirty="0">
                <a:solidFill>
                  <a:srgbClr val="000000"/>
                </a:solidFill>
                <a:latin typeface="Arial" pitchFamily="34" charset="0"/>
                <a:ea typeface="ＭＳ Ｐゴシック" charset="0"/>
                <a:cs typeface="Arial" pitchFamily="34" charset="0"/>
              </a:rPr>
              <a:t>Ownership Change</a:t>
            </a:r>
          </a:p>
        </p:txBody>
      </p:sp>
      <p:sp>
        <p:nvSpPr>
          <p:cNvPr id="16" name="AutoShape 10"/>
          <p:cNvSpPr>
            <a:spLocks noChangeArrowheads="1"/>
          </p:cNvSpPr>
          <p:nvPr/>
        </p:nvSpPr>
        <p:spPr bwMode="auto">
          <a:xfrm>
            <a:off x="2295426" y="1315932"/>
            <a:ext cx="6188075"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0" bIns="0" anchorCtr="1"/>
          <a:lstStyle/>
          <a:p>
            <a:pPr defTabSz="873125" eaLnBrk="0" fontAlgn="base" hangingPunct="0">
              <a:lnSpc>
                <a:spcPct val="80000"/>
              </a:lnSpc>
              <a:spcBef>
                <a:spcPct val="0"/>
              </a:spcBef>
              <a:spcAft>
                <a:spcPct val="0"/>
              </a:spcAft>
              <a:buClr>
                <a:srgbClr val="000000"/>
              </a:buClr>
              <a:defRPr/>
            </a:pPr>
            <a:r>
              <a:rPr lang="en-US" sz="1400" b="1" dirty="0">
                <a:solidFill>
                  <a:srgbClr val="000000"/>
                </a:solidFill>
                <a:latin typeface="Arial" pitchFamily="34" charset="0"/>
                <a:ea typeface="ＭＳ Ｐゴシック" charset="0"/>
                <a:cs typeface="Arial" pitchFamily="34" charset="0"/>
              </a:rPr>
              <a:t>Grant Client Safety Management Program</a:t>
            </a:r>
          </a:p>
        </p:txBody>
      </p:sp>
      <p:grpSp>
        <p:nvGrpSpPr>
          <p:cNvPr id="17" name="Group 16"/>
          <p:cNvGrpSpPr/>
          <p:nvPr/>
        </p:nvGrpSpPr>
        <p:grpSpPr>
          <a:xfrm>
            <a:off x="1269897" y="905932"/>
            <a:ext cx="1331918" cy="1296810"/>
            <a:chOff x="139701" y="4164926"/>
            <a:chExt cx="1331918" cy="1296810"/>
          </a:xfrm>
        </p:grpSpPr>
        <p:sp>
          <p:nvSpPr>
            <p:cNvPr id="18" name="Rectangle 25"/>
            <p:cNvSpPr>
              <a:spLocks noChangeArrowheads="1"/>
            </p:cNvSpPr>
            <p:nvPr/>
          </p:nvSpPr>
          <p:spPr bwMode="auto">
            <a:xfrm>
              <a:off x="139701" y="4164926"/>
              <a:ext cx="1331918" cy="963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36000" tIns="36000" rIns="36000" bIns="36000" anchorCtr="1">
              <a:spAutoFit/>
            </a:bodyPr>
            <a:lstStyle/>
            <a:p>
              <a:pPr eaLnBrk="0" fontAlgn="t" hangingPunct="0">
                <a:lnSpc>
                  <a:spcPct val="90000"/>
                </a:lnSpc>
                <a:spcBef>
                  <a:spcPct val="20000"/>
                </a:spcBef>
                <a:spcAft>
                  <a:spcPct val="0"/>
                </a:spcAft>
                <a:buClr>
                  <a:srgbClr val="000000"/>
                </a:buClr>
                <a:buSzPct val="100000"/>
                <a:defRPr/>
              </a:pPr>
              <a:r>
                <a:rPr lang="en-US" sz="1400" b="1" i="1" dirty="0">
                  <a:solidFill>
                    <a:srgbClr val="000000"/>
                  </a:solidFill>
                  <a:latin typeface="Arial" pitchFamily="34" charset="0"/>
                  <a:ea typeface="ＭＳ Ｐゴシック" charset="0"/>
                  <a:cs typeface="Arial" pitchFamily="34" charset="0"/>
                </a:rPr>
                <a:t>Trigger:</a:t>
              </a:r>
              <a:endParaRPr lang="en-US" sz="1400" dirty="0">
                <a:solidFill>
                  <a:srgbClr val="000000"/>
                </a:solidFill>
                <a:latin typeface="Arial" pitchFamily="34" charset="0"/>
                <a:ea typeface="ＭＳ Ｐゴシック" charset="0"/>
                <a:cs typeface="Arial" pitchFamily="34" charset="0"/>
              </a:endParaRPr>
            </a:p>
            <a:p>
              <a:pPr eaLnBrk="0" fontAlgn="base" hangingPunct="0">
                <a:lnSpc>
                  <a:spcPct val="80000"/>
                </a:lnSpc>
                <a:spcBef>
                  <a:spcPct val="0"/>
                </a:spcBef>
                <a:spcAft>
                  <a:spcPct val="0"/>
                </a:spcAft>
                <a:buClr>
                  <a:srgbClr val="000000"/>
                </a:buClr>
                <a:defRPr/>
              </a:pPr>
              <a:r>
                <a:rPr lang="en-US" sz="1400" dirty="0">
                  <a:solidFill>
                    <a:srgbClr val="000000"/>
                  </a:solidFill>
                  <a:latin typeface="Arial" pitchFamily="34" charset="0"/>
                  <a:ea typeface="ＭＳ Ｐゴシック" charset="0"/>
                  <a:cs typeface="Arial" pitchFamily="34" charset="0"/>
                </a:rPr>
                <a:t>Client submits request to </a:t>
              </a:r>
              <a:br>
                <a:rPr lang="en-US" sz="1400" dirty="0">
                  <a:solidFill>
                    <a:srgbClr val="000000"/>
                  </a:solidFill>
                  <a:latin typeface="Arial" pitchFamily="34" charset="0"/>
                  <a:ea typeface="ＭＳ Ｐゴシック" charset="0"/>
                  <a:cs typeface="Arial" pitchFamily="34" charset="0"/>
                </a:rPr>
              </a:br>
              <a:r>
                <a:rPr lang="en-US" sz="1400" dirty="0">
                  <a:solidFill>
                    <a:srgbClr val="000000"/>
                  </a:solidFill>
                  <a:latin typeface="Arial" pitchFamily="34" charset="0"/>
                  <a:ea typeface="ＭＳ Ｐゴシック" charset="0"/>
                  <a:cs typeface="Arial" pitchFamily="34" charset="0"/>
                </a:rPr>
                <a:t>enter into </a:t>
              </a:r>
              <a:br>
                <a:rPr lang="en-US" sz="1400" dirty="0">
                  <a:solidFill>
                    <a:srgbClr val="000000"/>
                  </a:solidFill>
                  <a:latin typeface="Arial" pitchFamily="34" charset="0"/>
                  <a:ea typeface="ＭＳ Ｐゴシック" charset="0"/>
                  <a:cs typeface="Arial" pitchFamily="34" charset="0"/>
                </a:rPr>
              </a:br>
              <a:r>
                <a:rPr lang="en-US" sz="1400" dirty="0">
                  <a:solidFill>
                    <a:srgbClr val="000000"/>
                  </a:solidFill>
                  <a:latin typeface="Arial" pitchFamily="34" charset="0"/>
                  <a:ea typeface="ＭＳ Ｐゴシック" charset="0"/>
                  <a:cs typeface="Arial" pitchFamily="34" charset="0"/>
                </a:rPr>
                <a:t>a CSMP</a:t>
              </a:r>
            </a:p>
          </p:txBody>
        </p:sp>
        <p:sp>
          <p:nvSpPr>
            <p:cNvPr id="19" name="Line 34"/>
            <p:cNvSpPr>
              <a:spLocks noChangeShapeType="1"/>
            </p:cNvSpPr>
            <p:nvPr/>
          </p:nvSpPr>
          <p:spPr bwMode="auto">
            <a:xfrm>
              <a:off x="857253" y="5275776"/>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0" name="Oval 35"/>
            <p:cNvSpPr>
              <a:spLocks noChangeArrowheads="1"/>
            </p:cNvSpPr>
            <p:nvPr/>
          </p:nvSpPr>
          <p:spPr bwMode="auto">
            <a:xfrm>
              <a:off x="471301" y="5092992"/>
              <a:ext cx="373315" cy="368744"/>
            </a:xfrm>
            <a:prstGeom prst="ellipse">
              <a:avLst/>
            </a:prstGeom>
            <a:noFill/>
            <a:ln w="127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grpSp>
      <p:grpSp>
        <p:nvGrpSpPr>
          <p:cNvPr id="21" name="Group 20"/>
          <p:cNvGrpSpPr/>
          <p:nvPr/>
        </p:nvGrpSpPr>
        <p:grpSpPr>
          <a:xfrm>
            <a:off x="8477271" y="676424"/>
            <a:ext cx="1797047" cy="2757649"/>
            <a:chOff x="7346953" y="3927996"/>
            <a:chExt cx="1797047" cy="2757649"/>
          </a:xfrm>
        </p:grpSpPr>
        <p:sp>
          <p:nvSpPr>
            <p:cNvPr id="22" name="Text Box 27"/>
            <p:cNvSpPr txBox="1">
              <a:spLocks noChangeArrowheads="1"/>
            </p:cNvSpPr>
            <p:nvPr/>
          </p:nvSpPr>
          <p:spPr bwMode="auto">
            <a:xfrm>
              <a:off x="7477125" y="3927996"/>
              <a:ext cx="1636713" cy="788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US" sz="1400" b="1" i="1" dirty="0">
                  <a:solidFill>
                    <a:srgbClr val="000000"/>
                  </a:solidFill>
                  <a:ea typeface="ＭＳ Ｐゴシック" charset="0"/>
                </a:rPr>
                <a:t>Client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Approval granted </a:t>
              </a:r>
              <a:r>
                <a:rPr lang="en-CA" sz="1400" dirty="0">
                  <a:solidFill>
                    <a:srgbClr val="000000"/>
                  </a:solidFill>
                  <a:ea typeface="ＭＳ Ｐゴシック" charset="0"/>
                </a:rPr>
                <a:t>for a self-managed safety program.</a:t>
              </a:r>
            </a:p>
          </p:txBody>
        </p:sp>
        <p:sp>
          <p:nvSpPr>
            <p:cNvPr id="23" name="Text Box 27"/>
            <p:cNvSpPr txBox="1">
              <a:spLocks noChangeArrowheads="1"/>
            </p:cNvSpPr>
            <p:nvPr/>
          </p:nvSpPr>
          <p:spPr bwMode="auto">
            <a:xfrm>
              <a:off x="7477125" y="5552001"/>
              <a:ext cx="1666875" cy="11336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175" algn="ctr">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chemeClr val="tx2"/>
                    </a:outerShdw>
                  </a:effectLst>
                </a14:hiddenEffects>
              </a:ext>
            </a:extLst>
          </p:spPr>
          <p:txBody>
            <a:bodyPr wrap="square" lIns="0" rIns="0">
              <a:spAutoFit/>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fontAlgn="base">
                <a:lnSpc>
                  <a:spcPct val="80000"/>
                </a:lnSpc>
                <a:spcBef>
                  <a:spcPct val="0"/>
                </a:spcBef>
                <a:spcAft>
                  <a:spcPct val="0"/>
                </a:spcAft>
                <a:buClr>
                  <a:srgbClr val="000000"/>
                </a:buClr>
                <a:defRPr/>
              </a:pPr>
              <a:r>
                <a:rPr lang="en-CA" sz="1400" b="1" i="1" dirty="0">
                  <a:solidFill>
                    <a:srgbClr val="000000"/>
                  </a:solidFill>
                  <a:ea typeface="ＭＳ Ｐゴシック" charset="0"/>
                </a:rPr>
                <a:t>Agency Result:</a:t>
              </a:r>
            </a:p>
            <a:p>
              <a:pPr fontAlgn="base">
                <a:lnSpc>
                  <a:spcPct val="80000"/>
                </a:lnSpc>
                <a:spcBef>
                  <a:spcPct val="0"/>
                </a:spcBef>
                <a:spcAft>
                  <a:spcPct val="0"/>
                </a:spcAft>
                <a:buClr>
                  <a:srgbClr val="000000"/>
                </a:buClr>
                <a:defRPr/>
              </a:pPr>
              <a:r>
                <a:rPr lang="en-CA" sz="1400" i="1" dirty="0">
                  <a:solidFill>
                    <a:srgbClr val="000000"/>
                  </a:solidFill>
                  <a:ea typeface="ＭＳ Ｐゴシック" charset="0"/>
                </a:rPr>
                <a:t>Revenue collected.</a:t>
              </a:r>
              <a:r>
                <a:rPr lang="en-CA" sz="1400" dirty="0">
                  <a:solidFill>
                    <a:srgbClr val="000000"/>
                  </a:solidFill>
                  <a:ea typeface="ＭＳ Ｐゴシック" charset="0"/>
                </a:rPr>
                <a:t> New participant in CSMP; confirmation that regulations are satisfied</a:t>
              </a:r>
            </a:p>
          </p:txBody>
        </p:sp>
        <p:sp>
          <p:nvSpPr>
            <p:cNvPr id="24" name="Line 36"/>
            <p:cNvSpPr>
              <a:spLocks noChangeShapeType="1"/>
            </p:cNvSpPr>
            <p:nvPr/>
          </p:nvSpPr>
          <p:spPr bwMode="auto">
            <a:xfrm>
              <a:off x="7353303" y="495510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5" name="Line 37"/>
            <p:cNvSpPr>
              <a:spLocks noChangeShapeType="1"/>
            </p:cNvSpPr>
            <p:nvPr/>
          </p:nvSpPr>
          <p:spPr bwMode="auto">
            <a:xfrm>
              <a:off x="7346953" y="5374201"/>
              <a:ext cx="292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6" name="Oval 35"/>
            <p:cNvSpPr>
              <a:spLocks noChangeArrowheads="1"/>
            </p:cNvSpPr>
            <p:nvPr/>
          </p:nvSpPr>
          <p:spPr bwMode="auto">
            <a:xfrm>
              <a:off x="7625068" y="4770729"/>
              <a:ext cx="373315" cy="368744"/>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sp>
          <p:nvSpPr>
            <p:cNvPr id="27" name="Oval 26"/>
            <p:cNvSpPr>
              <a:spLocks noChangeArrowheads="1"/>
            </p:cNvSpPr>
            <p:nvPr/>
          </p:nvSpPr>
          <p:spPr bwMode="auto">
            <a:xfrm>
              <a:off x="7625068" y="5189829"/>
              <a:ext cx="373315" cy="368744"/>
            </a:xfrm>
            <a:prstGeom prst="ellipse">
              <a:avLst/>
            </a:prstGeom>
            <a:noFill/>
            <a:ln w="38100"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noAutofit/>
            </a:bodyPr>
            <a:lstStyle/>
            <a:p>
              <a:pPr eaLnBrk="0" fontAlgn="base" hangingPunct="0">
                <a:lnSpc>
                  <a:spcPct val="80000"/>
                </a:lnSpc>
                <a:spcBef>
                  <a:spcPct val="32000"/>
                </a:spcBef>
                <a:spcAft>
                  <a:spcPct val="0"/>
                </a:spcAft>
                <a:buClr>
                  <a:srgbClr val="000000"/>
                </a:buClr>
                <a:defRPr/>
              </a:pPr>
              <a:endParaRPr lang="en-CA" dirty="0">
                <a:solidFill>
                  <a:srgbClr val="000000"/>
                </a:solidFill>
                <a:latin typeface="Arial" pitchFamily="34" charset="0"/>
                <a:ea typeface="ＭＳ Ｐゴシック" charset="0"/>
                <a:cs typeface="Arial" pitchFamily="34" charset="0"/>
              </a:endParaRPr>
            </a:p>
          </p:txBody>
        </p:sp>
      </p:grpSp>
      <p:grpSp>
        <p:nvGrpSpPr>
          <p:cNvPr id="28" name="Group 27"/>
          <p:cNvGrpSpPr/>
          <p:nvPr/>
        </p:nvGrpSpPr>
        <p:grpSpPr>
          <a:xfrm>
            <a:off x="2367736" y="1687653"/>
            <a:ext cx="6055436" cy="909014"/>
            <a:chOff x="1237542" y="4939226"/>
            <a:chExt cx="6055436" cy="909014"/>
          </a:xfrm>
        </p:grpSpPr>
        <p:grpSp>
          <p:nvGrpSpPr>
            <p:cNvPr id="29" name="Group 2"/>
            <p:cNvGrpSpPr>
              <a:grpSpLocks/>
            </p:cNvGrpSpPr>
            <p:nvPr/>
          </p:nvGrpSpPr>
          <p:grpSpPr bwMode="auto">
            <a:xfrm>
              <a:off x="1237542" y="4939226"/>
              <a:ext cx="6055436" cy="673101"/>
              <a:chOff x="1558214" y="2035175"/>
              <a:chExt cx="6055437" cy="673101"/>
            </a:xfrm>
          </p:grpSpPr>
          <p:sp>
            <p:nvSpPr>
              <p:cNvPr id="31" name="AutoShape 12"/>
              <p:cNvSpPr>
                <a:spLocks noChangeArrowheads="1"/>
              </p:cNvSpPr>
              <p:nvPr/>
            </p:nvSpPr>
            <p:spPr bwMode="auto">
              <a:xfrm>
                <a:off x="155892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Accept</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Application</a:t>
                </a:r>
              </a:p>
            </p:txBody>
          </p:sp>
          <p:sp>
            <p:nvSpPr>
              <p:cNvPr id="32" name="AutoShape 13"/>
              <p:cNvSpPr>
                <a:spLocks noChangeArrowheads="1"/>
              </p:cNvSpPr>
              <p:nvPr/>
            </p:nvSpPr>
            <p:spPr bwMode="auto">
              <a:xfrm>
                <a:off x="2454275" y="2035175"/>
                <a:ext cx="1106488"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Audit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CSM </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Program</a:t>
                </a:r>
                <a:endParaRPr lang="en-US" sz="1000" b="1" dirty="0">
                  <a:solidFill>
                    <a:srgbClr val="000000"/>
                  </a:solidFill>
                  <a:latin typeface="Arial" pitchFamily="34" charset="0"/>
                  <a:ea typeface="ＭＳ Ｐゴシック" charset="0"/>
                  <a:cs typeface="Arial" pitchFamily="34" charset="0"/>
                </a:endParaRPr>
              </a:p>
            </p:txBody>
          </p:sp>
          <p:sp>
            <p:nvSpPr>
              <p:cNvPr id="33" name="AutoShape 14"/>
              <p:cNvSpPr>
                <a:spLocks noChangeArrowheads="1"/>
              </p:cNvSpPr>
              <p:nvPr/>
            </p:nvSpPr>
            <p:spPr bwMode="auto">
              <a:xfrm>
                <a:off x="359727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Verify</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CSM</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Equipment</a:t>
                </a:r>
                <a:endParaRPr lang="en-US" sz="1000" b="1" dirty="0">
                  <a:solidFill>
                    <a:srgbClr val="000000"/>
                  </a:solidFill>
                  <a:latin typeface="Arial" pitchFamily="34" charset="0"/>
                  <a:ea typeface="ＭＳ Ｐゴシック" charset="0"/>
                  <a:cs typeface="Arial" pitchFamily="34" charset="0"/>
                </a:endParaRPr>
              </a:p>
            </p:txBody>
          </p:sp>
          <p:sp>
            <p:nvSpPr>
              <p:cNvPr id="34" name="AutoShape 15"/>
              <p:cNvSpPr>
                <a:spLocks noChangeArrowheads="1"/>
              </p:cNvSpPr>
              <p:nvPr/>
            </p:nvSpPr>
            <p:spPr bwMode="auto">
              <a:xfrm>
                <a:off x="4492625" y="2035175"/>
                <a:ext cx="100330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Determine &amp; Collect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Equipment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Fees</a:t>
                </a:r>
                <a:endParaRPr lang="en-US" sz="1000" b="1" dirty="0">
                  <a:solidFill>
                    <a:srgbClr val="000000"/>
                  </a:solidFill>
                  <a:latin typeface="Arial" pitchFamily="34" charset="0"/>
                  <a:ea typeface="ＭＳ Ｐゴシック" charset="0"/>
                  <a:cs typeface="Arial" pitchFamily="34" charset="0"/>
                </a:endParaRPr>
              </a:p>
            </p:txBody>
          </p:sp>
          <p:sp>
            <p:nvSpPr>
              <p:cNvPr id="35" name="AutoShape 16"/>
              <p:cNvSpPr>
                <a:spLocks noChangeArrowheads="1"/>
              </p:cNvSpPr>
              <p:nvPr/>
            </p:nvSpPr>
            <p:spPr bwMode="auto">
              <a:xfrm>
                <a:off x="6573839" y="2035175"/>
                <a:ext cx="1039812"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dirty="0">
                    <a:solidFill>
                      <a:srgbClr val="000000"/>
                    </a:solidFill>
                    <a:latin typeface="Arial" pitchFamily="34" charset="0"/>
                    <a:ea typeface="ＭＳ Ｐゴシック" charset="0"/>
                    <a:cs typeface="Arial" pitchFamily="34" charset="0"/>
                  </a:rPr>
                  <a:t>Issue</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CSM</a:t>
                </a:r>
                <a:br>
                  <a:rPr lang="en-US" sz="1000" b="1" dirty="0">
                    <a:solidFill>
                      <a:srgbClr val="000000"/>
                    </a:solidFill>
                    <a:latin typeface="Arial" pitchFamily="34" charset="0"/>
                    <a:ea typeface="ＭＳ Ｐゴシック" charset="0"/>
                    <a:cs typeface="Arial" pitchFamily="34" charset="0"/>
                  </a:rPr>
                </a:br>
                <a:r>
                  <a:rPr lang="en-US" sz="1000" b="1" dirty="0">
                    <a:solidFill>
                      <a:srgbClr val="000000"/>
                    </a:solidFill>
                    <a:latin typeface="Arial" pitchFamily="34" charset="0"/>
                    <a:ea typeface="ＭＳ Ｐゴシック" charset="0"/>
                    <a:cs typeface="Arial" pitchFamily="34" charset="0"/>
                  </a:rPr>
                  <a:t>Authorisation</a:t>
                </a:r>
              </a:p>
            </p:txBody>
          </p:sp>
          <p:sp>
            <p:nvSpPr>
              <p:cNvPr id="36" name="AutoShape 17"/>
              <p:cNvSpPr>
                <a:spLocks noChangeArrowheads="1"/>
              </p:cNvSpPr>
              <p:nvPr/>
            </p:nvSpPr>
            <p:spPr bwMode="auto">
              <a:xfrm>
                <a:off x="5532439" y="2036762"/>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lnSpc>
                    <a:spcPct val="80000"/>
                  </a:lnSpc>
                  <a:spcBef>
                    <a:spcPct val="0"/>
                  </a:spcBef>
                  <a:spcAft>
                    <a:spcPct val="0"/>
                  </a:spcAft>
                  <a:buClr>
                    <a:srgbClr val="000000"/>
                  </a:buClr>
                  <a:defRPr/>
                </a:pPr>
                <a:r>
                  <a:rPr lang="en-US" sz="1000" b="1">
                    <a:solidFill>
                      <a:srgbClr val="000000"/>
                    </a:solidFill>
                    <a:latin typeface="Arial" pitchFamily="34" charset="0"/>
                    <a:ea typeface="ＭＳ Ｐゴシック" charset="0"/>
                    <a:cs typeface="Arial" pitchFamily="34" charset="0"/>
                  </a:rPr>
                  <a:t>Determine &amp; Collect</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Consultation</a:t>
                </a:r>
                <a:br>
                  <a:rPr lang="en-US" sz="1000" b="1">
                    <a:solidFill>
                      <a:srgbClr val="000000"/>
                    </a:solidFill>
                    <a:latin typeface="Arial" pitchFamily="34" charset="0"/>
                    <a:ea typeface="ＭＳ Ｐゴシック" charset="0"/>
                    <a:cs typeface="Arial" pitchFamily="34" charset="0"/>
                  </a:rPr>
                </a:br>
                <a:r>
                  <a:rPr lang="en-US" sz="1000" b="1">
                    <a:solidFill>
                      <a:srgbClr val="000000"/>
                    </a:solidFill>
                    <a:latin typeface="Arial" pitchFamily="34" charset="0"/>
                    <a:ea typeface="ＭＳ Ｐゴシック" charset="0"/>
                    <a:cs typeface="Arial" pitchFamily="34" charset="0"/>
                  </a:rPr>
                  <a:t>Fees</a:t>
                </a:r>
                <a:endParaRPr lang="en-US" sz="1000" b="1" dirty="0">
                  <a:solidFill>
                    <a:srgbClr val="000000"/>
                  </a:solidFill>
                  <a:latin typeface="Arial" pitchFamily="34" charset="0"/>
                  <a:ea typeface="ＭＳ Ｐゴシック" charset="0"/>
                  <a:cs typeface="Arial" pitchFamily="34" charset="0"/>
                </a:endParaRPr>
              </a:p>
            </p:txBody>
          </p:sp>
        </p:grpSp>
        <p:sp>
          <p:nvSpPr>
            <p:cNvPr id="30" name="Rectangle 29"/>
            <p:cNvSpPr/>
            <p:nvPr/>
          </p:nvSpPr>
          <p:spPr>
            <a:xfrm>
              <a:off x="1933106" y="5650750"/>
              <a:ext cx="5046962" cy="197490"/>
            </a:xfrm>
            <a:prstGeom prst="rect">
              <a:avLst/>
            </a:prstGeom>
          </p:spPr>
          <p:txBody>
            <a:bodyPr wrap="none" tIns="0" bIns="0" anchor="ctr" anchorCtr="1">
              <a:spAutoFit/>
            </a:bodyPr>
            <a:lstStyle/>
            <a:p>
              <a:pPr defTabSz="169863" fontAlgn="t">
                <a:lnSpc>
                  <a:spcPct val="90000"/>
                </a:lnSpc>
                <a:spcBef>
                  <a:spcPct val="20000"/>
                </a:spcBef>
                <a:spcAft>
                  <a:spcPct val="0"/>
                </a:spcAft>
                <a:buSzPct val="100000"/>
                <a:defRPr/>
              </a:pPr>
              <a:r>
                <a:rPr lang="en-US" sz="1400" b="1" i="1">
                  <a:solidFill>
                    <a:srgbClr val="000000"/>
                  </a:solidFill>
                  <a:latin typeface="Arial" pitchFamily="34" charset="0"/>
                  <a:ea typeface="ＭＳ Ｐゴシック" charset="0"/>
                  <a:cs typeface="Arial" pitchFamily="34" charset="0"/>
                </a:rPr>
                <a:t>Main Activities (or Milestones, Phases, or Subprocesses)</a:t>
              </a:r>
              <a:endParaRPr lang="en-US" sz="1400" dirty="0">
                <a:solidFill>
                  <a:srgbClr val="000000"/>
                </a:solidFill>
                <a:latin typeface="Arial" pitchFamily="34" charset="0"/>
                <a:ea typeface="ＭＳ Ｐゴシック" charset="0"/>
                <a:cs typeface="Arial" pitchFamily="34" charset="0"/>
              </a:endParaRPr>
            </a:p>
          </p:txBody>
        </p:sp>
      </p:grpSp>
      <p:grpSp>
        <p:nvGrpSpPr>
          <p:cNvPr id="2" name="Group 1">
            <a:extLst>
              <a:ext uri="{FF2B5EF4-FFF2-40B4-BE49-F238E27FC236}">
                <a16:creationId xmlns:a16="http://schemas.microsoft.com/office/drawing/2014/main" id="{6FD611D7-95B9-52D6-176D-38F20A1EAB57}"/>
              </a:ext>
            </a:extLst>
          </p:cNvPr>
          <p:cNvGrpSpPr/>
          <p:nvPr/>
        </p:nvGrpSpPr>
        <p:grpSpPr>
          <a:xfrm>
            <a:off x="4567797" y="3790779"/>
            <a:ext cx="6670938" cy="2818839"/>
            <a:chOff x="3983456" y="3790779"/>
            <a:chExt cx="6670938" cy="2818839"/>
          </a:xfrm>
        </p:grpSpPr>
        <p:grpSp>
          <p:nvGrpSpPr>
            <p:cNvPr id="37" name="Group 36"/>
            <p:cNvGrpSpPr>
              <a:grpSpLocks/>
            </p:cNvGrpSpPr>
            <p:nvPr/>
          </p:nvGrpSpPr>
          <p:grpSpPr bwMode="auto">
            <a:xfrm>
              <a:off x="4875221" y="3790779"/>
              <a:ext cx="4894385" cy="2239963"/>
              <a:chOff x="1590675" y="1552575"/>
              <a:chExt cx="5302250" cy="2239963"/>
            </a:xfrm>
          </p:grpSpPr>
          <p:sp>
            <p:nvSpPr>
              <p:cNvPr id="38" name="AutoShape 5"/>
              <p:cNvSpPr>
                <a:spLocks noChangeArrowheads="1"/>
              </p:cNvSpPr>
              <p:nvPr/>
            </p:nvSpPr>
            <p:spPr bwMode="auto">
              <a:xfrm>
                <a:off x="1590675" y="1568450"/>
                <a:ext cx="911225"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Applicant</a:t>
                </a:r>
              </a:p>
            </p:txBody>
          </p:sp>
          <p:sp>
            <p:nvSpPr>
              <p:cNvPr id="39" name="AutoShape 6"/>
              <p:cNvSpPr>
                <a:spLocks noChangeArrowheads="1"/>
              </p:cNvSpPr>
              <p:nvPr/>
            </p:nvSpPr>
            <p:spPr bwMode="auto">
              <a:xfrm>
                <a:off x="5995988" y="1552575"/>
                <a:ext cx="896937"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Finance</a:t>
                </a:r>
              </a:p>
            </p:txBody>
          </p:sp>
          <p:sp>
            <p:nvSpPr>
              <p:cNvPr id="40" name="AutoShape 7"/>
              <p:cNvSpPr>
                <a:spLocks noChangeArrowheads="1"/>
              </p:cNvSpPr>
              <p:nvPr/>
            </p:nvSpPr>
            <p:spPr bwMode="auto">
              <a:xfrm>
                <a:off x="2641600" y="1568450"/>
                <a:ext cx="887413"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Customer Service</a:t>
                </a:r>
              </a:p>
            </p:txBody>
          </p:sp>
          <p:sp>
            <p:nvSpPr>
              <p:cNvPr id="41" name="AutoShape 8"/>
              <p:cNvSpPr>
                <a:spLocks noChangeArrowheads="1"/>
              </p:cNvSpPr>
              <p:nvPr/>
            </p:nvSpPr>
            <p:spPr bwMode="auto">
              <a:xfrm>
                <a:off x="4857750" y="1568450"/>
                <a:ext cx="998538"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200" b="1" dirty="0">
                    <a:solidFill>
                      <a:srgbClr val="000000"/>
                    </a:solidFill>
                    <a:latin typeface="Arial" pitchFamily="34" charset="0"/>
                    <a:ea typeface="ＭＳ Ｐゴシック" charset="0"/>
                    <a:cs typeface="Arial" pitchFamily="34" charset="0"/>
                  </a:rPr>
                  <a:t>Safety Operations</a:t>
                </a:r>
              </a:p>
            </p:txBody>
          </p:sp>
          <p:sp>
            <p:nvSpPr>
              <p:cNvPr id="42" name="AutoShape 9"/>
              <p:cNvSpPr>
                <a:spLocks noChangeArrowheads="1"/>
              </p:cNvSpPr>
              <p:nvPr/>
            </p:nvSpPr>
            <p:spPr bwMode="auto">
              <a:xfrm>
                <a:off x="3668713" y="1568450"/>
                <a:ext cx="1049337" cy="2224088"/>
              </a:xfrm>
              <a:prstGeom prst="roundRect">
                <a:avLst>
                  <a:gd name="adj" fmla="val 16667"/>
                </a:avLst>
              </a:prstGeom>
              <a:solidFill>
                <a:srgbClr val="FFFF00"/>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rIns="0" anchorCtr="1"/>
              <a:lstStyle/>
              <a:p>
                <a:pPr algn="ctr" eaLnBrk="0" fontAlgn="base" hangingPunct="0">
                  <a:spcBef>
                    <a:spcPct val="0"/>
                  </a:spcBef>
                  <a:spcAft>
                    <a:spcPct val="0"/>
                  </a:spcAft>
                  <a:defRPr/>
                </a:pPr>
                <a:r>
                  <a:rPr lang="en-US" sz="1100" b="1" dirty="0">
                    <a:solidFill>
                      <a:srgbClr val="000000"/>
                    </a:solidFill>
                    <a:latin typeface="Arial" pitchFamily="34" charset="0"/>
                    <a:ea typeface="ＭＳ Ｐゴシック" charset="0"/>
                    <a:cs typeface="Arial" pitchFamily="34" charset="0"/>
                  </a:rPr>
                  <a:t>Records Management</a:t>
                </a:r>
              </a:p>
            </p:txBody>
          </p:sp>
        </p:grpSp>
        <p:sp>
          <p:nvSpPr>
            <p:cNvPr id="43" name="Rectangle 11"/>
            <p:cNvSpPr>
              <a:spLocks noChangeArrowheads="1"/>
            </p:cNvSpPr>
            <p:nvPr/>
          </p:nvSpPr>
          <p:spPr bwMode="auto">
            <a:xfrm>
              <a:off x="3983456" y="6209508"/>
              <a:ext cx="667093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defTabSz="873125" fontAlgn="base">
                <a:spcBef>
                  <a:spcPct val="20000"/>
                </a:spcBef>
                <a:spcAft>
                  <a:spcPct val="0"/>
                </a:spcAft>
                <a:buSzPct val="125000"/>
                <a:tabLst>
                  <a:tab pos="0" algn="l"/>
                </a:tabLst>
                <a:defRPr/>
              </a:pPr>
              <a:r>
                <a:rPr lang="en-CA" sz="2000" i="1" dirty="0">
                  <a:solidFill>
                    <a:srgbClr val="000000"/>
                  </a:solidFill>
                  <a:latin typeface="Arial" pitchFamily="34" charset="0"/>
                  <a:ea typeface="ＭＳ Ｐゴシック" charset="0"/>
                  <a:cs typeface="Arial" pitchFamily="34" charset="0"/>
                </a:rPr>
                <a:t>Process Summary Chart – simplified “what,” plus “who”</a:t>
              </a:r>
            </a:p>
          </p:txBody>
        </p:sp>
        <p:grpSp>
          <p:nvGrpSpPr>
            <p:cNvPr id="44" name="Group 3"/>
            <p:cNvGrpSpPr>
              <a:grpSpLocks/>
            </p:cNvGrpSpPr>
            <p:nvPr/>
          </p:nvGrpSpPr>
          <p:grpSpPr bwMode="auto">
            <a:xfrm>
              <a:off x="4467841" y="4449488"/>
              <a:ext cx="5711482" cy="1281112"/>
              <a:chOff x="1485900" y="1663700"/>
              <a:chExt cx="6187440" cy="1281112"/>
            </a:xfrm>
          </p:grpSpPr>
          <p:sp>
            <p:nvSpPr>
              <p:cNvPr id="45" name="AutoShape 10"/>
              <p:cNvSpPr>
                <a:spLocks noChangeArrowheads="1"/>
              </p:cNvSpPr>
              <p:nvPr/>
            </p:nvSpPr>
            <p:spPr bwMode="auto">
              <a:xfrm>
                <a:off x="1485900" y="1663700"/>
                <a:ext cx="6188076" cy="1281112"/>
              </a:xfrm>
              <a:prstGeom prst="roundRect">
                <a:avLst>
                  <a:gd name="adj" fmla="val 16667"/>
                </a:avLst>
              </a:prstGeom>
              <a:solidFill>
                <a:srgbClr val="00FFFF"/>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0" bIns="0" anchorCtr="1"/>
              <a:lstStyle/>
              <a:p>
                <a:pPr marL="742950" indent="-742950" algn="ctr" defTabSz="873125" eaLnBrk="0" fontAlgn="base" hangingPunct="0">
                  <a:spcBef>
                    <a:spcPct val="0"/>
                  </a:spcBef>
                  <a:spcAft>
                    <a:spcPct val="0"/>
                  </a:spcAft>
                  <a:defRPr/>
                </a:pPr>
                <a:r>
                  <a:rPr lang="en-US" sz="1400" b="1" dirty="0">
                    <a:solidFill>
                      <a:srgbClr val="000000"/>
                    </a:solidFill>
                    <a:latin typeface="Arial" pitchFamily="34" charset="0"/>
                    <a:ea typeface="ＭＳ Ｐゴシック" charset="0"/>
                    <a:cs typeface="Arial" pitchFamily="34" charset="0"/>
                  </a:rPr>
                  <a:t>Grant Client Safety Management Program</a:t>
                </a:r>
              </a:p>
            </p:txBody>
          </p:sp>
          <p:grpSp>
            <p:nvGrpSpPr>
              <p:cNvPr id="46" name="Group 2"/>
              <p:cNvGrpSpPr>
                <a:grpSpLocks/>
              </p:cNvGrpSpPr>
              <p:nvPr/>
            </p:nvGrpSpPr>
            <p:grpSpPr bwMode="auto">
              <a:xfrm>
                <a:off x="1558214" y="2035175"/>
                <a:ext cx="6055437" cy="673101"/>
                <a:chOff x="1558214" y="2035175"/>
                <a:chExt cx="6055437" cy="673101"/>
              </a:xfrm>
            </p:grpSpPr>
            <p:sp>
              <p:nvSpPr>
                <p:cNvPr id="47" name="AutoShape 12"/>
                <p:cNvSpPr>
                  <a:spLocks noChangeArrowheads="1"/>
                </p:cNvSpPr>
                <p:nvPr/>
              </p:nvSpPr>
              <p:spPr bwMode="auto">
                <a:xfrm>
                  <a:off x="155892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Accept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Application</a:t>
                  </a:r>
                </a:p>
              </p:txBody>
            </p:sp>
            <p:sp>
              <p:nvSpPr>
                <p:cNvPr id="48" name="AutoShape 13"/>
                <p:cNvSpPr>
                  <a:spLocks noChangeArrowheads="1"/>
                </p:cNvSpPr>
                <p:nvPr/>
              </p:nvSpPr>
              <p:spPr bwMode="auto">
                <a:xfrm>
                  <a:off x="2454275" y="2035175"/>
                  <a:ext cx="1106488"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Audit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p>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Program</a:t>
                  </a:r>
                </a:p>
              </p:txBody>
            </p:sp>
            <p:sp>
              <p:nvSpPr>
                <p:cNvPr id="49" name="AutoShape 14"/>
                <p:cNvSpPr>
                  <a:spLocks noChangeArrowheads="1"/>
                </p:cNvSpPr>
                <p:nvPr/>
              </p:nvSpPr>
              <p:spPr bwMode="auto">
                <a:xfrm>
                  <a:off x="3597275" y="2035175"/>
                  <a:ext cx="85725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Verify</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Equipment</a:t>
                  </a:r>
                </a:p>
              </p:txBody>
            </p:sp>
            <p:sp>
              <p:nvSpPr>
                <p:cNvPr id="50" name="AutoShape 15"/>
                <p:cNvSpPr>
                  <a:spLocks noChangeArrowheads="1"/>
                </p:cNvSpPr>
                <p:nvPr/>
              </p:nvSpPr>
              <p:spPr bwMode="auto">
                <a:xfrm>
                  <a:off x="4492625" y="2035175"/>
                  <a:ext cx="1003300"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Determine &amp; Collect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Equipment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Fees</a:t>
                  </a:r>
                </a:p>
              </p:txBody>
            </p:sp>
            <p:sp>
              <p:nvSpPr>
                <p:cNvPr id="51" name="AutoShape 16"/>
                <p:cNvSpPr>
                  <a:spLocks noChangeArrowheads="1"/>
                </p:cNvSpPr>
                <p:nvPr/>
              </p:nvSpPr>
              <p:spPr bwMode="auto">
                <a:xfrm>
                  <a:off x="6573839" y="2035175"/>
                  <a:ext cx="1039812" cy="671512"/>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Issue</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CSM</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Authorization</a:t>
                  </a:r>
                </a:p>
              </p:txBody>
            </p:sp>
            <p:sp>
              <p:nvSpPr>
                <p:cNvPr id="52" name="AutoShape 17"/>
                <p:cNvSpPr>
                  <a:spLocks noChangeArrowheads="1"/>
                </p:cNvSpPr>
                <p:nvPr/>
              </p:nvSpPr>
              <p:spPr bwMode="auto">
                <a:xfrm>
                  <a:off x="5532439" y="2036762"/>
                  <a:ext cx="1003300" cy="671513"/>
                </a:xfrm>
                <a:prstGeom prst="roundRect">
                  <a:avLst>
                    <a:gd name="adj" fmla="val 16667"/>
                  </a:avLst>
                </a:prstGeom>
                <a:solidFill>
                  <a:schemeClr val="bg1"/>
                </a:solidFill>
                <a:ln w="127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45720" tIns="46038" rIns="45720" bIns="46038" anchor="ctr"/>
                <a:lstStyle/>
                <a:p>
                  <a:pPr eaLnBrk="0" fontAlgn="base" hangingPunct="0">
                    <a:spcBef>
                      <a:spcPct val="0"/>
                    </a:spcBef>
                    <a:spcAft>
                      <a:spcPct val="0"/>
                    </a:spcAft>
                    <a:defRPr/>
                  </a:pPr>
                  <a:r>
                    <a:rPr lang="en-US" sz="1000" dirty="0">
                      <a:solidFill>
                        <a:srgbClr val="000000"/>
                      </a:solidFill>
                      <a:latin typeface="Arial" pitchFamily="34" charset="0"/>
                      <a:ea typeface="ＭＳ Ｐゴシック" charset="0"/>
                      <a:cs typeface="Arial" pitchFamily="34" charset="0"/>
                    </a:rPr>
                    <a:t>Determine &amp; Collect</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Consultation</a:t>
                  </a:r>
                  <a:br>
                    <a:rPr lang="en-US" sz="1000" dirty="0">
                      <a:solidFill>
                        <a:srgbClr val="000000"/>
                      </a:solidFill>
                      <a:latin typeface="Arial" pitchFamily="34" charset="0"/>
                      <a:ea typeface="ＭＳ Ｐゴシック" charset="0"/>
                      <a:cs typeface="Arial" pitchFamily="34" charset="0"/>
                    </a:rPr>
                  </a:br>
                  <a:r>
                    <a:rPr lang="en-US" sz="1000" dirty="0">
                      <a:solidFill>
                        <a:srgbClr val="000000"/>
                      </a:solidFill>
                      <a:latin typeface="Arial" pitchFamily="34" charset="0"/>
                      <a:ea typeface="ＭＳ Ｐゴシック" charset="0"/>
                      <a:cs typeface="Arial" pitchFamily="34" charset="0"/>
                    </a:rPr>
                    <a:t>Fees</a:t>
                  </a:r>
                </a:p>
              </p:txBody>
            </p:sp>
          </p:grpSp>
        </p:grpSp>
        <p:sp>
          <p:nvSpPr>
            <p:cNvPr id="53" name="Rectangle 52"/>
            <p:cNvSpPr/>
            <p:nvPr/>
          </p:nvSpPr>
          <p:spPr>
            <a:xfrm>
              <a:off x="5007103" y="5544165"/>
              <a:ext cx="5046962" cy="197490"/>
            </a:xfrm>
            <a:prstGeom prst="rect">
              <a:avLst/>
            </a:prstGeom>
          </p:spPr>
          <p:txBody>
            <a:bodyPr wrap="none" tIns="0" bIns="0" anchor="ctr" anchorCtr="1">
              <a:spAutoFit/>
            </a:bodyPr>
            <a:lstStyle/>
            <a:p>
              <a:pPr defTabSz="169863" fontAlgn="t">
                <a:lnSpc>
                  <a:spcPct val="90000"/>
                </a:lnSpc>
                <a:spcBef>
                  <a:spcPct val="20000"/>
                </a:spcBef>
                <a:spcAft>
                  <a:spcPct val="0"/>
                </a:spcAft>
                <a:buSzPct val="100000"/>
                <a:defRPr/>
              </a:pPr>
              <a:r>
                <a:rPr lang="en-US" sz="1400" b="1" i="1" dirty="0">
                  <a:solidFill>
                    <a:srgbClr val="000000"/>
                  </a:solidFill>
                  <a:latin typeface="Arial" pitchFamily="34" charset="0"/>
                  <a:ea typeface="ＭＳ Ｐゴシック" charset="0"/>
                  <a:cs typeface="Arial" pitchFamily="34" charset="0"/>
                </a:rPr>
                <a:t>Main Activities (or Milestones, Phases, or Subprocesses)</a:t>
              </a:r>
              <a:endParaRPr lang="en-US" sz="1400" dirty="0">
                <a:solidFill>
                  <a:srgbClr val="000000"/>
                </a:solidFill>
                <a:latin typeface="Arial" pitchFamily="34" charset="0"/>
                <a:ea typeface="ＭＳ Ｐゴシック" charset="0"/>
                <a:cs typeface="Arial" pitchFamily="34" charset="0"/>
              </a:endParaRPr>
            </a:p>
          </p:txBody>
        </p:sp>
      </p:grpSp>
      <p:sp>
        <p:nvSpPr>
          <p:cNvPr id="55" name="Rectangle 11"/>
          <p:cNvSpPr>
            <a:spLocks noChangeArrowheads="1"/>
          </p:cNvSpPr>
          <p:nvPr/>
        </p:nvSpPr>
        <p:spPr bwMode="auto">
          <a:xfrm>
            <a:off x="3023771" y="2776822"/>
            <a:ext cx="473825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defTabSz="873125" fontAlgn="base">
              <a:spcBef>
                <a:spcPct val="20000"/>
              </a:spcBef>
              <a:spcAft>
                <a:spcPct val="0"/>
              </a:spcAft>
              <a:buSzPct val="125000"/>
              <a:tabLst>
                <a:tab pos="0" algn="l"/>
              </a:tabLst>
              <a:defRPr/>
            </a:pPr>
            <a:r>
              <a:rPr lang="en-CA" sz="2000" i="1" dirty="0">
                <a:solidFill>
                  <a:srgbClr val="000000"/>
                </a:solidFill>
                <a:latin typeface="Arial" pitchFamily="34" charset="0"/>
                <a:ea typeface="ＭＳ Ｐゴシック" charset="0"/>
                <a:cs typeface="Arial" pitchFamily="34" charset="0"/>
              </a:rPr>
              <a:t>Process Scope Model – pure “what”… </a:t>
            </a:r>
          </a:p>
        </p:txBody>
      </p:sp>
    </p:spTree>
    <p:extLst>
      <p:ext uri="{BB962C8B-B14F-4D97-AF65-F5344CB8AC3E}">
        <p14:creationId xmlns:p14="http://schemas.microsoft.com/office/powerpoint/2010/main" val="402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7"/>
          <p:cNvGrpSpPr>
            <a:grpSpLocks/>
          </p:cNvGrpSpPr>
          <p:nvPr/>
        </p:nvGrpSpPr>
        <p:grpSpPr bwMode="auto">
          <a:xfrm>
            <a:off x="885238" y="740257"/>
            <a:ext cx="7800975" cy="5829300"/>
            <a:chOff x="420" y="324"/>
            <a:chExt cx="4914" cy="3672"/>
          </a:xfrm>
        </p:grpSpPr>
        <p:sp>
          <p:nvSpPr>
            <p:cNvPr id="69640" name="Rectangle 2"/>
            <p:cNvSpPr>
              <a:spLocks noChangeArrowheads="1"/>
            </p:cNvSpPr>
            <p:nvPr/>
          </p:nvSpPr>
          <p:spPr bwMode="auto">
            <a:xfrm>
              <a:off x="420" y="324"/>
              <a:ext cx="4914" cy="3672"/>
            </a:xfrm>
            <a:prstGeom prst="rect">
              <a:avLst/>
            </a:prstGeom>
            <a:solidFill>
              <a:srgbClr val="FF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buClr>
                  <a:srgbClr val="000000"/>
                </a:buClr>
              </a:pPr>
              <a:endParaRPr lang="en-CA" sz="3200">
                <a:solidFill>
                  <a:srgbClr val="000000"/>
                </a:solidFill>
              </a:endParaRPr>
            </a:p>
          </p:txBody>
        </p:sp>
        <p:pic>
          <p:nvPicPr>
            <p:cNvPr id="696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 y="367"/>
              <a:ext cx="4839" cy="3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69635" name="Title 1"/>
          <p:cNvSpPr>
            <a:spLocks noGrp="1"/>
          </p:cNvSpPr>
          <p:nvPr>
            <p:ph type="title"/>
          </p:nvPr>
        </p:nvSpPr>
        <p:spPr/>
        <p:txBody>
          <a:bodyPr/>
          <a:lstStyle/>
          <a:p>
            <a:r>
              <a:rPr lang="en-CA" sz="3000" dirty="0">
                <a:latin typeface="Arial" charset="0"/>
              </a:rPr>
              <a:t>The initial, business-friendly workflow model</a:t>
            </a:r>
          </a:p>
        </p:txBody>
      </p:sp>
      <p:sp>
        <p:nvSpPr>
          <p:cNvPr id="11" name="Text Box 6"/>
          <p:cNvSpPr txBox="1">
            <a:spLocks noChangeArrowheads="1"/>
          </p:cNvSpPr>
          <p:nvPr/>
        </p:nvSpPr>
        <p:spPr bwMode="auto">
          <a:xfrm>
            <a:off x="7940336" y="4187224"/>
            <a:ext cx="2594473" cy="830997"/>
          </a:xfrm>
          <a:prstGeom prst="rect">
            <a:avLst/>
          </a:prstGeom>
          <a:solidFill>
            <a:srgbClr val="FFFF00"/>
          </a:solidFill>
          <a:ln>
            <a:noFill/>
          </a:ln>
          <a:effectLst/>
        </p:spPr>
        <p:txBody>
          <a:bodyPr wrap="square">
            <a:spAutoFit/>
          </a:bodyPr>
          <a:lstStyle>
            <a:defPPr>
              <a:defRPr lang="en-US"/>
            </a:defPPr>
            <a:lvl1pPr fontAlgn="auto">
              <a:lnSpc>
                <a:spcPct val="100000"/>
              </a:lnSpc>
              <a:spcBef>
                <a:spcPct val="50000"/>
              </a:spcBef>
              <a:spcAft>
                <a:spcPts val="0"/>
              </a:spcAft>
              <a:buClrTx/>
              <a:buFontTx/>
              <a:buNone/>
              <a:defRPr sz="2400" kern="0">
                <a:solidFill>
                  <a:srgbClr val="800000"/>
                </a:solidFill>
                <a:cs typeface="Arial" charset="0"/>
              </a:defRPr>
            </a:lvl1pPr>
            <a:lvl2pPr marL="742950" indent="-285750"/>
            <a:lvl3pPr marL="1143000" indent="-228600"/>
            <a:lvl4pPr marL="1600200" indent="-228600"/>
            <a:lvl5pPr marL="2057400" indent="-228600"/>
            <a:lvl6pPr marL="2514600" indent="-228600" algn="ctr" eaLnBrk="0" fontAlgn="base" hangingPunct="0">
              <a:lnSpc>
                <a:spcPct val="80000"/>
              </a:lnSpc>
              <a:spcBef>
                <a:spcPct val="32000"/>
              </a:spcBef>
              <a:spcAft>
                <a:spcPct val="0"/>
              </a:spcAft>
              <a:buClr>
                <a:schemeClr val="tx1"/>
              </a:buClr>
              <a:buChar char="•"/>
            </a:lvl6pPr>
            <a:lvl7pPr marL="2971800" indent="-228600" algn="ctr" eaLnBrk="0" fontAlgn="base" hangingPunct="0">
              <a:lnSpc>
                <a:spcPct val="80000"/>
              </a:lnSpc>
              <a:spcBef>
                <a:spcPct val="32000"/>
              </a:spcBef>
              <a:spcAft>
                <a:spcPct val="0"/>
              </a:spcAft>
              <a:buClr>
                <a:schemeClr val="tx1"/>
              </a:buClr>
              <a:buChar char="•"/>
            </a:lvl7pPr>
            <a:lvl8pPr marL="3429000" indent="-228600" algn="ctr" eaLnBrk="0" fontAlgn="base" hangingPunct="0">
              <a:lnSpc>
                <a:spcPct val="80000"/>
              </a:lnSpc>
              <a:spcBef>
                <a:spcPct val="32000"/>
              </a:spcBef>
              <a:spcAft>
                <a:spcPct val="0"/>
              </a:spcAft>
              <a:buClr>
                <a:schemeClr val="tx1"/>
              </a:buClr>
              <a:buChar char="•"/>
            </a:lvl8pPr>
            <a:lvl9pPr marL="3886200" indent="-228600" algn="ctr" eaLnBrk="0" fontAlgn="base" hangingPunct="0">
              <a:lnSpc>
                <a:spcPct val="80000"/>
              </a:lnSpc>
              <a:spcBef>
                <a:spcPct val="32000"/>
              </a:spcBef>
              <a:spcAft>
                <a:spcPct val="0"/>
              </a:spcAft>
              <a:buClr>
                <a:schemeClr val="tx1"/>
              </a:buClr>
              <a:buChar char="•"/>
            </a:lvl9pPr>
          </a:lstStyle>
          <a:p>
            <a:pPr algn="ctr" eaLnBrk="0" hangingPunct="0"/>
            <a:r>
              <a:rPr lang="en-CA" dirty="0"/>
              <a:t>A “Handoff Level” workflow model</a:t>
            </a:r>
            <a:endParaRPr lang="en-US" dirty="0"/>
          </a:p>
        </p:txBody>
      </p:sp>
    </p:spTree>
    <p:extLst>
      <p:ext uri="{BB962C8B-B14F-4D97-AF65-F5344CB8AC3E}">
        <p14:creationId xmlns:p14="http://schemas.microsoft.com/office/powerpoint/2010/main" val="1994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S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2564" y="800125"/>
            <a:ext cx="8924925" cy="523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Title 1"/>
          <p:cNvSpPr>
            <a:spLocks noGrp="1"/>
          </p:cNvSpPr>
          <p:nvPr>
            <p:ph type="title"/>
          </p:nvPr>
        </p:nvSpPr>
        <p:spPr/>
        <p:txBody>
          <a:bodyPr/>
          <a:lstStyle/>
          <a:p>
            <a:pPr>
              <a:defRPr/>
            </a:pPr>
            <a:r>
              <a:rPr lang="en-CA" dirty="0">
                <a:latin typeface="Arial" charset="0"/>
              </a:rPr>
              <a:t>Then detail showing where use cases &amp; services fit</a:t>
            </a:r>
          </a:p>
        </p:txBody>
      </p:sp>
      <p:grpSp>
        <p:nvGrpSpPr>
          <p:cNvPr id="5" name="Group 4"/>
          <p:cNvGrpSpPr>
            <a:grpSpLocks/>
          </p:cNvGrpSpPr>
          <p:nvPr/>
        </p:nvGrpSpPr>
        <p:grpSpPr bwMode="auto">
          <a:xfrm>
            <a:off x="491289" y="2541596"/>
            <a:ext cx="3230562" cy="2306637"/>
            <a:chOff x="160970" y="2541507"/>
            <a:chExt cx="3229579" cy="2306519"/>
          </a:xfrm>
        </p:grpSpPr>
        <p:sp>
          <p:nvSpPr>
            <p:cNvPr id="10" name="AutoShape 8"/>
            <p:cNvSpPr>
              <a:spLocks noChangeArrowheads="1"/>
            </p:cNvSpPr>
            <p:nvPr/>
          </p:nvSpPr>
          <p:spPr bwMode="auto">
            <a:xfrm>
              <a:off x="160970" y="3720959"/>
              <a:ext cx="357078" cy="1127067"/>
            </a:xfrm>
            <a:prstGeom prst="roundRect">
              <a:avLst>
                <a:gd name="adj" fmla="val 16667"/>
              </a:avLst>
            </a:prstGeom>
            <a:noFill/>
            <a:ln w="190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13" name="Text Box 10"/>
            <p:cNvSpPr txBox="1">
              <a:spLocks noChangeArrowheads="1"/>
            </p:cNvSpPr>
            <p:nvPr/>
          </p:nvSpPr>
          <p:spPr bwMode="auto">
            <a:xfrm>
              <a:off x="441872" y="2541507"/>
              <a:ext cx="2948677" cy="400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1) This Actor (or Role)…</a:t>
              </a:r>
              <a:endParaRPr lang="en-US" sz="2000" dirty="0">
                <a:solidFill>
                  <a:srgbClr val="FF0000"/>
                </a:solidFill>
                <a:cs typeface="Arial" charset="0"/>
              </a:endParaRPr>
            </a:p>
          </p:txBody>
        </p:sp>
        <p:sp>
          <p:nvSpPr>
            <p:cNvPr id="14" name="Line 12"/>
            <p:cNvSpPr>
              <a:spLocks noChangeShapeType="1"/>
            </p:cNvSpPr>
            <p:nvPr/>
          </p:nvSpPr>
          <p:spPr bwMode="auto">
            <a:xfrm flipH="1">
              <a:off x="487895" y="2914550"/>
              <a:ext cx="520542" cy="839745"/>
            </a:xfrm>
            <a:prstGeom prst="line">
              <a:avLst/>
            </a:prstGeom>
            <a:noFill/>
            <a:ln w="28575">
              <a:solidFill>
                <a:srgbClr val="FF00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80000"/>
                </a:lnSpc>
                <a:spcBef>
                  <a:spcPct val="32000"/>
                </a:spcBef>
                <a:buClr>
                  <a:srgbClr val="000000"/>
                </a:buClr>
                <a:buFontTx/>
                <a:buChar char="•"/>
                <a:defRPr/>
              </a:pPr>
              <a:endParaRPr lang="en-US">
                <a:solidFill>
                  <a:srgbClr val="000000"/>
                </a:solidFill>
              </a:endParaRPr>
            </a:p>
          </p:txBody>
        </p:sp>
      </p:grpSp>
      <p:grpSp>
        <p:nvGrpSpPr>
          <p:cNvPr id="7" name="Group 6"/>
          <p:cNvGrpSpPr>
            <a:grpSpLocks/>
          </p:cNvGrpSpPr>
          <p:nvPr/>
        </p:nvGrpSpPr>
        <p:grpSpPr bwMode="auto">
          <a:xfrm>
            <a:off x="4463216" y="2581282"/>
            <a:ext cx="3806825" cy="1730375"/>
            <a:chOff x="4132613" y="2580505"/>
            <a:chExt cx="3806475" cy="1730621"/>
          </a:xfrm>
        </p:grpSpPr>
        <p:sp>
          <p:nvSpPr>
            <p:cNvPr id="6" name="AutoShape 8"/>
            <p:cNvSpPr>
              <a:spLocks noChangeArrowheads="1"/>
            </p:cNvSpPr>
            <p:nvPr/>
          </p:nvSpPr>
          <p:spPr bwMode="auto">
            <a:xfrm>
              <a:off x="7196206" y="3609351"/>
              <a:ext cx="742882" cy="701775"/>
            </a:xfrm>
            <a:prstGeom prst="roundRect">
              <a:avLst>
                <a:gd name="adj" fmla="val 16667"/>
              </a:avLst>
            </a:prstGeom>
            <a:noFill/>
            <a:ln w="190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15" name="Text Box 10"/>
            <p:cNvSpPr txBox="1">
              <a:spLocks noChangeArrowheads="1"/>
            </p:cNvSpPr>
            <p:nvPr/>
          </p:nvSpPr>
          <p:spPr bwMode="auto">
            <a:xfrm>
              <a:off x="4132613" y="2580505"/>
              <a:ext cx="3566784" cy="400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2) …completes this Activity…</a:t>
              </a:r>
              <a:endParaRPr lang="en-US" sz="2000" dirty="0">
                <a:solidFill>
                  <a:srgbClr val="FF0000"/>
                </a:solidFill>
                <a:cs typeface="Arial" charset="0"/>
              </a:endParaRPr>
            </a:p>
          </p:txBody>
        </p:sp>
        <p:sp>
          <p:nvSpPr>
            <p:cNvPr id="16" name="Line 12"/>
            <p:cNvSpPr>
              <a:spLocks noChangeShapeType="1"/>
            </p:cNvSpPr>
            <p:nvPr/>
          </p:nvSpPr>
          <p:spPr bwMode="auto">
            <a:xfrm>
              <a:off x="6281890" y="2959972"/>
              <a:ext cx="912728" cy="708126"/>
            </a:xfrm>
            <a:prstGeom prst="line">
              <a:avLst/>
            </a:prstGeom>
            <a:noFill/>
            <a:ln w="28575">
              <a:solidFill>
                <a:srgbClr val="FF0000"/>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80000"/>
                </a:lnSpc>
                <a:spcBef>
                  <a:spcPct val="32000"/>
                </a:spcBef>
                <a:buClr>
                  <a:srgbClr val="000000"/>
                </a:buClr>
                <a:buFontTx/>
                <a:buChar char="•"/>
                <a:defRPr/>
              </a:pPr>
              <a:endParaRPr lang="en-US">
                <a:solidFill>
                  <a:srgbClr val="000000"/>
                </a:solidFill>
              </a:endParaRPr>
            </a:p>
          </p:txBody>
        </p:sp>
      </p:grpSp>
      <p:grpSp>
        <p:nvGrpSpPr>
          <p:cNvPr id="8" name="Group 7"/>
          <p:cNvGrpSpPr>
            <a:grpSpLocks/>
          </p:cNvGrpSpPr>
          <p:nvPr/>
        </p:nvGrpSpPr>
        <p:grpSpPr bwMode="auto">
          <a:xfrm>
            <a:off x="5172831" y="1417638"/>
            <a:ext cx="3009900" cy="3949700"/>
            <a:chOff x="4842025" y="1417439"/>
            <a:chExt cx="3009990" cy="3949108"/>
          </a:xfrm>
        </p:grpSpPr>
        <p:sp>
          <p:nvSpPr>
            <p:cNvPr id="11" name="AutoShape 8"/>
            <p:cNvSpPr>
              <a:spLocks noChangeArrowheads="1"/>
            </p:cNvSpPr>
            <p:nvPr/>
          </p:nvSpPr>
          <p:spPr bwMode="auto">
            <a:xfrm>
              <a:off x="7426552" y="4371333"/>
              <a:ext cx="300047" cy="995214"/>
            </a:xfrm>
            <a:prstGeom prst="roundRect">
              <a:avLst>
                <a:gd name="adj" fmla="val 16667"/>
              </a:avLst>
            </a:prstGeom>
            <a:noFill/>
            <a:ln w="190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17" name="Text Box 10"/>
            <p:cNvSpPr txBox="1">
              <a:spLocks noChangeArrowheads="1"/>
            </p:cNvSpPr>
            <p:nvPr/>
          </p:nvSpPr>
          <p:spPr bwMode="auto">
            <a:xfrm>
              <a:off x="4842025" y="1417439"/>
              <a:ext cx="3009990" cy="707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3) …by interacting with </a:t>
              </a:r>
              <a:br>
                <a:rPr lang="en-CA" sz="2000" dirty="0">
                  <a:solidFill>
                    <a:srgbClr val="FF0000"/>
                  </a:solidFill>
                  <a:cs typeface="Arial" charset="0"/>
                </a:rPr>
              </a:br>
              <a:endParaRPr lang="en-US" sz="2000" dirty="0">
                <a:solidFill>
                  <a:srgbClr val="FF0000"/>
                </a:solidFill>
                <a:cs typeface="Arial" charset="0"/>
              </a:endParaRPr>
            </a:p>
          </p:txBody>
        </p:sp>
        <p:cxnSp>
          <p:nvCxnSpPr>
            <p:cNvPr id="77832" name="Curved Connector 77831"/>
            <p:cNvCxnSpPr>
              <a:stCxn id="17" idx="3"/>
              <a:endCxn id="11" idx="3"/>
            </p:cNvCxnSpPr>
            <p:nvPr/>
          </p:nvCxnSpPr>
          <p:spPr>
            <a:xfrm flipH="1">
              <a:off x="7726599" y="1771398"/>
              <a:ext cx="125416" cy="3096749"/>
            </a:xfrm>
            <a:prstGeom prst="curvedConnector3">
              <a:avLst>
                <a:gd name="adj1" fmla="val -182228"/>
              </a:avLst>
            </a:prstGeom>
            <a:noFill/>
            <a:ln w="28575">
              <a:solidFill>
                <a:srgbClr val="FF0000"/>
              </a:solidFill>
              <a:round/>
              <a:headEnd/>
              <a:tailEnd type="triangle" w="med"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9" name="Group 8"/>
          <p:cNvGrpSpPr>
            <a:grpSpLocks/>
          </p:cNvGrpSpPr>
          <p:nvPr/>
        </p:nvGrpSpPr>
        <p:grpSpPr bwMode="auto">
          <a:xfrm>
            <a:off x="2572906" y="5408640"/>
            <a:ext cx="5706677" cy="995423"/>
            <a:chOff x="2242665" y="5408117"/>
            <a:chExt cx="5705738" cy="995651"/>
          </a:xfrm>
        </p:grpSpPr>
        <p:sp>
          <p:nvSpPr>
            <p:cNvPr id="12" name="AutoShape 8"/>
            <p:cNvSpPr>
              <a:spLocks noChangeArrowheads="1"/>
            </p:cNvSpPr>
            <p:nvPr/>
          </p:nvSpPr>
          <p:spPr bwMode="auto">
            <a:xfrm>
              <a:off x="7205574" y="5408117"/>
              <a:ext cx="742829" cy="584334"/>
            </a:xfrm>
            <a:prstGeom prst="roundRect">
              <a:avLst>
                <a:gd name="adj" fmla="val 16667"/>
              </a:avLst>
            </a:prstGeom>
            <a:noFill/>
            <a:ln w="190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a:solidFill>
                  <a:srgbClr val="000000"/>
                </a:solidFill>
                <a:cs typeface="Arial" charset="0"/>
              </a:endParaRPr>
            </a:p>
          </p:txBody>
        </p:sp>
        <p:sp>
          <p:nvSpPr>
            <p:cNvPr id="44" name="Text Box 10"/>
            <p:cNvSpPr txBox="1">
              <a:spLocks noChangeArrowheads="1"/>
            </p:cNvSpPr>
            <p:nvPr/>
          </p:nvSpPr>
          <p:spPr bwMode="auto">
            <a:xfrm>
              <a:off x="2242665" y="6003566"/>
              <a:ext cx="4774421" cy="400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a:spcBef>
                  <a:spcPct val="50000"/>
                </a:spcBef>
                <a:buClr>
                  <a:srgbClr val="000000"/>
                </a:buClr>
                <a:defRPr/>
              </a:pPr>
              <a:r>
                <a:rPr lang="en-CA" sz="2000" dirty="0">
                  <a:solidFill>
                    <a:srgbClr val="FF0000"/>
                  </a:solidFill>
                  <a:cs typeface="Arial" charset="0"/>
                </a:rPr>
                <a:t>4) … this Service offered by a System</a:t>
              </a:r>
              <a:endParaRPr lang="en-US" sz="2000" dirty="0">
                <a:solidFill>
                  <a:srgbClr val="FF0000"/>
                </a:solidFill>
                <a:cs typeface="Arial" charset="0"/>
              </a:endParaRPr>
            </a:p>
          </p:txBody>
        </p:sp>
        <p:cxnSp>
          <p:nvCxnSpPr>
            <p:cNvPr id="77837" name="Curved Connector 77836"/>
            <p:cNvCxnSpPr/>
            <p:nvPr/>
          </p:nvCxnSpPr>
          <p:spPr>
            <a:xfrm flipV="1">
              <a:off x="6837334" y="6003566"/>
              <a:ext cx="706322" cy="246119"/>
            </a:xfrm>
            <a:prstGeom prst="curvedConnector2">
              <a:avLst/>
            </a:prstGeom>
            <a:noFill/>
            <a:ln w="28575">
              <a:solidFill>
                <a:srgbClr val="FF0000"/>
              </a:solidFill>
              <a:round/>
              <a:headEnd/>
              <a:tailEnd type="triangle" w="med"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0" name="Text Box 6"/>
          <p:cNvSpPr txBox="1">
            <a:spLocks noChangeArrowheads="1"/>
          </p:cNvSpPr>
          <p:nvPr/>
        </p:nvSpPr>
        <p:spPr bwMode="auto">
          <a:xfrm>
            <a:off x="2491048" y="1247497"/>
            <a:ext cx="2594473" cy="830997"/>
          </a:xfrm>
          <a:prstGeom prst="rect">
            <a:avLst/>
          </a:prstGeom>
          <a:solidFill>
            <a:srgbClr val="FFFF00"/>
          </a:solidFill>
          <a:ln>
            <a:noFill/>
          </a:ln>
          <a:effec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lgn="ctr" eaLnBrk="0" hangingPunct="0">
              <a:spcBef>
                <a:spcPct val="50000"/>
              </a:spcBef>
              <a:defRPr/>
            </a:pPr>
            <a:r>
              <a:rPr lang="en-CA" sz="2400" kern="0" dirty="0">
                <a:cs typeface="Arial" charset="0"/>
              </a:rPr>
              <a:t>A “Service Level” workflow model</a:t>
            </a:r>
            <a:endParaRPr lang="en-US" sz="2400" kern="0" dirty="0">
              <a:cs typeface="Arial" charset="0"/>
            </a:endParaRPr>
          </a:p>
        </p:txBody>
      </p:sp>
      <p:grpSp>
        <p:nvGrpSpPr>
          <p:cNvPr id="28" name="Group 27">
            <a:extLst>
              <a:ext uri="{FF2B5EF4-FFF2-40B4-BE49-F238E27FC236}">
                <a16:creationId xmlns:a16="http://schemas.microsoft.com/office/drawing/2014/main" id="{76097673-5752-EDB9-30AC-1FF12614DCFA}"/>
              </a:ext>
            </a:extLst>
          </p:cNvPr>
          <p:cNvGrpSpPr/>
          <p:nvPr/>
        </p:nvGrpSpPr>
        <p:grpSpPr>
          <a:xfrm>
            <a:off x="7450893" y="3257780"/>
            <a:ext cx="4590437" cy="2908415"/>
            <a:chOff x="7450893" y="3257780"/>
            <a:chExt cx="4590437" cy="2908415"/>
          </a:xfrm>
        </p:grpSpPr>
        <p:sp>
          <p:nvSpPr>
            <p:cNvPr id="29" name="AutoShape 8">
              <a:extLst>
                <a:ext uri="{FF2B5EF4-FFF2-40B4-BE49-F238E27FC236}">
                  <a16:creationId xmlns:a16="http://schemas.microsoft.com/office/drawing/2014/main" id="{892F2B89-61DC-F061-7BAA-560B6367AF90}"/>
                </a:ext>
              </a:extLst>
            </p:cNvPr>
            <p:cNvSpPr>
              <a:spLocks noChangeArrowheads="1"/>
            </p:cNvSpPr>
            <p:nvPr/>
          </p:nvSpPr>
          <p:spPr bwMode="auto">
            <a:xfrm>
              <a:off x="7450893" y="3493173"/>
              <a:ext cx="912813" cy="2673022"/>
            </a:xfrm>
            <a:prstGeom prst="roundRect">
              <a:avLst>
                <a:gd name="adj" fmla="val 16667"/>
              </a:avLst>
            </a:prstGeom>
            <a:noFill/>
            <a:ln w="28575">
              <a:solidFill>
                <a:srgbClr val="9437FF"/>
              </a:solidFill>
              <a:prstDash val="sys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buClr>
                  <a:srgbClr val="000000"/>
                </a:buClr>
                <a:defRPr/>
              </a:pPr>
              <a:endParaRPr lang="en-CA" sz="3200" dirty="0">
                <a:solidFill>
                  <a:srgbClr val="000000"/>
                </a:solidFill>
                <a:cs typeface="Arial" charset="0"/>
              </a:endParaRPr>
            </a:p>
          </p:txBody>
        </p:sp>
        <p:sp>
          <p:nvSpPr>
            <p:cNvPr id="30" name="Text Box 6">
              <a:extLst>
                <a:ext uri="{FF2B5EF4-FFF2-40B4-BE49-F238E27FC236}">
                  <a16:creationId xmlns:a16="http://schemas.microsoft.com/office/drawing/2014/main" id="{9D0D3460-4BBD-2A5E-C0E5-65E0BB08DEB3}"/>
                </a:ext>
              </a:extLst>
            </p:cNvPr>
            <p:cNvSpPr txBox="1">
              <a:spLocks noChangeArrowheads="1"/>
            </p:cNvSpPr>
            <p:nvPr/>
          </p:nvSpPr>
          <p:spPr bwMode="auto">
            <a:xfrm>
              <a:off x="9497084" y="3257780"/>
              <a:ext cx="2544246" cy="2554545"/>
            </a:xfrm>
            <a:prstGeom prst="rect">
              <a:avLst/>
            </a:prstGeom>
            <a:solidFill>
              <a:srgbClr val="FFFF00"/>
            </a:solidFill>
            <a:ln>
              <a:noFill/>
            </a:ln>
            <a:effec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hangingPunct="0">
                <a:defRPr/>
              </a:pPr>
              <a:r>
                <a:rPr lang="en-CA" sz="1600" kern="0" dirty="0">
                  <a:cs typeface="Arial" charset="0"/>
                </a:rPr>
                <a:t>That's a Use Case!</a:t>
              </a:r>
            </a:p>
            <a:p>
              <a:pPr eaLnBrk="0" hangingPunct="0">
                <a:defRPr/>
              </a:pPr>
              <a:r>
                <a:rPr lang="en-CA" sz="1600" kern="0" dirty="0">
                  <a:cs typeface="Arial" charset="0"/>
                </a:rPr>
                <a:t>- an actor</a:t>
              </a:r>
            </a:p>
            <a:p>
              <a:pPr eaLnBrk="0" hangingPunct="0">
                <a:defRPr/>
              </a:pPr>
              <a:r>
                <a:rPr lang="en-CA" sz="1600" kern="0" dirty="0">
                  <a:cs typeface="Arial" charset="0"/>
                </a:rPr>
                <a:t>- interacting with a system</a:t>
              </a:r>
            </a:p>
            <a:p>
              <a:pPr eaLnBrk="0" hangingPunct="0">
                <a:defRPr/>
              </a:pPr>
              <a:r>
                <a:rPr lang="en-CA" sz="1600" kern="0" dirty="0">
                  <a:cs typeface="Arial" charset="0"/>
                </a:rPr>
                <a:t>- to obtain a service</a:t>
              </a:r>
            </a:p>
            <a:p>
              <a:pPr eaLnBrk="0" hangingPunct="0">
                <a:defRPr/>
              </a:pPr>
              <a:r>
                <a:rPr lang="en-CA" sz="1600" kern="0" dirty="0">
                  <a:cs typeface="Arial" charset="0"/>
                </a:rPr>
                <a:t>- to help them complete a task or obtain information</a:t>
              </a:r>
            </a:p>
            <a:p>
              <a:pPr eaLnBrk="0" hangingPunct="0">
                <a:defRPr/>
              </a:pPr>
              <a:r>
                <a:rPr lang="en-CA" sz="1600" i="1" kern="0" dirty="0">
                  <a:cs typeface="Arial" charset="0"/>
                </a:rPr>
                <a:t>is what we mean by a </a:t>
              </a:r>
              <a:br>
                <a:rPr lang="en-CA" sz="1600" i="1" kern="0" dirty="0">
                  <a:cs typeface="Arial" charset="0"/>
                </a:rPr>
              </a:br>
              <a:r>
                <a:rPr lang="en-CA" sz="1600" i="1" kern="0" dirty="0">
                  <a:cs typeface="Arial" charset="0"/>
                </a:rPr>
                <a:t>Use Case</a:t>
              </a:r>
              <a:br>
                <a:rPr lang="en-CA" sz="1600" i="1" kern="0" dirty="0">
                  <a:cs typeface="Arial" charset="0"/>
                </a:rPr>
              </a:br>
              <a:r>
                <a:rPr lang="en-CA" sz="1600" i="1" kern="0" dirty="0">
                  <a:cs typeface="Arial" charset="0"/>
                </a:rPr>
                <a:t>(which may begin as a User Story)</a:t>
              </a:r>
            </a:p>
          </p:txBody>
        </p:sp>
        <p:cxnSp>
          <p:nvCxnSpPr>
            <p:cNvPr id="31" name="Straight Arrow Connector 30">
              <a:extLst>
                <a:ext uri="{FF2B5EF4-FFF2-40B4-BE49-F238E27FC236}">
                  <a16:creationId xmlns:a16="http://schemas.microsoft.com/office/drawing/2014/main" id="{3B7ECA28-87FD-8929-AB4E-932B154295B6}"/>
                </a:ext>
              </a:extLst>
            </p:cNvPr>
            <p:cNvCxnSpPr/>
            <p:nvPr/>
          </p:nvCxnSpPr>
          <p:spPr>
            <a:xfrm flipH="1">
              <a:off x="8363706" y="5567881"/>
              <a:ext cx="1133378" cy="244444"/>
            </a:xfrm>
            <a:prstGeom prst="straightConnector1">
              <a:avLst/>
            </a:prstGeom>
            <a:ln w="317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8435243-565C-CBA7-50AF-96A3BA181698}"/>
              </a:ext>
            </a:extLst>
          </p:cNvPr>
          <p:cNvGrpSpPr/>
          <p:nvPr/>
        </p:nvGrpSpPr>
        <p:grpSpPr>
          <a:xfrm>
            <a:off x="153068" y="5874327"/>
            <a:ext cx="6969998" cy="859868"/>
            <a:chOff x="198333" y="5910539"/>
            <a:chExt cx="6969998" cy="859868"/>
          </a:xfrm>
        </p:grpSpPr>
        <p:cxnSp>
          <p:nvCxnSpPr>
            <p:cNvPr id="38" name="Straight Connector 37">
              <a:extLst>
                <a:ext uri="{FF2B5EF4-FFF2-40B4-BE49-F238E27FC236}">
                  <a16:creationId xmlns:a16="http://schemas.microsoft.com/office/drawing/2014/main" id="{06D299A6-1D74-C757-771E-5A208AF2FA38}"/>
                </a:ext>
              </a:extLst>
            </p:cNvPr>
            <p:cNvCxnSpPr/>
            <p:nvPr/>
          </p:nvCxnSpPr>
          <p:spPr>
            <a:xfrm>
              <a:off x="6283105" y="6410589"/>
              <a:ext cx="885226" cy="0"/>
            </a:xfrm>
            <a:prstGeom prst="line">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3B63456D-980D-ADF6-CF32-26A8D1B4E1A2}"/>
                </a:ext>
              </a:extLst>
            </p:cNvPr>
            <p:cNvSpPr/>
            <p:nvPr/>
          </p:nvSpPr>
          <p:spPr>
            <a:xfrm>
              <a:off x="198333" y="5910539"/>
              <a:ext cx="6255896" cy="859868"/>
            </a:xfrm>
            <a:custGeom>
              <a:avLst/>
              <a:gdLst>
                <a:gd name="connsiteX0" fmla="*/ 4868995 w 4868995"/>
                <a:gd name="connsiteY0" fmla="*/ 172016 h 529877"/>
                <a:gd name="connsiteX1" fmla="*/ 4669819 w 4868995"/>
                <a:gd name="connsiteY1" fmla="*/ 389299 h 529877"/>
                <a:gd name="connsiteX2" fmla="*/ 4343894 w 4868995"/>
                <a:gd name="connsiteY2" fmla="*/ 479834 h 529877"/>
                <a:gd name="connsiteX3" fmla="*/ 3067356 w 4868995"/>
                <a:gd name="connsiteY3" fmla="*/ 506994 h 529877"/>
                <a:gd name="connsiteX4" fmla="*/ 478064 w 4868995"/>
                <a:gd name="connsiteY4" fmla="*/ 516048 h 529877"/>
                <a:gd name="connsiteX5" fmla="*/ 7284 w 4868995"/>
                <a:gd name="connsiteY5" fmla="*/ 307818 h 529877"/>
                <a:gd name="connsiteX6" fmla="*/ 179300 w 4868995"/>
                <a:gd name="connsiteY6" fmla="*/ 0 h 529877"/>
                <a:gd name="connsiteX7" fmla="*/ 179300 w 4868995"/>
                <a:gd name="connsiteY7" fmla="*/ 0 h 529877"/>
                <a:gd name="connsiteX0" fmla="*/ 4861769 w 4861769"/>
                <a:gd name="connsiteY0" fmla="*/ 282255 h 529877"/>
                <a:gd name="connsiteX1" fmla="*/ 4669819 w 4861769"/>
                <a:gd name="connsiteY1" fmla="*/ 389299 h 529877"/>
                <a:gd name="connsiteX2" fmla="*/ 4343894 w 4861769"/>
                <a:gd name="connsiteY2" fmla="*/ 479834 h 529877"/>
                <a:gd name="connsiteX3" fmla="*/ 3067356 w 4861769"/>
                <a:gd name="connsiteY3" fmla="*/ 506994 h 529877"/>
                <a:gd name="connsiteX4" fmla="*/ 478064 w 4861769"/>
                <a:gd name="connsiteY4" fmla="*/ 516048 h 529877"/>
                <a:gd name="connsiteX5" fmla="*/ 7284 w 4861769"/>
                <a:gd name="connsiteY5" fmla="*/ 307818 h 529877"/>
                <a:gd name="connsiteX6" fmla="*/ 179300 w 4861769"/>
                <a:gd name="connsiteY6" fmla="*/ 0 h 529877"/>
                <a:gd name="connsiteX7" fmla="*/ 179300 w 4861769"/>
                <a:gd name="connsiteY7" fmla="*/ 0 h 529877"/>
                <a:gd name="connsiteX0" fmla="*/ 4861769 w 4861769"/>
                <a:gd name="connsiteY0" fmla="*/ 282255 h 529877"/>
                <a:gd name="connsiteX1" fmla="*/ 4785421 w 4861769"/>
                <a:gd name="connsiteY1" fmla="*/ 473599 h 529877"/>
                <a:gd name="connsiteX2" fmla="*/ 4343894 w 4861769"/>
                <a:gd name="connsiteY2" fmla="*/ 479834 h 529877"/>
                <a:gd name="connsiteX3" fmla="*/ 3067356 w 4861769"/>
                <a:gd name="connsiteY3" fmla="*/ 506994 h 529877"/>
                <a:gd name="connsiteX4" fmla="*/ 478064 w 4861769"/>
                <a:gd name="connsiteY4" fmla="*/ 516048 h 529877"/>
                <a:gd name="connsiteX5" fmla="*/ 7284 w 4861769"/>
                <a:gd name="connsiteY5" fmla="*/ 307818 h 529877"/>
                <a:gd name="connsiteX6" fmla="*/ 179300 w 4861769"/>
                <a:gd name="connsiteY6" fmla="*/ 0 h 529877"/>
                <a:gd name="connsiteX7" fmla="*/ 179300 w 4861769"/>
                <a:gd name="connsiteY7" fmla="*/ 0 h 529877"/>
                <a:gd name="connsiteX0" fmla="*/ 4861769 w 4861769"/>
                <a:gd name="connsiteY0" fmla="*/ 282255 h 529877"/>
                <a:gd name="connsiteX1" fmla="*/ 4684271 w 4861769"/>
                <a:gd name="connsiteY1" fmla="*/ 447660 h 529877"/>
                <a:gd name="connsiteX2" fmla="*/ 4343894 w 4861769"/>
                <a:gd name="connsiteY2" fmla="*/ 479834 h 529877"/>
                <a:gd name="connsiteX3" fmla="*/ 3067356 w 4861769"/>
                <a:gd name="connsiteY3" fmla="*/ 506994 h 529877"/>
                <a:gd name="connsiteX4" fmla="*/ 478064 w 4861769"/>
                <a:gd name="connsiteY4" fmla="*/ 516048 h 529877"/>
                <a:gd name="connsiteX5" fmla="*/ 7284 w 4861769"/>
                <a:gd name="connsiteY5" fmla="*/ 307818 h 529877"/>
                <a:gd name="connsiteX6" fmla="*/ 179300 w 4861769"/>
                <a:gd name="connsiteY6" fmla="*/ 0 h 529877"/>
                <a:gd name="connsiteX7" fmla="*/ 179300 w 4861769"/>
                <a:gd name="connsiteY7" fmla="*/ 0 h 529877"/>
                <a:gd name="connsiteX0" fmla="*/ 4861769 w 4861769"/>
                <a:gd name="connsiteY0" fmla="*/ 373041 h 620663"/>
                <a:gd name="connsiteX1" fmla="*/ 4684271 w 4861769"/>
                <a:gd name="connsiteY1" fmla="*/ 538446 h 620663"/>
                <a:gd name="connsiteX2" fmla="*/ 4343894 w 4861769"/>
                <a:gd name="connsiteY2" fmla="*/ 570620 h 620663"/>
                <a:gd name="connsiteX3" fmla="*/ 3067356 w 4861769"/>
                <a:gd name="connsiteY3" fmla="*/ 597780 h 620663"/>
                <a:gd name="connsiteX4" fmla="*/ 478064 w 4861769"/>
                <a:gd name="connsiteY4" fmla="*/ 606834 h 620663"/>
                <a:gd name="connsiteX5" fmla="*/ 7284 w 4861769"/>
                <a:gd name="connsiteY5" fmla="*/ 398604 h 620663"/>
                <a:gd name="connsiteX6" fmla="*/ 179300 w 4861769"/>
                <a:gd name="connsiteY6" fmla="*/ 90786 h 620663"/>
                <a:gd name="connsiteX7" fmla="*/ 273226 w 4861769"/>
                <a:gd name="connsiteY7" fmla="*/ 0 h 620663"/>
                <a:gd name="connsiteX0" fmla="*/ 4814453 w 4814453"/>
                <a:gd name="connsiteY0" fmla="*/ 373041 h 620663"/>
                <a:gd name="connsiteX1" fmla="*/ 4636955 w 4814453"/>
                <a:gd name="connsiteY1" fmla="*/ 538446 h 620663"/>
                <a:gd name="connsiteX2" fmla="*/ 4296578 w 4814453"/>
                <a:gd name="connsiteY2" fmla="*/ 570620 h 620663"/>
                <a:gd name="connsiteX3" fmla="*/ 3020040 w 4814453"/>
                <a:gd name="connsiteY3" fmla="*/ 597780 h 620663"/>
                <a:gd name="connsiteX4" fmla="*/ 430748 w 4814453"/>
                <a:gd name="connsiteY4" fmla="*/ 606834 h 620663"/>
                <a:gd name="connsiteX5" fmla="*/ 9013 w 4814453"/>
                <a:gd name="connsiteY5" fmla="*/ 398604 h 620663"/>
                <a:gd name="connsiteX6" fmla="*/ 131984 w 4814453"/>
                <a:gd name="connsiteY6" fmla="*/ 90786 h 620663"/>
                <a:gd name="connsiteX7" fmla="*/ 225910 w 4814453"/>
                <a:gd name="connsiteY7" fmla="*/ 0 h 620663"/>
                <a:gd name="connsiteX0" fmla="*/ 4841402 w 4841402"/>
                <a:gd name="connsiteY0" fmla="*/ 373041 h 615893"/>
                <a:gd name="connsiteX1" fmla="*/ 4663904 w 4841402"/>
                <a:gd name="connsiteY1" fmla="*/ 538446 h 615893"/>
                <a:gd name="connsiteX2" fmla="*/ 4323527 w 4841402"/>
                <a:gd name="connsiteY2" fmla="*/ 570620 h 615893"/>
                <a:gd name="connsiteX3" fmla="*/ 3046989 w 4841402"/>
                <a:gd name="connsiteY3" fmla="*/ 597780 h 615893"/>
                <a:gd name="connsiteX4" fmla="*/ 457697 w 4841402"/>
                <a:gd name="connsiteY4" fmla="*/ 606834 h 615893"/>
                <a:gd name="connsiteX5" fmla="*/ 7936 w 4841402"/>
                <a:gd name="connsiteY5" fmla="*/ 463451 h 615893"/>
                <a:gd name="connsiteX6" fmla="*/ 158933 w 4841402"/>
                <a:gd name="connsiteY6" fmla="*/ 90786 h 615893"/>
                <a:gd name="connsiteX7" fmla="*/ 252859 w 4841402"/>
                <a:gd name="connsiteY7" fmla="*/ 0 h 6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1402" h="615893">
                  <a:moveTo>
                    <a:pt x="4841402" y="373041"/>
                  </a:moveTo>
                  <a:cubicBezTo>
                    <a:pt x="4785572" y="456031"/>
                    <a:pt x="4750216" y="505516"/>
                    <a:pt x="4663904" y="538446"/>
                  </a:cubicBezTo>
                  <a:cubicBezTo>
                    <a:pt x="4577592" y="571376"/>
                    <a:pt x="4593013" y="560731"/>
                    <a:pt x="4323527" y="570620"/>
                  </a:cubicBezTo>
                  <a:cubicBezTo>
                    <a:pt x="4054041" y="580509"/>
                    <a:pt x="3472502" y="588727"/>
                    <a:pt x="3046989" y="597780"/>
                  </a:cubicBezTo>
                  <a:cubicBezTo>
                    <a:pt x="2402684" y="603816"/>
                    <a:pt x="964206" y="629222"/>
                    <a:pt x="457697" y="606834"/>
                  </a:cubicBezTo>
                  <a:cubicBezTo>
                    <a:pt x="-48812" y="584446"/>
                    <a:pt x="57730" y="549459"/>
                    <a:pt x="7936" y="463451"/>
                  </a:cubicBezTo>
                  <a:cubicBezTo>
                    <a:pt x="-41858" y="377443"/>
                    <a:pt x="158933" y="90786"/>
                    <a:pt x="158933" y="90786"/>
                  </a:cubicBezTo>
                  <a:lnTo>
                    <a:pt x="252859" y="0"/>
                  </a:lnTo>
                </a:path>
              </a:pathLst>
            </a:custGeom>
            <a:noFill/>
            <a:ln w="28575">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35006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dissolv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eaLnBrk="1" hangingPunct="1">
              <a:defRPr/>
            </a:pPr>
            <a:r>
              <a:rPr lang="en-US" dirty="0"/>
              <a:t>Mission accomplished! Conclusions:</a:t>
            </a:r>
          </a:p>
        </p:txBody>
      </p:sp>
      <p:sp>
        <p:nvSpPr>
          <p:cNvPr id="289795" name="Rectangle 3"/>
          <p:cNvSpPr>
            <a:spLocks/>
          </p:cNvSpPr>
          <p:nvPr/>
        </p:nvSpPr>
        <p:spPr bwMode="auto">
          <a:xfrm>
            <a:off x="551623" y="654050"/>
            <a:ext cx="11242272" cy="223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indent="-457200">
              <a:spcBef>
                <a:spcPct val="20000"/>
              </a:spcBef>
              <a:buFont typeface="Wingdings" charset="2"/>
              <a:buChar char="§"/>
              <a:defRPr/>
            </a:pPr>
            <a:r>
              <a:rPr lang="en-US" sz="2800" dirty="0">
                <a:solidFill>
                  <a:srgbClr val="000000"/>
                </a:solidFill>
                <a:latin typeface="Calibri" pitchFamily="34" charset="0"/>
                <a:cs typeface="Arial" pitchFamily="34" charset="0"/>
              </a:rPr>
              <a:t>"Plan A" rejected – agreement that Unit data </a:t>
            </a:r>
            <a:r>
              <a:rPr lang="en-US" sz="2800" i="1" dirty="0">
                <a:solidFill>
                  <a:srgbClr val="000000"/>
                </a:solidFill>
                <a:latin typeface="Calibri" pitchFamily="34" charset="0"/>
                <a:cs typeface="Arial" pitchFamily="34" charset="0"/>
              </a:rPr>
              <a:t>must</a:t>
            </a:r>
            <a:r>
              <a:rPr lang="en-US" sz="2800" dirty="0">
                <a:solidFill>
                  <a:srgbClr val="000000"/>
                </a:solidFill>
                <a:latin typeface="Calibri" pitchFamily="34" charset="0"/>
                <a:cs typeface="Arial" pitchFamily="34" charset="0"/>
              </a:rPr>
              <a:t> get into S-MAN</a:t>
            </a:r>
          </a:p>
          <a:p>
            <a:pPr lvl="1" indent="-457200">
              <a:spcBef>
                <a:spcPct val="20000"/>
              </a:spcBef>
              <a:buFont typeface="Wingdings" charset="2"/>
              <a:buChar char="§"/>
              <a:defRPr/>
            </a:pPr>
            <a:r>
              <a:rPr lang="en-US" sz="2800" dirty="0">
                <a:solidFill>
                  <a:srgbClr val="000000"/>
                </a:solidFill>
                <a:latin typeface="Calibri" pitchFamily="34" charset="0"/>
                <a:cs typeface="Arial" pitchFamily="34" charset="0"/>
              </a:rPr>
              <a:t>“Plan B” (change the app) looks good, but the vendor estimates are </a:t>
            </a:r>
            <a:r>
              <a:rPr lang="en-US" sz="2800" i="1" dirty="0">
                <a:solidFill>
                  <a:srgbClr val="000000"/>
                </a:solidFill>
                <a:latin typeface="Calibri" pitchFamily="34" charset="0"/>
                <a:cs typeface="Arial" pitchFamily="34" charset="0"/>
              </a:rPr>
              <a:t>HIGH</a:t>
            </a:r>
          </a:p>
          <a:p>
            <a:pPr lvl="1" indent="-457200">
              <a:spcBef>
                <a:spcPct val="20000"/>
              </a:spcBef>
              <a:buFont typeface="Wingdings" charset="2"/>
              <a:buChar char="§"/>
              <a:defRPr/>
            </a:pPr>
            <a:r>
              <a:rPr lang="en-US" sz="2800" dirty="0">
                <a:solidFill>
                  <a:srgbClr val="000000"/>
                </a:solidFill>
                <a:latin typeface="Calibri" pitchFamily="34" charset="0"/>
                <a:cs typeface="Arial" pitchFamily="34" charset="0"/>
              </a:rPr>
              <a:t>“Plan B Minus” (existing functionality plus CSR work) is </a:t>
            </a:r>
            <a:r>
              <a:rPr lang="en-US" sz="2800" i="1" dirty="0">
                <a:solidFill>
                  <a:srgbClr val="000000"/>
                </a:solidFill>
                <a:latin typeface="Calibri" pitchFamily="34" charset="0"/>
                <a:cs typeface="Arial" pitchFamily="34" charset="0"/>
              </a:rPr>
              <a:t>worth the cost</a:t>
            </a:r>
          </a:p>
        </p:txBody>
      </p:sp>
      <p:sp>
        <p:nvSpPr>
          <p:cNvPr id="6" name="Rectangle 3"/>
          <p:cNvSpPr>
            <a:spLocks/>
          </p:cNvSpPr>
          <p:nvPr/>
        </p:nvSpPr>
        <p:spPr bwMode="auto">
          <a:xfrm>
            <a:off x="474864" y="4863557"/>
            <a:ext cx="11242272" cy="1860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spcBef>
                <a:spcPct val="20000"/>
              </a:spcBef>
              <a:buFont typeface="+mj-lt"/>
              <a:buAutoNum type="arabicPeriod"/>
              <a:defRPr/>
            </a:pPr>
            <a:r>
              <a:rPr lang="en-US" sz="2800" dirty="0">
                <a:solidFill>
                  <a:srgbClr val="000000"/>
                </a:solidFill>
                <a:latin typeface="Calibri" pitchFamily="34" charset="0"/>
                <a:cs typeface="Arial" pitchFamily="34" charset="0"/>
              </a:rPr>
              <a:t>If requirements, issues, assumptions, etc. are in lists, people will argue endlessly; if they are in an </a:t>
            </a:r>
            <a:r>
              <a:rPr lang="en-US" sz="2800" i="1" dirty="0">
                <a:solidFill>
                  <a:srgbClr val="000000"/>
                </a:solidFill>
                <a:latin typeface="Calibri" pitchFamily="34" charset="0"/>
                <a:cs typeface="Arial" pitchFamily="34" charset="0"/>
              </a:rPr>
              <a:t>integrated </a:t>
            </a:r>
            <a:r>
              <a:rPr lang="en-US" sz="2800" dirty="0">
                <a:solidFill>
                  <a:srgbClr val="000000"/>
                </a:solidFill>
                <a:latin typeface="Calibri" pitchFamily="34" charset="0"/>
                <a:cs typeface="Arial" pitchFamily="34" charset="0"/>
              </a:rPr>
              <a:t>and</a:t>
            </a:r>
            <a:r>
              <a:rPr lang="en-US" sz="2800" i="1" dirty="0">
                <a:solidFill>
                  <a:srgbClr val="000000"/>
                </a:solidFill>
                <a:latin typeface="Calibri" pitchFamily="34" charset="0"/>
                <a:cs typeface="Arial" pitchFamily="34" charset="0"/>
              </a:rPr>
              <a:t> understandable </a:t>
            </a:r>
            <a:r>
              <a:rPr lang="en-US" sz="2800" dirty="0">
                <a:solidFill>
                  <a:srgbClr val="000000"/>
                </a:solidFill>
                <a:latin typeface="Calibri" pitchFamily="34" charset="0"/>
                <a:cs typeface="Arial" pitchFamily="34" charset="0"/>
              </a:rPr>
              <a:t>set of models</a:t>
            </a:r>
            <a:r>
              <a:rPr lang="en-US" sz="2800" i="1" dirty="0">
                <a:solidFill>
                  <a:srgbClr val="000000"/>
                </a:solidFill>
                <a:latin typeface="Calibri" pitchFamily="34" charset="0"/>
                <a:cs typeface="Arial" pitchFamily="34" charset="0"/>
              </a:rPr>
              <a:t>, </a:t>
            </a:r>
            <a:br>
              <a:rPr lang="en-US" sz="2800" i="1" dirty="0">
                <a:solidFill>
                  <a:srgbClr val="000000"/>
                </a:solidFill>
                <a:latin typeface="Calibri" pitchFamily="34" charset="0"/>
                <a:cs typeface="Arial" pitchFamily="34" charset="0"/>
              </a:rPr>
            </a:br>
            <a:r>
              <a:rPr lang="en-US" sz="2800" dirty="0">
                <a:solidFill>
                  <a:srgbClr val="000000"/>
                </a:solidFill>
                <a:latin typeface="Calibri" pitchFamily="34" charset="0"/>
                <a:cs typeface="Arial" pitchFamily="34" charset="0"/>
              </a:rPr>
              <a:t>it’s much harder to dismiss the reality of the situation</a:t>
            </a:r>
          </a:p>
          <a:p>
            <a:pPr marL="514350" indent="-514350">
              <a:spcBef>
                <a:spcPct val="20000"/>
              </a:spcBef>
              <a:buFont typeface="+mj-lt"/>
              <a:buAutoNum type="arabicPeriod"/>
              <a:defRPr/>
            </a:pPr>
            <a:r>
              <a:rPr lang="en-US" sz="2800" dirty="0">
                <a:solidFill>
                  <a:srgbClr val="000000"/>
                </a:solidFill>
                <a:latin typeface="Calibri" pitchFamily="34" charset="0"/>
                <a:cs typeface="Arial" pitchFamily="34" charset="0"/>
              </a:rPr>
              <a:t>Process Models, Use Cases, Service Specs, &amp; </a:t>
            </a:r>
            <a:r>
              <a:rPr lang="en-US" sz="2800" i="1" dirty="0">
                <a:solidFill>
                  <a:srgbClr val="000000"/>
                </a:solidFill>
                <a:latin typeface="Calibri" pitchFamily="34" charset="0"/>
                <a:cs typeface="Arial" pitchFamily="34" charset="0"/>
              </a:rPr>
              <a:t>Concept Models</a:t>
            </a:r>
            <a:r>
              <a:rPr lang="en-US" sz="2800" dirty="0">
                <a:solidFill>
                  <a:srgbClr val="000000"/>
                </a:solidFill>
                <a:latin typeface="Calibri" pitchFamily="34" charset="0"/>
                <a:cs typeface="Arial" pitchFamily="34" charset="0"/>
              </a:rPr>
              <a:t>: </a:t>
            </a:r>
            <a:r>
              <a:rPr lang="en-US" sz="2800" b="1" i="1" dirty="0">
                <a:solidFill>
                  <a:srgbClr val="000000"/>
                </a:solidFill>
                <a:latin typeface="Calibri" pitchFamily="34" charset="0"/>
                <a:cs typeface="Arial" pitchFamily="34" charset="0"/>
              </a:rPr>
              <a:t>essential!</a:t>
            </a:r>
          </a:p>
        </p:txBody>
      </p:sp>
      <p:pic>
        <p:nvPicPr>
          <p:cNvPr id="2" name="Picture 13">
            <a:extLst>
              <a:ext uri="{FF2B5EF4-FFF2-40B4-BE49-F238E27FC236}">
                <a16:creationId xmlns:a16="http://schemas.microsoft.com/office/drawing/2014/main" id="{46A6B760-DE0A-E22C-D878-C1E1B1CAEA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7429" y="2501900"/>
            <a:ext cx="9640061" cy="2137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5" name="Straight Arrow Connector 4">
            <a:extLst>
              <a:ext uri="{FF2B5EF4-FFF2-40B4-BE49-F238E27FC236}">
                <a16:creationId xmlns:a16="http://schemas.microsoft.com/office/drawing/2014/main" id="{A03EC1FD-6456-C4B9-C6A8-20CB65C74FA5}"/>
              </a:ext>
            </a:extLst>
          </p:cNvPr>
          <p:cNvCxnSpPr>
            <a:cxnSpLocks/>
          </p:cNvCxnSpPr>
          <p:nvPr/>
        </p:nvCxnSpPr>
        <p:spPr>
          <a:xfrm>
            <a:off x="1404730" y="3417731"/>
            <a:ext cx="8799444" cy="0"/>
          </a:xfrm>
          <a:prstGeom prst="straightConnector1">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2F910F6-03CE-0761-BCC3-AD6DA925ADEE}"/>
              </a:ext>
            </a:extLst>
          </p:cNvPr>
          <p:cNvGrpSpPr/>
          <p:nvPr/>
        </p:nvGrpSpPr>
        <p:grpSpPr>
          <a:xfrm>
            <a:off x="10752312" y="3017375"/>
            <a:ext cx="1326339" cy="1117953"/>
            <a:chOff x="5605670" y="1823230"/>
            <a:chExt cx="1326339" cy="1117953"/>
          </a:xfrm>
        </p:grpSpPr>
        <p:sp>
          <p:nvSpPr>
            <p:cNvPr id="10" name="AutoShape 59">
              <a:extLst>
                <a:ext uri="{FF2B5EF4-FFF2-40B4-BE49-F238E27FC236}">
                  <a16:creationId xmlns:a16="http://schemas.microsoft.com/office/drawing/2014/main" id="{4EF54491-C65A-A631-2BD7-061448D953D7}"/>
                </a:ext>
              </a:extLst>
            </p:cNvPr>
            <p:cNvSpPr>
              <a:spLocks noChangeArrowheads="1"/>
            </p:cNvSpPr>
            <p:nvPr/>
          </p:nvSpPr>
          <p:spPr bwMode="auto">
            <a:xfrm>
              <a:off x="5605670" y="1823230"/>
              <a:ext cx="478839" cy="473428"/>
            </a:xfrm>
            <a:prstGeom prst="roundRect">
              <a:avLst>
                <a:gd name="adj" fmla="val 16667"/>
              </a:avLst>
            </a:prstGeom>
            <a:solidFill>
              <a:schemeClr val="bg1"/>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cxnSp>
          <p:nvCxnSpPr>
            <p:cNvPr id="11" name="AutoShape 60">
              <a:extLst>
                <a:ext uri="{FF2B5EF4-FFF2-40B4-BE49-F238E27FC236}">
                  <a16:creationId xmlns:a16="http://schemas.microsoft.com/office/drawing/2014/main" id="{F5385EAC-6B8B-1CC2-8548-41B3D8B0A5AC}"/>
                </a:ext>
              </a:extLst>
            </p:cNvPr>
            <p:cNvCxnSpPr>
              <a:cxnSpLocks noChangeShapeType="1"/>
              <a:stCxn id="10" idx="3"/>
              <a:endCxn id="12" idx="1"/>
            </p:cNvCxnSpPr>
            <p:nvPr/>
          </p:nvCxnSpPr>
          <p:spPr bwMode="auto">
            <a:xfrm>
              <a:off x="6084509" y="2059944"/>
              <a:ext cx="368661" cy="644525"/>
            </a:xfrm>
            <a:prstGeom prst="bentConnector3">
              <a:avLst>
                <a:gd name="adj1" fmla="val 50000"/>
              </a:avLst>
            </a:prstGeom>
            <a:noFill/>
            <a:ln w="3810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AutoShape 61">
              <a:extLst>
                <a:ext uri="{FF2B5EF4-FFF2-40B4-BE49-F238E27FC236}">
                  <a16:creationId xmlns:a16="http://schemas.microsoft.com/office/drawing/2014/main" id="{2DDE8A26-32C2-015C-CF93-E5C15D893F22}"/>
                </a:ext>
              </a:extLst>
            </p:cNvPr>
            <p:cNvSpPr>
              <a:spLocks noChangeArrowheads="1"/>
            </p:cNvSpPr>
            <p:nvPr/>
          </p:nvSpPr>
          <p:spPr bwMode="auto">
            <a:xfrm>
              <a:off x="6453170" y="2467755"/>
              <a:ext cx="478839" cy="473428"/>
            </a:xfrm>
            <a:prstGeom prst="roundRect">
              <a:avLst>
                <a:gd name="adj" fmla="val 16667"/>
              </a:avLst>
            </a:prstGeom>
            <a:solidFill>
              <a:schemeClr val="bg1"/>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nchor="ctr">
              <a:noAutofit/>
            </a:bodyPr>
            <a:lstStyle/>
            <a:p>
              <a:pPr>
                <a:buClr>
                  <a:srgbClr val="000000"/>
                </a:buClr>
                <a:defRPr/>
              </a:pPr>
              <a:endParaRPr lang="en-CA">
                <a:solidFill>
                  <a:srgbClr val="000000"/>
                </a:solidFill>
              </a:endParaRPr>
            </a:p>
          </p:txBody>
        </p:sp>
      </p:grpSp>
    </p:spTree>
    <p:extLst>
      <p:ext uri="{BB962C8B-B14F-4D97-AF65-F5344CB8AC3E}">
        <p14:creationId xmlns:p14="http://schemas.microsoft.com/office/powerpoint/2010/main" val="1251614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5">
                                            <p:txEl>
                                              <p:pRg st="1" end="1"/>
                                            </p:txEl>
                                          </p:spTgt>
                                        </p:tgtEl>
                                        <p:attrNameLst>
                                          <p:attrName>style.visibility</p:attrName>
                                        </p:attrNameLst>
                                      </p:cBhvr>
                                      <p:to>
                                        <p:strVal val="visible"/>
                                      </p:to>
                                    </p:set>
                                    <p:animEffect transition="in" filter="dissolve">
                                      <p:cBhvr>
                                        <p:cTn id="7" dur="500"/>
                                        <p:tgtEl>
                                          <p:spTgt spid="289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5">
                                            <p:txEl>
                                              <p:pRg st="2" end="2"/>
                                            </p:txEl>
                                          </p:spTgt>
                                        </p:tgtEl>
                                        <p:attrNameLst>
                                          <p:attrName>style.visibility</p:attrName>
                                        </p:attrNameLst>
                                      </p:cBhvr>
                                      <p:to>
                                        <p:strVal val="visible"/>
                                      </p:to>
                                    </p:set>
                                    <p:animEffect transition="in" filter="dissolve">
                                      <p:cBhvr>
                                        <p:cTn id="12" dur="500"/>
                                        <p:tgtEl>
                                          <p:spTgt spid="289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dissolv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dissolve">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A6DC-824F-3EEF-2272-0BF1E8B579DD}"/>
            </a:ext>
          </a:extLst>
        </p:cNvPr>
        <p:cNvGrpSpPr/>
        <p:nvPr/>
      </p:nvGrpSpPr>
      <p:grpSpPr>
        <a:xfrm>
          <a:off x="0" y="0"/>
          <a:ext cx="0" cy="0"/>
          <a:chOff x="0" y="0"/>
          <a:chExt cx="0" cy="0"/>
        </a:xfrm>
      </p:grpSpPr>
      <p:sp>
        <p:nvSpPr>
          <p:cNvPr id="21506" name="Rectangle 5">
            <a:extLst>
              <a:ext uri="{FF2B5EF4-FFF2-40B4-BE49-F238E27FC236}">
                <a16:creationId xmlns:a16="http://schemas.microsoft.com/office/drawing/2014/main" id="{AD46FFC6-6026-2A0F-72C8-372601694F37}"/>
              </a:ext>
            </a:extLst>
          </p:cNvPr>
          <p:cNvSpPr>
            <a:spLocks noGrp="1" noChangeArrowheads="1"/>
          </p:cNvSpPr>
          <p:nvPr>
            <p:ph type="title"/>
          </p:nvPr>
        </p:nvSpPr>
        <p:spPr/>
        <p:txBody>
          <a:bodyPr/>
          <a:lstStyle/>
          <a:p>
            <a:pPr>
              <a:defRPr/>
            </a:pPr>
            <a:r>
              <a:rPr lang="en-GB" dirty="0"/>
              <a:t>Data Models in an integrated, model-based framework</a:t>
            </a:r>
            <a:endParaRPr lang="en-US" sz="2800" dirty="0"/>
          </a:p>
        </p:txBody>
      </p:sp>
      <p:sp>
        <p:nvSpPr>
          <p:cNvPr id="92" name="Text Box 9">
            <a:extLst>
              <a:ext uri="{FF2B5EF4-FFF2-40B4-BE49-F238E27FC236}">
                <a16:creationId xmlns:a16="http://schemas.microsoft.com/office/drawing/2014/main" id="{45D8FF49-A82E-2B9B-6D98-E517FE825506}"/>
              </a:ext>
            </a:extLst>
          </p:cNvPr>
          <p:cNvSpPr txBox="1">
            <a:spLocks noChangeArrowheads="1"/>
          </p:cNvSpPr>
          <p:nvPr/>
        </p:nvSpPr>
        <p:spPr bwMode="auto">
          <a:xfrm>
            <a:off x="2868201" y="3033715"/>
            <a:ext cx="1692275" cy="336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enters five characters of Last Name</a:t>
            </a:r>
          </a:p>
        </p:txBody>
      </p:sp>
      <p:sp>
        <p:nvSpPr>
          <p:cNvPr id="93" name="Line 10">
            <a:extLst>
              <a:ext uri="{FF2B5EF4-FFF2-40B4-BE49-F238E27FC236}">
                <a16:creationId xmlns:a16="http://schemas.microsoft.com/office/drawing/2014/main" id="{364329CE-5416-B9D8-70C3-CCE3FBD5F20A}"/>
              </a:ext>
            </a:extLst>
          </p:cNvPr>
          <p:cNvSpPr>
            <a:spLocks noChangeShapeType="1"/>
          </p:cNvSpPr>
          <p:nvPr/>
        </p:nvSpPr>
        <p:spPr bwMode="auto">
          <a:xfrm>
            <a:off x="3167483" y="3351215"/>
            <a:ext cx="1509977"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4" name="Line 11">
            <a:extLst>
              <a:ext uri="{FF2B5EF4-FFF2-40B4-BE49-F238E27FC236}">
                <a16:creationId xmlns:a16="http://schemas.microsoft.com/office/drawing/2014/main" id="{FD7B2343-9C98-8705-45CD-DAE0D21B95D6}"/>
              </a:ext>
            </a:extLst>
          </p:cNvPr>
          <p:cNvSpPr>
            <a:spLocks noChangeShapeType="1"/>
          </p:cNvSpPr>
          <p:nvPr/>
        </p:nvSpPr>
        <p:spPr bwMode="auto">
          <a:xfrm>
            <a:off x="4759971" y="3189290"/>
            <a:ext cx="0" cy="8382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5" name="Text Box 12">
            <a:extLst>
              <a:ext uri="{FF2B5EF4-FFF2-40B4-BE49-F238E27FC236}">
                <a16:creationId xmlns:a16="http://schemas.microsoft.com/office/drawing/2014/main" id="{483A9453-B324-4E0A-4D4F-04A0C99F3E35}"/>
              </a:ext>
            </a:extLst>
          </p:cNvPr>
          <p:cNvSpPr txBox="1">
            <a:spLocks noChangeArrowheads="1"/>
          </p:cNvSpPr>
          <p:nvPr/>
        </p:nvSpPr>
        <p:spPr bwMode="auto">
          <a:xfrm>
            <a:off x="4760030" y="3271948"/>
            <a:ext cx="2108465"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Then System lists matching Students</a:t>
            </a:r>
          </a:p>
        </p:txBody>
      </p:sp>
      <p:sp>
        <p:nvSpPr>
          <p:cNvPr id="96" name="Line 13">
            <a:extLst>
              <a:ext uri="{FF2B5EF4-FFF2-40B4-BE49-F238E27FC236}">
                <a16:creationId xmlns:a16="http://schemas.microsoft.com/office/drawing/2014/main" id="{F1013EF9-2EF3-D34D-C178-5FC77B63720C}"/>
              </a:ext>
            </a:extLst>
          </p:cNvPr>
          <p:cNvSpPr>
            <a:spLocks noChangeShapeType="1"/>
          </p:cNvSpPr>
          <p:nvPr/>
        </p:nvSpPr>
        <p:spPr bwMode="auto">
          <a:xfrm flipH="1">
            <a:off x="4842522" y="3484565"/>
            <a:ext cx="1835017"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grpSp>
        <p:nvGrpSpPr>
          <p:cNvPr id="97" name="Group 14">
            <a:extLst>
              <a:ext uri="{FF2B5EF4-FFF2-40B4-BE49-F238E27FC236}">
                <a16:creationId xmlns:a16="http://schemas.microsoft.com/office/drawing/2014/main" id="{5E0C4C5A-BC82-0B14-7DE2-D0C2DE51A091}"/>
              </a:ext>
            </a:extLst>
          </p:cNvPr>
          <p:cNvGrpSpPr>
            <a:grpSpLocks/>
          </p:cNvGrpSpPr>
          <p:nvPr/>
        </p:nvGrpSpPr>
        <p:grpSpPr bwMode="auto">
          <a:xfrm>
            <a:off x="3117570" y="4256090"/>
            <a:ext cx="3530733" cy="768350"/>
            <a:chOff x="1469" y="2784"/>
            <a:chExt cx="2053" cy="484"/>
          </a:xfrm>
        </p:grpSpPr>
        <p:sp>
          <p:nvSpPr>
            <p:cNvPr id="99" name="Rectangle 16">
              <a:extLst>
                <a:ext uri="{FF2B5EF4-FFF2-40B4-BE49-F238E27FC236}">
                  <a16:creationId xmlns:a16="http://schemas.microsoft.com/office/drawing/2014/main" id="{C00C5645-F116-40E2-6425-E1046C1296A5}"/>
                </a:ext>
              </a:extLst>
            </p:cNvPr>
            <p:cNvSpPr>
              <a:spLocks noChangeArrowheads="1"/>
            </p:cNvSpPr>
            <p:nvPr/>
          </p:nvSpPr>
          <p:spPr bwMode="auto">
            <a:xfrm>
              <a:off x="2045" y="2784"/>
              <a:ext cx="816" cy="43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0" name="Text Box 17">
              <a:extLst>
                <a:ext uri="{FF2B5EF4-FFF2-40B4-BE49-F238E27FC236}">
                  <a16:creationId xmlns:a16="http://schemas.microsoft.com/office/drawing/2014/main" id="{EEEC2F59-34E9-82D7-B50C-9BF9B3C47288}"/>
                </a:ext>
              </a:extLst>
            </p:cNvPr>
            <p:cNvSpPr txBox="1">
              <a:spLocks noChangeArrowheads="1"/>
            </p:cNvSpPr>
            <p:nvPr/>
          </p:nvSpPr>
          <p:spPr bwMode="auto">
            <a:xfrm>
              <a:off x="2069" y="2784"/>
              <a:ext cx="1200" cy="1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Register Student in Class</a:t>
              </a:r>
            </a:p>
          </p:txBody>
        </p:sp>
        <p:sp>
          <p:nvSpPr>
            <p:cNvPr id="101" name="Line 18">
              <a:extLst>
                <a:ext uri="{FF2B5EF4-FFF2-40B4-BE49-F238E27FC236}">
                  <a16:creationId xmlns:a16="http://schemas.microsoft.com/office/drawing/2014/main" id="{952D299F-22CB-4871-B9FC-0BEDB563FFD3}"/>
                </a:ext>
              </a:extLst>
            </p:cNvPr>
            <p:cNvSpPr>
              <a:spLocks noChangeShapeType="1"/>
            </p:cNvSpPr>
            <p:nvPr/>
          </p:nvSpPr>
          <p:spPr bwMode="auto">
            <a:xfrm>
              <a:off x="2045" y="2880"/>
              <a:ext cx="816"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2" name="Text Box 19">
              <a:extLst>
                <a:ext uri="{FF2B5EF4-FFF2-40B4-BE49-F238E27FC236}">
                  <a16:creationId xmlns:a16="http://schemas.microsoft.com/office/drawing/2014/main" id="{B72D0391-A1EA-9B76-6B97-E8DB685582AF}"/>
                </a:ext>
              </a:extLst>
            </p:cNvPr>
            <p:cNvSpPr txBox="1">
              <a:spLocks noChangeArrowheads="1"/>
            </p:cNvSpPr>
            <p:nvPr/>
          </p:nvSpPr>
          <p:spPr bwMode="auto">
            <a:xfrm>
              <a:off x="2045" y="2890"/>
              <a:ext cx="1200" cy="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dirty="0">
                  <a:solidFill>
                    <a:srgbClr val="000000"/>
                  </a:solidFill>
                </a:rPr>
                <a:t>Verify Student Status</a:t>
              </a:r>
            </a:p>
            <a:p>
              <a:pPr algn="l">
                <a:lnSpc>
                  <a:spcPct val="100000"/>
                </a:lnSpc>
                <a:spcBef>
                  <a:spcPct val="0"/>
                </a:spcBef>
                <a:buClrTx/>
                <a:buFontTx/>
                <a:buNone/>
                <a:defRPr/>
              </a:pPr>
              <a:r>
                <a:rPr lang="en-US" sz="700" dirty="0">
                  <a:solidFill>
                    <a:srgbClr val="000000"/>
                  </a:solidFill>
                </a:rPr>
                <a:t>Verify Student pre-</a:t>
              </a:r>
              <a:r>
                <a:rPr lang="en-US" sz="700" dirty="0" err="1">
                  <a:solidFill>
                    <a:srgbClr val="000000"/>
                  </a:solidFill>
                </a:rPr>
                <a:t>reqs</a:t>
              </a:r>
              <a:endParaRPr lang="en-US" sz="700" dirty="0">
                <a:solidFill>
                  <a:srgbClr val="000000"/>
                </a:solidFill>
              </a:endParaRPr>
            </a:p>
            <a:p>
              <a:pPr algn="l">
                <a:lnSpc>
                  <a:spcPct val="100000"/>
                </a:lnSpc>
                <a:spcBef>
                  <a:spcPct val="0"/>
                </a:spcBef>
                <a:buClrTx/>
                <a:buFontTx/>
                <a:buNone/>
                <a:defRPr/>
              </a:pPr>
              <a:r>
                <a:rPr lang="en-US" sz="700" dirty="0">
                  <a:solidFill>
                    <a:srgbClr val="000000"/>
                  </a:solidFill>
                </a:rPr>
                <a:t>Confirm Class availability</a:t>
              </a:r>
            </a:p>
            <a:p>
              <a:pPr algn="l">
                <a:lnSpc>
                  <a:spcPct val="100000"/>
                </a:lnSpc>
                <a:spcBef>
                  <a:spcPct val="0"/>
                </a:spcBef>
                <a:buClrTx/>
                <a:buFontTx/>
                <a:buNone/>
                <a:defRPr/>
              </a:pPr>
              <a:r>
                <a:rPr lang="en-US" sz="700" dirty="0">
                  <a:solidFill>
                    <a:srgbClr val="000000"/>
                  </a:solidFill>
                </a:rPr>
                <a:t>Create Registration</a:t>
              </a:r>
            </a:p>
          </p:txBody>
        </p:sp>
        <p:sp>
          <p:nvSpPr>
            <p:cNvPr id="103" name="Text Box 20">
              <a:extLst>
                <a:ext uri="{FF2B5EF4-FFF2-40B4-BE49-F238E27FC236}">
                  <a16:creationId xmlns:a16="http://schemas.microsoft.com/office/drawing/2014/main" id="{B88691B1-8094-BC46-D504-88116E676034}"/>
                </a:ext>
              </a:extLst>
            </p:cNvPr>
            <p:cNvSpPr txBox="1">
              <a:spLocks noChangeArrowheads="1"/>
            </p:cNvSpPr>
            <p:nvPr/>
          </p:nvSpPr>
          <p:spPr bwMode="auto">
            <a:xfrm>
              <a:off x="1469" y="2938"/>
              <a:ext cx="565" cy="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Input Message:</a:t>
              </a:r>
            </a:p>
            <a:p>
              <a:pPr algn="l">
                <a:lnSpc>
                  <a:spcPct val="100000"/>
                </a:lnSpc>
                <a:spcBef>
                  <a:spcPct val="0"/>
                </a:spcBef>
                <a:buClrTx/>
                <a:buFontTx/>
                <a:buNone/>
                <a:defRPr/>
              </a:pPr>
              <a:r>
                <a:rPr lang="en-US" sz="700" dirty="0">
                  <a:solidFill>
                    <a:srgbClr val="000000"/>
                  </a:solidFill>
                </a:rPr>
                <a:t>Student Number</a:t>
              </a:r>
            </a:p>
            <a:p>
              <a:pPr algn="l">
                <a:lnSpc>
                  <a:spcPct val="100000"/>
                </a:lnSpc>
                <a:spcBef>
                  <a:spcPct val="0"/>
                </a:spcBef>
                <a:buClrTx/>
                <a:buFontTx/>
                <a:buNone/>
                <a:defRPr/>
              </a:pPr>
              <a:r>
                <a:rPr lang="en-US" sz="700" dirty="0">
                  <a:solidFill>
                    <a:srgbClr val="000000"/>
                  </a:solidFill>
                </a:rPr>
                <a:t>Course ID</a:t>
              </a:r>
            </a:p>
            <a:p>
              <a:pPr algn="l">
                <a:lnSpc>
                  <a:spcPct val="100000"/>
                </a:lnSpc>
                <a:spcBef>
                  <a:spcPct val="0"/>
                </a:spcBef>
                <a:buClrTx/>
                <a:buFontTx/>
                <a:buNone/>
                <a:defRPr/>
              </a:pPr>
              <a:r>
                <a:rPr lang="en-US" sz="700" dirty="0">
                  <a:solidFill>
                    <a:srgbClr val="000000"/>
                  </a:solidFill>
                </a:rPr>
                <a:t>Class ID</a:t>
              </a:r>
            </a:p>
          </p:txBody>
        </p:sp>
        <p:sp>
          <p:nvSpPr>
            <p:cNvPr id="104" name="Line 21">
              <a:extLst>
                <a:ext uri="{FF2B5EF4-FFF2-40B4-BE49-F238E27FC236}">
                  <a16:creationId xmlns:a16="http://schemas.microsoft.com/office/drawing/2014/main" id="{109E6EF3-17F9-811F-3696-EB56F9ADE367}"/>
                </a:ext>
              </a:extLst>
            </p:cNvPr>
            <p:cNvSpPr>
              <a:spLocks noChangeShapeType="1"/>
            </p:cNvSpPr>
            <p:nvPr/>
          </p:nvSpPr>
          <p:spPr bwMode="auto">
            <a:xfrm>
              <a:off x="1517" y="2928"/>
              <a:ext cx="48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5" name="Line 22">
              <a:extLst>
                <a:ext uri="{FF2B5EF4-FFF2-40B4-BE49-F238E27FC236}">
                  <a16:creationId xmlns:a16="http://schemas.microsoft.com/office/drawing/2014/main" id="{AE32CC7B-7D4A-6DCA-E99B-9528E551472E}"/>
                </a:ext>
              </a:extLst>
            </p:cNvPr>
            <p:cNvSpPr>
              <a:spLocks noChangeShapeType="1"/>
            </p:cNvSpPr>
            <p:nvPr/>
          </p:nvSpPr>
          <p:spPr bwMode="auto">
            <a:xfrm>
              <a:off x="2909" y="2928"/>
              <a:ext cx="48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8" name="Text Box 15">
              <a:extLst>
                <a:ext uri="{FF2B5EF4-FFF2-40B4-BE49-F238E27FC236}">
                  <a16:creationId xmlns:a16="http://schemas.microsoft.com/office/drawing/2014/main" id="{C9F411E3-D545-992F-A843-08D476E9B208}"/>
                </a:ext>
              </a:extLst>
            </p:cNvPr>
            <p:cNvSpPr txBox="1">
              <a:spLocks noChangeArrowheads="1"/>
            </p:cNvSpPr>
            <p:nvPr/>
          </p:nvSpPr>
          <p:spPr bwMode="auto">
            <a:xfrm>
              <a:off x="2845" y="2937"/>
              <a:ext cx="677" cy="1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Output Message:</a:t>
              </a:r>
            </a:p>
            <a:p>
              <a:pPr algn="l">
                <a:lnSpc>
                  <a:spcPct val="100000"/>
                </a:lnSpc>
                <a:spcBef>
                  <a:spcPct val="0"/>
                </a:spcBef>
                <a:buClrTx/>
                <a:buFontTx/>
                <a:buNone/>
                <a:defRPr/>
              </a:pPr>
              <a:r>
                <a:rPr lang="en-US" sz="700" dirty="0">
                  <a:solidFill>
                    <a:srgbClr val="000000"/>
                  </a:solidFill>
                </a:rPr>
                <a:t>Results</a:t>
              </a:r>
            </a:p>
          </p:txBody>
        </p:sp>
      </p:grpSp>
      <p:grpSp>
        <p:nvGrpSpPr>
          <p:cNvPr id="106" name="Group 1">
            <a:extLst>
              <a:ext uri="{FF2B5EF4-FFF2-40B4-BE49-F238E27FC236}">
                <a16:creationId xmlns:a16="http://schemas.microsoft.com/office/drawing/2014/main" id="{D8F62D7B-95DA-D579-05CA-EEE11DCD58A6}"/>
              </a:ext>
            </a:extLst>
          </p:cNvPr>
          <p:cNvGrpSpPr>
            <a:grpSpLocks/>
          </p:cNvGrpSpPr>
          <p:nvPr/>
        </p:nvGrpSpPr>
        <p:grpSpPr bwMode="auto">
          <a:xfrm>
            <a:off x="3041958" y="5208590"/>
            <a:ext cx="3374231" cy="1023938"/>
            <a:chOff x="2616200" y="5257800"/>
            <a:chExt cx="3114675" cy="1023938"/>
          </a:xfrm>
        </p:grpSpPr>
        <p:sp>
          <p:nvSpPr>
            <p:cNvPr id="107" name="Freeform 24">
              <a:extLst>
                <a:ext uri="{FF2B5EF4-FFF2-40B4-BE49-F238E27FC236}">
                  <a16:creationId xmlns:a16="http://schemas.microsoft.com/office/drawing/2014/main" id="{D74635DC-70EC-AB1C-4C75-8BDA96900CA8}"/>
                </a:ext>
              </a:extLst>
            </p:cNvPr>
            <p:cNvSpPr>
              <a:spLocks/>
            </p:cNvSpPr>
            <p:nvPr/>
          </p:nvSpPr>
          <p:spPr bwMode="auto">
            <a:xfrm>
              <a:off x="3232150" y="5737225"/>
              <a:ext cx="615950" cy="319088"/>
            </a:xfrm>
            <a:custGeom>
              <a:avLst/>
              <a:gdLst>
                <a:gd name="T0" fmla="*/ 0 w 1335"/>
                <a:gd name="T1" fmla="*/ 0 h 696"/>
                <a:gd name="T2" fmla="*/ 0 w 1335"/>
                <a:gd name="T3" fmla="*/ 0 h 696"/>
                <a:gd name="T4" fmla="*/ 0 w 1335"/>
                <a:gd name="T5" fmla="*/ 0 h 696"/>
                <a:gd name="T6" fmla="*/ 0 w 1335"/>
                <a:gd name="T7" fmla="*/ 0 h 6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5" h="696">
                  <a:moveTo>
                    <a:pt x="0" y="0"/>
                  </a:moveTo>
                  <a:lnTo>
                    <a:pt x="667" y="0"/>
                  </a:lnTo>
                  <a:lnTo>
                    <a:pt x="667" y="696"/>
                  </a:lnTo>
                  <a:lnTo>
                    <a:pt x="1335" y="696"/>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08" name="Rectangle 25">
              <a:extLst>
                <a:ext uri="{FF2B5EF4-FFF2-40B4-BE49-F238E27FC236}">
                  <a16:creationId xmlns:a16="http://schemas.microsoft.com/office/drawing/2014/main" id="{534FC4A1-A21E-B8F4-DC27-96D4A72AEB70}"/>
                </a:ext>
              </a:extLst>
            </p:cNvPr>
            <p:cNvSpPr>
              <a:spLocks noChangeArrowheads="1"/>
            </p:cNvSpPr>
            <p:nvPr/>
          </p:nvSpPr>
          <p:spPr bwMode="auto">
            <a:xfrm>
              <a:off x="3252788" y="5548313"/>
              <a:ext cx="273744"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registers</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in</a:t>
              </a:r>
              <a:endParaRPr lang="en-US" sz="1200" dirty="0">
                <a:solidFill>
                  <a:srgbClr val="000000"/>
                </a:solidFill>
                <a:latin typeface="Arial" panose="020B0604020202020204" pitchFamily="34" charset="0"/>
              </a:endParaRPr>
            </a:p>
          </p:txBody>
        </p:sp>
        <p:sp>
          <p:nvSpPr>
            <p:cNvPr id="109" name="Line 26">
              <a:extLst>
                <a:ext uri="{FF2B5EF4-FFF2-40B4-BE49-F238E27FC236}">
                  <a16:creationId xmlns:a16="http://schemas.microsoft.com/office/drawing/2014/main" id="{7C50177B-AC48-EA87-4476-B3D6216B4719}"/>
                </a:ext>
              </a:extLst>
            </p:cNvPr>
            <p:cNvSpPr>
              <a:spLocks noChangeShapeType="1"/>
            </p:cNvSpPr>
            <p:nvPr/>
          </p:nvSpPr>
          <p:spPr bwMode="auto">
            <a:xfrm>
              <a:off x="4184650" y="5599113"/>
              <a:ext cx="1588" cy="23336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0" name="Rectangle 27">
              <a:extLst>
                <a:ext uri="{FF2B5EF4-FFF2-40B4-BE49-F238E27FC236}">
                  <a16:creationId xmlns:a16="http://schemas.microsoft.com/office/drawing/2014/main" id="{678A288F-BE71-9BFF-04C2-802D36BCA87F}"/>
                </a:ext>
              </a:extLst>
            </p:cNvPr>
            <p:cNvSpPr>
              <a:spLocks noChangeArrowheads="1"/>
            </p:cNvSpPr>
            <p:nvPr/>
          </p:nvSpPr>
          <p:spPr bwMode="auto">
            <a:xfrm>
              <a:off x="3781385" y="5694363"/>
              <a:ext cx="409293"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offering of</a:t>
              </a:r>
              <a:endParaRPr lang="en-US" sz="1200" dirty="0">
                <a:solidFill>
                  <a:srgbClr val="000000"/>
                </a:solidFill>
                <a:latin typeface="Arial" panose="020B0604020202020204" pitchFamily="34" charset="0"/>
              </a:endParaRPr>
            </a:p>
          </p:txBody>
        </p:sp>
        <p:sp>
          <p:nvSpPr>
            <p:cNvPr id="111" name="Freeform 28">
              <a:extLst>
                <a:ext uri="{FF2B5EF4-FFF2-40B4-BE49-F238E27FC236}">
                  <a16:creationId xmlns:a16="http://schemas.microsoft.com/office/drawing/2014/main" id="{7A8364D3-042F-26CF-34E3-1137BABEC7AF}"/>
                </a:ext>
              </a:extLst>
            </p:cNvPr>
            <p:cNvSpPr>
              <a:spLocks/>
            </p:cNvSpPr>
            <p:nvPr/>
          </p:nvSpPr>
          <p:spPr bwMode="auto">
            <a:xfrm>
              <a:off x="4521200" y="5643563"/>
              <a:ext cx="584200" cy="412750"/>
            </a:xfrm>
            <a:custGeom>
              <a:avLst/>
              <a:gdLst>
                <a:gd name="T0" fmla="*/ 0 w 1269"/>
                <a:gd name="T1" fmla="*/ 0 h 899"/>
                <a:gd name="T2" fmla="*/ 0 w 1269"/>
                <a:gd name="T3" fmla="*/ 0 h 899"/>
                <a:gd name="T4" fmla="*/ 0 w 1269"/>
                <a:gd name="T5" fmla="*/ 0 h 899"/>
                <a:gd name="T6" fmla="*/ 0 w 1269"/>
                <a:gd name="T7" fmla="*/ 0 h 8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9" h="899">
                  <a:moveTo>
                    <a:pt x="1269" y="0"/>
                  </a:moveTo>
                  <a:lnTo>
                    <a:pt x="313" y="0"/>
                  </a:lnTo>
                  <a:lnTo>
                    <a:pt x="313" y="899"/>
                  </a:lnTo>
                  <a:lnTo>
                    <a:pt x="0" y="899"/>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2" name="Rectangle 29">
              <a:extLst>
                <a:ext uri="{FF2B5EF4-FFF2-40B4-BE49-F238E27FC236}">
                  <a16:creationId xmlns:a16="http://schemas.microsoft.com/office/drawing/2014/main" id="{4F927762-9BC9-DE93-E419-59279A32704A}"/>
                </a:ext>
              </a:extLst>
            </p:cNvPr>
            <p:cNvSpPr>
              <a:spLocks noChangeArrowheads="1"/>
            </p:cNvSpPr>
            <p:nvPr/>
          </p:nvSpPr>
          <p:spPr bwMode="auto">
            <a:xfrm>
              <a:off x="4802639" y="5668963"/>
              <a:ext cx="28706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defRPr/>
              </a:pPr>
              <a:r>
                <a:rPr lang="en-US" sz="600" dirty="0">
                  <a:solidFill>
                    <a:srgbClr val="000000"/>
                  </a:solidFill>
                  <a:latin typeface="Arial" panose="020B0604020202020204" pitchFamily="34" charset="0"/>
                </a:rPr>
                <a:t>assigned</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to</a:t>
              </a:r>
              <a:endParaRPr lang="en-US" sz="1200" dirty="0">
                <a:solidFill>
                  <a:srgbClr val="000000"/>
                </a:solidFill>
                <a:latin typeface="Arial" panose="020B0604020202020204" pitchFamily="34" charset="0"/>
              </a:endParaRPr>
            </a:p>
          </p:txBody>
        </p:sp>
        <p:sp>
          <p:nvSpPr>
            <p:cNvPr id="113" name="Rectangle 30">
              <a:extLst>
                <a:ext uri="{FF2B5EF4-FFF2-40B4-BE49-F238E27FC236}">
                  <a16:creationId xmlns:a16="http://schemas.microsoft.com/office/drawing/2014/main" id="{BB2E2EC6-00EF-1774-03F2-D86B8EB51659}"/>
                </a:ext>
              </a:extLst>
            </p:cNvPr>
            <p:cNvSpPr>
              <a:spLocks noChangeArrowheads="1"/>
            </p:cNvSpPr>
            <p:nvPr/>
          </p:nvSpPr>
          <p:spPr bwMode="auto">
            <a:xfrm>
              <a:off x="2616200" y="5505450"/>
              <a:ext cx="615950" cy="463550"/>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4" name="Rectangle 31">
              <a:extLst>
                <a:ext uri="{FF2B5EF4-FFF2-40B4-BE49-F238E27FC236}">
                  <a16:creationId xmlns:a16="http://schemas.microsoft.com/office/drawing/2014/main" id="{0B0E2049-83CE-EB6D-7CE6-2D7FBDFA447A}"/>
                </a:ext>
              </a:extLst>
            </p:cNvPr>
            <p:cNvSpPr>
              <a:spLocks noChangeArrowheads="1"/>
            </p:cNvSpPr>
            <p:nvPr/>
          </p:nvSpPr>
          <p:spPr bwMode="auto">
            <a:xfrm>
              <a:off x="2681288" y="5516173"/>
              <a:ext cx="245629"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Student</a:t>
              </a:r>
              <a:endParaRPr lang="en-US" sz="1200" dirty="0">
                <a:solidFill>
                  <a:srgbClr val="000000"/>
                </a:solidFill>
                <a:latin typeface="Arial" panose="020B0604020202020204" pitchFamily="34" charset="0"/>
              </a:endParaRPr>
            </a:p>
          </p:txBody>
        </p:sp>
        <p:sp>
          <p:nvSpPr>
            <p:cNvPr id="115" name="Rectangle 32">
              <a:extLst>
                <a:ext uri="{FF2B5EF4-FFF2-40B4-BE49-F238E27FC236}">
                  <a16:creationId xmlns:a16="http://schemas.microsoft.com/office/drawing/2014/main" id="{4B024C69-A15E-8423-0253-388129313EC3}"/>
                </a:ext>
              </a:extLst>
            </p:cNvPr>
            <p:cNvSpPr>
              <a:spLocks noChangeArrowheads="1"/>
            </p:cNvSpPr>
            <p:nvPr/>
          </p:nvSpPr>
          <p:spPr bwMode="auto">
            <a:xfrm>
              <a:off x="2681288" y="5640388"/>
              <a:ext cx="25450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116" name="Rectangle 33">
              <a:extLst>
                <a:ext uri="{FF2B5EF4-FFF2-40B4-BE49-F238E27FC236}">
                  <a16:creationId xmlns:a16="http://schemas.microsoft.com/office/drawing/2014/main" id="{47D45344-6DF4-DE87-FC71-FE6CBE82BDA7}"/>
                </a:ext>
              </a:extLst>
            </p:cNvPr>
            <p:cNvSpPr>
              <a:spLocks noChangeArrowheads="1"/>
            </p:cNvSpPr>
            <p:nvPr/>
          </p:nvSpPr>
          <p:spPr bwMode="auto">
            <a:xfrm>
              <a:off x="2673350" y="5745163"/>
              <a:ext cx="19088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117" name="Rectangle 34">
              <a:extLst>
                <a:ext uri="{FF2B5EF4-FFF2-40B4-BE49-F238E27FC236}">
                  <a16:creationId xmlns:a16="http://schemas.microsoft.com/office/drawing/2014/main" id="{AC9BDB95-AD53-F3B8-0816-505DB9E95E86}"/>
                </a:ext>
              </a:extLst>
            </p:cNvPr>
            <p:cNvSpPr>
              <a:spLocks noChangeArrowheads="1"/>
            </p:cNvSpPr>
            <p:nvPr/>
          </p:nvSpPr>
          <p:spPr bwMode="auto">
            <a:xfrm>
              <a:off x="2670175" y="5849938"/>
              <a:ext cx="149450"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GPA</a:t>
              </a:r>
              <a:endParaRPr lang="en-US" sz="1200" dirty="0">
                <a:solidFill>
                  <a:srgbClr val="000000"/>
                </a:solidFill>
                <a:latin typeface="Arial" panose="020B0604020202020204" pitchFamily="34" charset="0"/>
              </a:endParaRPr>
            </a:p>
          </p:txBody>
        </p:sp>
        <p:sp>
          <p:nvSpPr>
            <p:cNvPr id="118" name="Rectangle 35">
              <a:extLst>
                <a:ext uri="{FF2B5EF4-FFF2-40B4-BE49-F238E27FC236}">
                  <a16:creationId xmlns:a16="http://schemas.microsoft.com/office/drawing/2014/main" id="{78EEB932-B565-6913-33D4-7442F5AA9D0D}"/>
                </a:ext>
              </a:extLst>
            </p:cNvPr>
            <p:cNvSpPr>
              <a:spLocks noChangeArrowheads="1"/>
            </p:cNvSpPr>
            <p:nvPr/>
          </p:nvSpPr>
          <p:spPr bwMode="auto">
            <a:xfrm>
              <a:off x="3848100" y="5832475"/>
              <a:ext cx="673100" cy="44926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20" name="Rectangle 37">
              <a:extLst>
                <a:ext uri="{FF2B5EF4-FFF2-40B4-BE49-F238E27FC236}">
                  <a16:creationId xmlns:a16="http://schemas.microsoft.com/office/drawing/2014/main" id="{674C13EA-1C78-142C-DA69-C9B394AF394F}"/>
                </a:ext>
              </a:extLst>
            </p:cNvPr>
            <p:cNvSpPr>
              <a:spLocks noChangeArrowheads="1"/>
            </p:cNvSpPr>
            <p:nvPr/>
          </p:nvSpPr>
          <p:spPr bwMode="auto">
            <a:xfrm>
              <a:off x="3905250" y="5969000"/>
              <a:ext cx="18644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Dates</a:t>
              </a:r>
              <a:endParaRPr lang="en-US" sz="1200" dirty="0">
                <a:solidFill>
                  <a:srgbClr val="000000"/>
                </a:solidFill>
                <a:latin typeface="Arial" panose="020B0604020202020204" pitchFamily="34" charset="0"/>
              </a:endParaRPr>
            </a:p>
          </p:txBody>
        </p:sp>
        <p:sp>
          <p:nvSpPr>
            <p:cNvPr id="121" name="Rectangle 38">
              <a:extLst>
                <a:ext uri="{FF2B5EF4-FFF2-40B4-BE49-F238E27FC236}">
                  <a16:creationId xmlns:a16="http://schemas.microsoft.com/office/drawing/2014/main" id="{238CCE47-DE80-CC1E-B945-D8E5A6ED34B4}"/>
                </a:ext>
              </a:extLst>
            </p:cNvPr>
            <p:cNvSpPr>
              <a:spLocks noChangeArrowheads="1"/>
            </p:cNvSpPr>
            <p:nvPr/>
          </p:nvSpPr>
          <p:spPr bwMode="auto">
            <a:xfrm>
              <a:off x="3906838" y="6075363"/>
              <a:ext cx="19384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Times</a:t>
              </a:r>
              <a:endParaRPr lang="en-US" sz="1200" dirty="0">
                <a:solidFill>
                  <a:srgbClr val="000000"/>
                </a:solidFill>
                <a:latin typeface="Arial" panose="020B0604020202020204" pitchFamily="34" charset="0"/>
              </a:endParaRPr>
            </a:p>
          </p:txBody>
        </p:sp>
        <p:sp>
          <p:nvSpPr>
            <p:cNvPr id="122" name="Rectangle 39">
              <a:extLst>
                <a:ext uri="{FF2B5EF4-FFF2-40B4-BE49-F238E27FC236}">
                  <a16:creationId xmlns:a16="http://schemas.microsoft.com/office/drawing/2014/main" id="{9071024D-4A20-2E18-09D5-DA7C07AEEBE2}"/>
                </a:ext>
              </a:extLst>
            </p:cNvPr>
            <p:cNvSpPr>
              <a:spLocks noChangeArrowheads="1"/>
            </p:cNvSpPr>
            <p:nvPr/>
          </p:nvSpPr>
          <p:spPr bwMode="auto">
            <a:xfrm>
              <a:off x="3919538" y="6180138"/>
              <a:ext cx="306297"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Locations</a:t>
              </a:r>
              <a:endParaRPr lang="en-US" sz="1200" dirty="0">
                <a:solidFill>
                  <a:srgbClr val="000000"/>
                </a:solidFill>
                <a:latin typeface="Arial" panose="020B0604020202020204" pitchFamily="34" charset="0"/>
              </a:endParaRPr>
            </a:p>
          </p:txBody>
        </p:sp>
        <p:sp>
          <p:nvSpPr>
            <p:cNvPr id="123" name="Rectangle 40">
              <a:extLst>
                <a:ext uri="{FF2B5EF4-FFF2-40B4-BE49-F238E27FC236}">
                  <a16:creationId xmlns:a16="http://schemas.microsoft.com/office/drawing/2014/main" id="{256FAB87-F8E3-C804-CFBC-8B507B55C596}"/>
                </a:ext>
              </a:extLst>
            </p:cNvPr>
            <p:cNvSpPr>
              <a:spLocks noChangeArrowheads="1"/>
            </p:cNvSpPr>
            <p:nvPr/>
          </p:nvSpPr>
          <p:spPr bwMode="auto">
            <a:xfrm>
              <a:off x="5105400" y="5403850"/>
              <a:ext cx="617538" cy="479425"/>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24" name="Rectangle 41">
              <a:extLst>
                <a:ext uri="{FF2B5EF4-FFF2-40B4-BE49-F238E27FC236}">
                  <a16:creationId xmlns:a16="http://schemas.microsoft.com/office/drawing/2014/main" id="{89ACE231-01D9-0F5E-D91B-76960D056233}"/>
                </a:ext>
              </a:extLst>
            </p:cNvPr>
            <p:cNvSpPr>
              <a:spLocks noChangeArrowheads="1"/>
            </p:cNvSpPr>
            <p:nvPr/>
          </p:nvSpPr>
          <p:spPr bwMode="auto">
            <a:xfrm>
              <a:off x="5176838" y="5434013"/>
              <a:ext cx="295939"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Instructor</a:t>
              </a:r>
              <a:endParaRPr lang="en-US" sz="1200" dirty="0">
                <a:solidFill>
                  <a:srgbClr val="000000"/>
                </a:solidFill>
                <a:latin typeface="Arial" panose="020B0604020202020204" pitchFamily="34" charset="0"/>
              </a:endParaRPr>
            </a:p>
          </p:txBody>
        </p:sp>
        <p:sp>
          <p:nvSpPr>
            <p:cNvPr id="125" name="Rectangle 42">
              <a:extLst>
                <a:ext uri="{FF2B5EF4-FFF2-40B4-BE49-F238E27FC236}">
                  <a16:creationId xmlns:a16="http://schemas.microsoft.com/office/drawing/2014/main" id="{189725E9-FAB0-BB6F-231A-54CDD2DC6CFF}"/>
                </a:ext>
              </a:extLst>
            </p:cNvPr>
            <p:cNvSpPr>
              <a:spLocks noChangeArrowheads="1"/>
            </p:cNvSpPr>
            <p:nvPr/>
          </p:nvSpPr>
          <p:spPr bwMode="auto">
            <a:xfrm>
              <a:off x="5154613" y="5540375"/>
              <a:ext cx="71025"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ID</a:t>
              </a:r>
              <a:endParaRPr lang="en-US" sz="1200" dirty="0">
                <a:solidFill>
                  <a:srgbClr val="000000"/>
                </a:solidFill>
                <a:latin typeface="Arial" panose="020B0604020202020204" pitchFamily="34" charset="0"/>
              </a:endParaRPr>
            </a:p>
          </p:txBody>
        </p:sp>
        <p:sp>
          <p:nvSpPr>
            <p:cNvPr id="126" name="Rectangle 43">
              <a:extLst>
                <a:ext uri="{FF2B5EF4-FFF2-40B4-BE49-F238E27FC236}">
                  <a16:creationId xmlns:a16="http://schemas.microsoft.com/office/drawing/2014/main" id="{85EF2A50-5458-8825-7E93-1860712E35EB}"/>
                </a:ext>
              </a:extLst>
            </p:cNvPr>
            <p:cNvSpPr>
              <a:spLocks noChangeArrowheads="1"/>
            </p:cNvSpPr>
            <p:nvPr/>
          </p:nvSpPr>
          <p:spPr bwMode="auto">
            <a:xfrm>
              <a:off x="5164138" y="5646738"/>
              <a:ext cx="19088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127" name="Rectangle 44">
              <a:extLst>
                <a:ext uri="{FF2B5EF4-FFF2-40B4-BE49-F238E27FC236}">
                  <a16:creationId xmlns:a16="http://schemas.microsoft.com/office/drawing/2014/main" id="{0B8B9F38-ADF6-A534-E24B-2FD5912AFA92}"/>
                </a:ext>
              </a:extLst>
            </p:cNvPr>
            <p:cNvSpPr>
              <a:spLocks noChangeArrowheads="1"/>
            </p:cNvSpPr>
            <p:nvPr/>
          </p:nvSpPr>
          <p:spPr bwMode="auto">
            <a:xfrm>
              <a:off x="5184775" y="5751513"/>
              <a:ext cx="39803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Rating Code</a:t>
              </a:r>
              <a:endParaRPr lang="en-US" sz="1200" dirty="0">
                <a:solidFill>
                  <a:srgbClr val="000000"/>
                </a:solidFill>
                <a:latin typeface="Arial" panose="020B0604020202020204" pitchFamily="34" charset="0"/>
              </a:endParaRPr>
            </a:p>
          </p:txBody>
        </p:sp>
        <p:sp>
          <p:nvSpPr>
            <p:cNvPr id="128" name="Rectangle 45">
              <a:extLst>
                <a:ext uri="{FF2B5EF4-FFF2-40B4-BE49-F238E27FC236}">
                  <a16:creationId xmlns:a16="http://schemas.microsoft.com/office/drawing/2014/main" id="{EA45B37F-21FE-1E90-91B7-36E0DEE1B5C6}"/>
                </a:ext>
              </a:extLst>
            </p:cNvPr>
            <p:cNvSpPr>
              <a:spLocks noChangeArrowheads="1"/>
            </p:cNvSpPr>
            <p:nvPr/>
          </p:nvSpPr>
          <p:spPr bwMode="auto">
            <a:xfrm>
              <a:off x="3838575" y="5257800"/>
              <a:ext cx="692150" cy="34131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29" name="Rectangle 46">
              <a:extLst>
                <a:ext uri="{FF2B5EF4-FFF2-40B4-BE49-F238E27FC236}">
                  <a16:creationId xmlns:a16="http://schemas.microsoft.com/office/drawing/2014/main" id="{92351D7E-3AA2-ED2B-34BE-E2541FEA7993}"/>
                </a:ext>
              </a:extLst>
            </p:cNvPr>
            <p:cNvSpPr>
              <a:spLocks noChangeArrowheads="1"/>
            </p:cNvSpPr>
            <p:nvPr/>
          </p:nvSpPr>
          <p:spPr bwMode="auto">
            <a:xfrm>
              <a:off x="3900488" y="5287963"/>
              <a:ext cx="230832"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Course</a:t>
              </a:r>
              <a:endParaRPr lang="en-US" sz="1200" dirty="0">
                <a:solidFill>
                  <a:srgbClr val="000000"/>
                </a:solidFill>
                <a:latin typeface="Arial" panose="020B0604020202020204" pitchFamily="34" charset="0"/>
              </a:endParaRPr>
            </a:p>
          </p:txBody>
        </p:sp>
        <p:sp>
          <p:nvSpPr>
            <p:cNvPr id="130" name="Rectangle 47">
              <a:extLst>
                <a:ext uri="{FF2B5EF4-FFF2-40B4-BE49-F238E27FC236}">
                  <a16:creationId xmlns:a16="http://schemas.microsoft.com/office/drawing/2014/main" id="{32DBA490-D616-857D-8154-7E6BD70011A4}"/>
                </a:ext>
              </a:extLst>
            </p:cNvPr>
            <p:cNvSpPr>
              <a:spLocks noChangeArrowheads="1"/>
            </p:cNvSpPr>
            <p:nvPr/>
          </p:nvSpPr>
          <p:spPr bwMode="auto">
            <a:xfrm>
              <a:off x="3910013" y="5392738"/>
              <a:ext cx="372883"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Department</a:t>
              </a:r>
              <a:endParaRPr lang="en-US" sz="1200" dirty="0">
                <a:solidFill>
                  <a:srgbClr val="000000"/>
                </a:solidFill>
                <a:latin typeface="Arial" panose="020B0604020202020204" pitchFamily="34" charset="0"/>
              </a:endParaRPr>
            </a:p>
          </p:txBody>
        </p:sp>
        <p:sp>
          <p:nvSpPr>
            <p:cNvPr id="131" name="Rectangle 48">
              <a:extLst>
                <a:ext uri="{FF2B5EF4-FFF2-40B4-BE49-F238E27FC236}">
                  <a16:creationId xmlns:a16="http://schemas.microsoft.com/office/drawing/2014/main" id="{A80B8EA6-B439-7182-270E-8011F8A258FC}"/>
                </a:ext>
              </a:extLst>
            </p:cNvPr>
            <p:cNvSpPr>
              <a:spLocks noChangeArrowheads="1"/>
            </p:cNvSpPr>
            <p:nvPr/>
          </p:nvSpPr>
          <p:spPr bwMode="auto">
            <a:xfrm>
              <a:off x="3903663" y="5499100"/>
              <a:ext cx="25450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132" name="Line 49">
              <a:extLst>
                <a:ext uri="{FF2B5EF4-FFF2-40B4-BE49-F238E27FC236}">
                  <a16:creationId xmlns:a16="http://schemas.microsoft.com/office/drawing/2014/main" id="{0038B325-9BD6-6A75-19C1-FB52868205BC}"/>
                </a:ext>
              </a:extLst>
            </p:cNvPr>
            <p:cNvSpPr>
              <a:spLocks noChangeShapeType="1"/>
            </p:cNvSpPr>
            <p:nvPr/>
          </p:nvSpPr>
          <p:spPr bwMode="auto">
            <a:xfrm>
              <a:off x="2616200" y="5621338"/>
              <a:ext cx="6159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33" name="Line 50">
              <a:extLst>
                <a:ext uri="{FF2B5EF4-FFF2-40B4-BE49-F238E27FC236}">
                  <a16:creationId xmlns:a16="http://schemas.microsoft.com/office/drawing/2014/main" id="{DA32FAB1-A435-A2D6-685A-68AE61D228DD}"/>
                </a:ext>
              </a:extLst>
            </p:cNvPr>
            <p:cNvSpPr>
              <a:spLocks noChangeShapeType="1"/>
            </p:cNvSpPr>
            <p:nvPr/>
          </p:nvSpPr>
          <p:spPr bwMode="auto">
            <a:xfrm>
              <a:off x="3840163" y="5376863"/>
              <a:ext cx="688975"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34" name="Line 51">
              <a:extLst>
                <a:ext uri="{FF2B5EF4-FFF2-40B4-BE49-F238E27FC236}">
                  <a16:creationId xmlns:a16="http://schemas.microsoft.com/office/drawing/2014/main" id="{0997480D-216A-1E93-13F0-0EBF0026B85E}"/>
                </a:ext>
              </a:extLst>
            </p:cNvPr>
            <p:cNvSpPr>
              <a:spLocks noChangeShapeType="1"/>
            </p:cNvSpPr>
            <p:nvPr/>
          </p:nvSpPr>
          <p:spPr bwMode="auto">
            <a:xfrm>
              <a:off x="3857625" y="5949950"/>
              <a:ext cx="666750" cy="158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35" name="Line 52">
              <a:extLst>
                <a:ext uri="{FF2B5EF4-FFF2-40B4-BE49-F238E27FC236}">
                  <a16:creationId xmlns:a16="http://schemas.microsoft.com/office/drawing/2014/main" id="{76C4597C-2155-D42B-C1C3-E10C97C53F2F}"/>
                </a:ext>
              </a:extLst>
            </p:cNvPr>
            <p:cNvSpPr>
              <a:spLocks noChangeShapeType="1"/>
            </p:cNvSpPr>
            <p:nvPr/>
          </p:nvSpPr>
          <p:spPr bwMode="auto">
            <a:xfrm>
              <a:off x="5114925" y="5526088"/>
              <a:ext cx="61595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19" name="Rectangle 36">
              <a:extLst>
                <a:ext uri="{FF2B5EF4-FFF2-40B4-BE49-F238E27FC236}">
                  <a16:creationId xmlns:a16="http://schemas.microsoft.com/office/drawing/2014/main" id="{31248107-4916-57DE-0AF1-9277FC38778C}"/>
                </a:ext>
              </a:extLst>
            </p:cNvPr>
            <p:cNvSpPr>
              <a:spLocks noChangeArrowheads="1"/>
            </p:cNvSpPr>
            <p:nvPr/>
          </p:nvSpPr>
          <p:spPr bwMode="auto">
            <a:xfrm>
              <a:off x="3913188" y="5854700"/>
              <a:ext cx="179044"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Class</a:t>
              </a:r>
              <a:endParaRPr lang="en-US" sz="1200" dirty="0">
                <a:solidFill>
                  <a:srgbClr val="000000"/>
                </a:solidFill>
                <a:latin typeface="Arial" panose="020B0604020202020204" pitchFamily="34" charset="0"/>
              </a:endParaRPr>
            </a:p>
          </p:txBody>
        </p:sp>
      </p:grpSp>
      <p:grpSp>
        <p:nvGrpSpPr>
          <p:cNvPr id="136" name="Group 53">
            <a:extLst>
              <a:ext uri="{FF2B5EF4-FFF2-40B4-BE49-F238E27FC236}">
                <a16:creationId xmlns:a16="http://schemas.microsoft.com/office/drawing/2014/main" id="{5AFBE7AE-9413-418A-796E-1689381A9876}"/>
              </a:ext>
            </a:extLst>
          </p:cNvPr>
          <p:cNvGrpSpPr>
            <a:grpSpLocks/>
          </p:cNvGrpSpPr>
          <p:nvPr/>
        </p:nvGrpSpPr>
        <p:grpSpPr bwMode="auto">
          <a:xfrm>
            <a:off x="2849282" y="2022586"/>
            <a:ext cx="3549650" cy="981075"/>
            <a:chOff x="1397" y="1386"/>
            <a:chExt cx="2064" cy="618"/>
          </a:xfrm>
        </p:grpSpPr>
        <p:sp>
          <p:nvSpPr>
            <p:cNvPr id="137" name="Text Box 54">
              <a:extLst>
                <a:ext uri="{FF2B5EF4-FFF2-40B4-BE49-F238E27FC236}">
                  <a16:creationId xmlns:a16="http://schemas.microsoft.com/office/drawing/2014/main" id="{6BD9D3D9-02CC-1695-AE05-73BFB202909E}"/>
                </a:ext>
              </a:extLst>
            </p:cNvPr>
            <p:cNvSpPr txBox="1">
              <a:spLocks noChangeArrowheads="1"/>
            </p:cNvSpPr>
            <p:nvPr/>
          </p:nvSpPr>
          <p:spPr bwMode="auto">
            <a:xfrm>
              <a:off x="1397" y="1386"/>
              <a:ext cx="391" cy="2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Registrar's</a:t>
              </a:r>
            </a:p>
            <a:p>
              <a:pPr algn="l">
                <a:lnSpc>
                  <a:spcPct val="100000"/>
                </a:lnSpc>
                <a:spcBef>
                  <a:spcPct val="0"/>
                </a:spcBef>
                <a:buClrTx/>
                <a:buFontTx/>
                <a:buNone/>
                <a:defRPr/>
              </a:pPr>
              <a:r>
                <a:rPr lang="en-US" sz="800" dirty="0">
                  <a:solidFill>
                    <a:srgbClr val="000000"/>
                  </a:solidFill>
                </a:rPr>
                <a:t>Office</a:t>
              </a:r>
            </a:p>
          </p:txBody>
        </p:sp>
        <p:sp>
          <p:nvSpPr>
            <p:cNvPr id="138" name="Text Box 55">
              <a:extLst>
                <a:ext uri="{FF2B5EF4-FFF2-40B4-BE49-F238E27FC236}">
                  <a16:creationId xmlns:a16="http://schemas.microsoft.com/office/drawing/2014/main" id="{10C00274-F2B0-AB9C-8417-870CBEEEE023}"/>
                </a:ext>
              </a:extLst>
            </p:cNvPr>
            <p:cNvSpPr txBox="1">
              <a:spLocks noChangeArrowheads="1"/>
            </p:cNvSpPr>
            <p:nvPr/>
          </p:nvSpPr>
          <p:spPr bwMode="auto">
            <a:xfrm>
              <a:off x="1397" y="1750"/>
              <a:ext cx="528" cy="2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Department Advisor</a:t>
              </a:r>
            </a:p>
          </p:txBody>
        </p:sp>
        <p:sp>
          <p:nvSpPr>
            <p:cNvPr id="139" name="AutoShape 56">
              <a:extLst>
                <a:ext uri="{FF2B5EF4-FFF2-40B4-BE49-F238E27FC236}">
                  <a16:creationId xmlns:a16="http://schemas.microsoft.com/office/drawing/2014/main" id="{1D0E60DE-9E3E-C814-FA6C-E08DC30D9711}"/>
                </a:ext>
              </a:extLst>
            </p:cNvPr>
            <p:cNvSpPr>
              <a:spLocks noChangeArrowheads="1"/>
            </p:cNvSpPr>
            <p:nvPr/>
          </p:nvSpPr>
          <p:spPr bwMode="auto">
            <a:xfrm>
              <a:off x="1901" y="1404"/>
              <a:ext cx="339" cy="252"/>
            </a:xfrm>
            <a:prstGeom prst="flowChartAlternate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Generate Student Summary Report</a:t>
              </a:r>
            </a:p>
          </p:txBody>
        </p:sp>
        <p:sp>
          <p:nvSpPr>
            <p:cNvPr id="140" name="Line 57">
              <a:extLst>
                <a:ext uri="{FF2B5EF4-FFF2-40B4-BE49-F238E27FC236}">
                  <a16:creationId xmlns:a16="http://schemas.microsoft.com/office/drawing/2014/main" id="{405B9441-44F5-533F-2A2A-D622AE075203}"/>
                </a:ext>
              </a:extLst>
            </p:cNvPr>
            <p:cNvSpPr>
              <a:spLocks noChangeShapeType="1"/>
            </p:cNvSpPr>
            <p:nvPr/>
          </p:nvSpPr>
          <p:spPr bwMode="auto">
            <a:xfrm>
              <a:off x="1493" y="1674"/>
              <a:ext cx="1968" cy="0"/>
            </a:xfrm>
            <a:prstGeom prst="line">
              <a:avLst/>
            </a:prstGeom>
            <a:noFill/>
            <a:ln w="12700">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41" name="AutoShape 58">
              <a:extLst>
                <a:ext uri="{FF2B5EF4-FFF2-40B4-BE49-F238E27FC236}">
                  <a16:creationId xmlns:a16="http://schemas.microsoft.com/office/drawing/2014/main" id="{A2598095-AD54-9147-DB83-F3C68F2C9D20}"/>
                </a:ext>
              </a:extLst>
            </p:cNvPr>
            <p:cNvSpPr>
              <a:spLocks noChangeArrowheads="1"/>
            </p:cNvSpPr>
            <p:nvPr/>
          </p:nvSpPr>
          <p:spPr bwMode="auto">
            <a:xfrm>
              <a:off x="2336" y="1410"/>
              <a:ext cx="318" cy="240"/>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Attach Reg Form and forward</a:t>
              </a:r>
            </a:p>
          </p:txBody>
        </p:sp>
        <p:sp>
          <p:nvSpPr>
            <p:cNvPr id="142" name="AutoShape 59">
              <a:extLst>
                <a:ext uri="{FF2B5EF4-FFF2-40B4-BE49-F238E27FC236}">
                  <a16:creationId xmlns:a16="http://schemas.microsoft.com/office/drawing/2014/main" id="{55191F70-9AC9-7EB2-DE76-61720CE25AC7}"/>
                </a:ext>
              </a:extLst>
            </p:cNvPr>
            <p:cNvSpPr>
              <a:spLocks noChangeArrowheads="1"/>
            </p:cNvSpPr>
            <p:nvPr/>
          </p:nvSpPr>
          <p:spPr bwMode="auto">
            <a:xfrm>
              <a:off x="2764" y="1740"/>
              <a:ext cx="309" cy="264"/>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Check </a:t>
              </a:r>
              <a:r>
                <a:rPr lang="en-US" sz="600" dirty="0" err="1">
                  <a:solidFill>
                    <a:srgbClr val="000000"/>
                  </a:solidFill>
                  <a:latin typeface="Arial" panose="020B0604020202020204" pitchFamily="34" charset="0"/>
                </a:rPr>
                <a:t>Reg</a:t>
              </a:r>
              <a:r>
                <a:rPr lang="en-US" sz="600" dirty="0">
                  <a:solidFill>
                    <a:srgbClr val="000000"/>
                  </a:solidFill>
                  <a:latin typeface="Arial" panose="020B0604020202020204" pitchFamily="34" charset="0"/>
                </a:rPr>
                <a:t> Request for data changes</a:t>
              </a:r>
            </a:p>
          </p:txBody>
        </p:sp>
        <p:sp>
          <p:nvSpPr>
            <p:cNvPr id="143" name="AutoShape 60">
              <a:extLst>
                <a:ext uri="{FF2B5EF4-FFF2-40B4-BE49-F238E27FC236}">
                  <a16:creationId xmlns:a16="http://schemas.microsoft.com/office/drawing/2014/main" id="{FA491CB5-9B87-4EB3-457E-07E03C56DC3E}"/>
                </a:ext>
              </a:extLst>
            </p:cNvPr>
            <p:cNvSpPr>
              <a:spLocks noChangeArrowheads="1"/>
            </p:cNvSpPr>
            <p:nvPr/>
          </p:nvSpPr>
          <p:spPr bwMode="auto">
            <a:xfrm>
              <a:off x="3169" y="1776"/>
              <a:ext cx="270" cy="192"/>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 Student  in Class</a:t>
              </a:r>
            </a:p>
          </p:txBody>
        </p:sp>
        <p:cxnSp>
          <p:nvCxnSpPr>
            <p:cNvPr id="144" name="AutoShape 61">
              <a:extLst>
                <a:ext uri="{FF2B5EF4-FFF2-40B4-BE49-F238E27FC236}">
                  <a16:creationId xmlns:a16="http://schemas.microsoft.com/office/drawing/2014/main" id="{EB759CC8-BECF-ADE0-F8BD-6A41EC47B0A9}"/>
                </a:ext>
              </a:extLst>
            </p:cNvPr>
            <p:cNvCxnSpPr>
              <a:cxnSpLocks noChangeShapeType="1"/>
              <a:stCxn id="139" idx="3"/>
              <a:endCxn id="141" idx="1"/>
            </p:cNvCxnSpPr>
            <p:nvPr/>
          </p:nvCxnSpPr>
          <p:spPr bwMode="auto">
            <a:xfrm>
              <a:off x="2240" y="1530"/>
              <a:ext cx="96" cy="0"/>
            </a:xfrm>
            <a:prstGeom prst="straightConnector1">
              <a:avLst/>
            </a:prstGeom>
            <a:noFill/>
            <a:ln w="9525">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5" name="AutoShape 62">
              <a:extLst>
                <a:ext uri="{FF2B5EF4-FFF2-40B4-BE49-F238E27FC236}">
                  <a16:creationId xmlns:a16="http://schemas.microsoft.com/office/drawing/2014/main" id="{C02201B4-8827-BC45-2359-0E8D0ECF6372}"/>
                </a:ext>
              </a:extLst>
            </p:cNvPr>
            <p:cNvCxnSpPr>
              <a:cxnSpLocks noChangeShapeType="1"/>
              <a:stCxn id="142" idx="3"/>
              <a:endCxn id="143" idx="1"/>
            </p:cNvCxnSpPr>
            <p:nvPr/>
          </p:nvCxnSpPr>
          <p:spPr bwMode="auto">
            <a:xfrm>
              <a:off x="3073" y="1872"/>
              <a:ext cx="96" cy="0"/>
            </a:xfrm>
            <a:prstGeom prst="straightConnector1">
              <a:avLst/>
            </a:prstGeom>
            <a:noFill/>
            <a:ln w="9525">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6" name="AutoShape 63">
              <a:extLst>
                <a:ext uri="{FF2B5EF4-FFF2-40B4-BE49-F238E27FC236}">
                  <a16:creationId xmlns:a16="http://schemas.microsoft.com/office/drawing/2014/main" id="{6E6C02D9-6DC1-A1BE-9496-B86EB3BC2B95}"/>
                </a:ext>
              </a:extLst>
            </p:cNvPr>
            <p:cNvCxnSpPr>
              <a:cxnSpLocks noChangeShapeType="1"/>
              <a:stCxn id="141" idx="3"/>
              <a:endCxn id="142" idx="1"/>
            </p:cNvCxnSpPr>
            <p:nvPr/>
          </p:nvCxnSpPr>
          <p:spPr bwMode="auto">
            <a:xfrm>
              <a:off x="2654" y="1530"/>
              <a:ext cx="110" cy="342"/>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56" name="Text Box 83">
            <a:extLst>
              <a:ext uri="{FF2B5EF4-FFF2-40B4-BE49-F238E27FC236}">
                <a16:creationId xmlns:a16="http://schemas.microsoft.com/office/drawing/2014/main" id="{C8CF8F98-F175-CA42-E9E3-42DA59D8F43F}"/>
              </a:ext>
            </a:extLst>
          </p:cNvPr>
          <p:cNvSpPr txBox="1">
            <a:spLocks noChangeArrowheads="1"/>
          </p:cNvSpPr>
          <p:nvPr/>
        </p:nvSpPr>
        <p:spPr bwMode="auto">
          <a:xfrm>
            <a:off x="2875128" y="3516321"/>
            <a:ext cx="1661319"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selects list item</a:t>
            </a:r>
          </a:p>
        </p:txBody>
      </p:sp>
      <p:sp>
        <p:nvSpPr>
          <p:cNvPr id="157" name="Line 84">
            <a:extLst>
              <a:ext uri="{FF2B5EF4-FFF2-40B4-BE49-F238E27FC236}">
                <a16:creationId xmlns:a16="http://schemas.microsoft.com/office/drawing/2014/main" id="{954821C0-DCDF-AE64-6FF4-E972A7EB91D1}"/>
              </a:ext>
            </a:extLst>
          </p:cNvPr>
          <p:cNvSpPr>
            <a:spLocks noChangeShapeType="1"/>
          </p:cNvSpPr>
          <p:nvPr/>
        </p:nvSpPr>
        <p:spPr bwMode="auto">
          <a:xfrm>
            <a:off x="3164063" y="3709990"/>
            <a:ext cx="1530615"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58" name="Text Box 85">
            <a:extLst>
              <a:ext uri="{FF2B5EF4-FFF2-40B4-BE49-F238E27FC236}">
                <a16:creationId xmlns:a16="http://schemas.microsoft.com/office/drawing/2014/main" id="{FFE5FD6D-1D37-7FB5-F645-5038BE1CA699}"/>
              </a:ext>
            </a:extLst>
          </p:cNvPr>
          <p:cNvSpPr txBox="1">
            <a:spLocks noChangeArrowheads="1"/>
          </p:cNvSpPr>
          <p:nvPr/>
        </p:nvSpPr>
        <p:spPr bwMode="auto">
          <a:xfrm>
            <a:off x="4777228" y="3592515"/>
            <a:ext cx="2108465"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Then System displays expanded Student view with needed Classes</a:t>
            </a:r>
          </a:p>
        </p:txBody>
      </p:sp>
      <p:sp>
        <p:nvSpPr>
          <p:cNvPr id="159" name="Line 86">
            <a:extLst>
              <a:ext uri="{FF2B5EF4-FFF2-40B4-BE49-F238E27FC236}">
                <a16:creationId xmlns:a16="http://schemas.microsoft.com/office/drawing/2014/main" id="{E4C3F37D-6C74-90FE-3198-82CF5295468C}"/>
              </a:ext>
            </a:extLst>
          </p:cNvPr>
          <p:cNvSpPr>
            <a:spLocks noChangeShapeType="1"/>
          </p:cNvSpPr>
          <p:nvPr/>
        </p:nvSpPr>
        <p:spPr bwMode="auto">
          <a:xfrm flipH="1">
            <a:off x="4859720" y="3910015"/>
            <a:ext cx="1804061"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0" name="Text Box 87">
            <a:extLst>
              <a:ext uri="{FF2B5EF4-FFF2-40B4-BE49-F238E27FC236}">
                <a16:creationId xmlns:a16="http://schemas.microsoft.com/office/drawing/2014/main" id="{925061B6-229D-5522-BE6B-77967358B0C9}"/>
              </a:ext>
            </a:extLst>
          </p:cNvPr>
          <p:cNvSpPr txBox="1">
            <a:spLocks noChangeArrowheads="1"/>
          </p:cNvSpPr>
          <p:nvPr/>
        </p:nvSpPr>
        <p:spPr bwMode="auto">
          <a:xfrm>
            <a:off x="2882017" y="3817948"/>
            <a:ext cx="1661319"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etc.</a:t>
            </a:r>
          </a:p>
        </p:txBody>
      </p:sp>
      <p:sp>
        <p:nvSpPr>
          <p:cNvPr id="161" name="Line 88">
            <a:extLst>
              <a:ext uri="{FF2B5EF4-FFF2-40B4-BE49-F238E27FC236}">
                <a16:creationId xmlns:a16="http://schemas.microsoft.com/office/drawing/2014/main" id="{CD731A56-A286-FC39-C16C-2C8613773824}"/>
              </a:ext>
            </a:extLst>
          </p:cNvPr>
          <p:cNvSpPr>
            <a:spLocks noChangeShapeType="1"/>
          </p:cNvSpPr>
          <p:nvPr/>
        </p:nvSpPr>
        <p:spPr bwMode="auto">
          <a:xfrm>
            <a:off x="3160566" y="4011615"/>
            <a:ext cx="1540933"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2" name="Oval 89">
            <a:extLst>
              <a:ext uri="{FF2B5EF4-FFF2-40B4-BE49-F238E27FC236}">
                <a16:creationId xmlns:a16="http://schemas.microsoft.com/office/drawing/2014/main" id="{476465B8-C0B5-6B7D-D789-9BC1F7D08914}"/>
              </a:ext>
            </a:extLst>
          </p:cNvPr>
          <p:cNvSpPr>
            <a:spLocks noChangeArrowheads="1"/>
          </p:cNvSpPr>
          <p:nvPr/>
        </p:nvSpPr>
        <p:spPr bwMode="auto">
          <a:xfrm>
            <a:off x="5810764" y="2522540"/>
            <a:ext cx="639763" cy="552450"/>
          </a:xfrm>
          <a:prstGeom prst="ellipse">
            <a:avLst/>
          </a:prstGeom>
          <a:noFill/>
          <a:ln w="19050" algn="ctr">
            <a:solidFill>
              <a:srgbClr val="FF0000"/>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3" name="Rectangle 90">
            <a:extLst>
              <a:ext uri="{FF2B5EF4-FFF2-40B4-BE49-F238E27FC236}">
                <a16:creationId xmlns:a16="http://schemas.microsoft.com/office/drawing/2014/main" id="{69300F0F-FC79-5E6C-B393-A176FD972782}"/>
              </a:ext>
            </a:extLst>
          </p:cNvPr>
          <p:cNvSpPr>
            <a:spLocks noChangeArrowheads="1"/>
          </p:cNvSpPr>
          <p:nvPr/>
        </p:nvSpPr>
        <p:spPr bwMode="auto">
          <a:xfrm>
            <a:off x="6768700" y="998609"/>
            <a:ext cx="33449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Project Charter </a:t>
            </a:r>
            <a:r>
              <a:rPr lang="en-US" sz="1400" dirty="0">
                <a:solidFill>
                  <a:srgbClr val="000000"/>
                </a:solidFill>
                <a:latin typeface="Arial" panose="020B0604020202020204" pitchFamily="34" charset="0"/>
              </a:rPr>
              <a:t>– documents the rationale, objectives, scope, and success measures for the  project</a:t>
            </a:r>
          </a:p>
        </p:txBody>
      </p:sp>
      <p:sp>
        <p:nvSpPr>
          <p:cNvPr id="164" name="Rectangle 91">
            <a:extLst>
              <a:ext uri="{FF2B5EF4-FFF2-40B4-BE49-F238E27FC236}">
                <a16:creationId xmlns:a16="http://schemas.microsoft.com/office/drawing/2014/main" id="{379B3CA2-6E9F-BEB4-B97B-B4B8A2295FF1}"/>
              </a:ext>
            </a:extLst>
          </p:cNvPr>
          <p:cNvSpPr>
            <a:spLocks noChangeArrowheads="1"/>
          </p:cNvSpPr>
          <p:nvPr/>
        </p:nvSpPr>
        <p:spPr bwMode="auto">
          <a:xfrm>
            <a:off x="6768746" y="2047918"/>
            <a:ext cx="3344951"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Process Model </a:t>
            </a:r>
            <a:r>
              <a:rPr lang="en-US" sz="1400" dirty="0">
                <a:solidFill>
                  <a:srgbClr val="000000"/>
                </a:solidFill>
                <a:latin typeface="Arial" panose="020B0604020202020204" pitchFamily="34" charset="0"/>
              </a:rPr>
              <a:t>- shows “what” in a Scope Model, then “who &amp; how” in a Workflow Model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the steps done by the actors in the process</a:t>
            </a:r>
          </a:p>
        </p:txBody>
      </p:sp>
      <p:sp>
        <p:nvSpPr>
          <p:cNvPr id="165" name="Rectangle 92">
            <a:extLst>
              <a:ext uri="{FF2B5EF4-FFF2-40B4-BE49-F238E27FC236}">
                <a16:creationId xmlns:a16="http://schemas.microsoft.com/office/drawing/2014/main" id="{B4D6F97B-618F-08CF-B422-07E87B7C90F0}"/>
              </a:ext>
            </a:extLst>
          </p:cNvPr>
          <p:cNvSpPr>
            <a:spLocks noChangeArrowheads="1"/>
          </p:cNvSpPr>
          <p:nvPr/>
        </p:nvSpPr>
        <p:spPr bwMode="auto">
          <a:xfrm>
            <a:off x="6768747" y="3133729"/>
            <a:ext cx="3344951"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Use Case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models how an actor interacts with a system to obtain (trigger) a service, typically to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complete a step in a process</a:t>
            </a:r>
          </a:p>
        </p:txBody>
      </p:sp>
      <p:sp>
        <p:nvSpPr>
          <p:cNvPr id="166" name="Rectangle 93">
            <a:extLst>
              <a:ext uri="{FF2B5EF4-FFF2-40B4-BE49-F238E27FC236}">
                <a16:creationId xmlns:a16="http://schemas.microsoft.com/office/drawing/2014/main" id="{0A72F006-7883-3581-FB70-130B39F455D5}"/>
              </a:ext>
            </a:extLst>
          </p:cNvPr>
          <p:cNvSpPr>
            <a:spLocks noChangeArrowheads="1"/>
          </p:cNvSpPr>
          <p:nvPr/>
        </p:nvSpPr>
        <p:spPr bwMode="auto">
          <a:xfrm>
            <a:off x="6768687" y="4192590"/>
            <a:ext cx="3344994"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Service Specification </a:t>
            </a:r>
            <a:r>
              <a:rPr lang="en-US" sz="1400" dirty="0">
                <a:solidFill>
                  <a:srgbClr val="000000"/>
                </a:solidFill>
                <a:latin typeface="Arial" panose="020B0604020202020204" pitchFamily="34" charset="0"/>
              </a:rPr>
              <a:t>- describes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 service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a package of rules and logic </a:t>
            </a:r>
            <a:r>
              <a:rPr lang="mr-IN" sz="1400" dirty="0">
                <a:solidFill>
                  <a:srgbClr val="000000"/>
                </a:solidFill>
                <a:latin typeface="Arial" panose="020B0604020202020204" pitchFamily="34" charset="0"/>
              </a:rPr>
              <a:t>–</a:t>
            </a:r>
            <a:r>
              <a:rPr lang="en-US" sz="1400" dirty="0">
                <a:solidFill>
                  <a:srgbClr val="000000"/>
                </a:solidFill>
                <a:latin typeface="Arial" panose="020B0604020202020204" pitchFamily="34" charset="0"/>
              </a:rPr>
              <a:t> that is triggered to complete or respond to a business event </a:t>
            </a:r>
          </a:p>
        </p:txBody>
      </p:sp>
      <p:sp>
        <p:nvSpPr>
          <p:cNvPr id="167" name="Rectangle 94">
            <a:extLst>
              <a:ext uri="{FF2B5EF4-FFF2-40B4-BE49-F238E27FC236}">
                <a16:creationId xmlns:a16="http://schemas.microsoft.com/office/drawing/2014/main" id="{AAC6EE35-BB92-AD01-4192-3830F372BCE7}"/>
              </a:ext>
            </a:extLst>
          </p:cNvPr>
          <p:cNvSpPr>
            <a:spLocks noChangeArrowheads="1"/>
          </p:cNvSpPr>
          <p:nvPr/>
        </p:nvSpPr>
        <p:spPr bwMode="auto">
          <a:xfrm>
            <a:off x="6768688" y="5294315"/>
            <a:ext cx="334499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38125" indent="-238125">
              <a:spcBef>
                <a:spcPct val="0"/>
              </a:spcBef>
              <a:buClr>
                <a:srgbClr val="FF0066"/>
              </a:buClr>
              <a:buFont typeface="Wingdings" pitchFamily="2" charset="2"/>
              <a:buChar char="ü"/>
              <a:defRPr/>
            </a:pPr>
            <a:r>
              <a:rPr lang="en-US" sz="1400" b="1" i="1" dirty="0">
                <a:solidFill>
                  <a:srgbClr val="000000"/>
                </a:solidFill>
                <a:latin typeface="Arial" panose="020B0604020202020204" pitchFamily="34" charset="0"/>
              </a:rPr>
              <a:t>Concept Model </a:t>
            </a:r>
            <a:r>
              <a:rPr lang="en-US" sz="1400" dirty="0">
                <a:solidFill>
                  <a:srgbClr val="000000"/>
                </a:solidFill>
                <a:latin typeface="Arial" panose="020B0604020202020204" pitchFamily="34" charset="0"/>
              </a:rPr>
              <a:t>- depicts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the things and the facts about things the organisation needs to record;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the things (the entities) are what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processes and solutions act on.</a:t>
            </a:r>
          </a:p>
        </p:txBody>
      </p:sp>
      <p:sp>
        <p:nvSpPr>
          <p:cNvPr id="171" name="Text Box 107">
            <a:extLst>
              <a:ext uri="{FF2B5EF4-FFF2-40B4-BE49-F238E27FC236}">
                <a16:creationId xmlns:a16="http://schemas.microsoft.com/office/drawing/2014/main" id="{36639402-50A8-7121-617E-9C03DBF3276D}"/>
              </a:ext>
            </a:extLst>
          </p:cNvPr>
          <p:cNvSpPr txBox="1">
            <a:spLocks noChangeArrowheads="1"/>
          </p:cNvSpPr>
          <p:nvPr/>
        </p:nvSpPr>
        <p:spPr bwMode="auto">
          <a:xfrm>
            <a:off x="2868044" y="1036103"/>
            <a:ext cx="3811453"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200" dirty="0">
                <a:solidFill>
                  <a:srgbClr val="000000"/>
                </a:solidFill>
                <a:latin typeface="Arial"/>
                <a:cs typeface="Arial"/>
              </a:rPr>
              <a:t>The university is initiating the “Strategic Enrollment” program </a:t>
            </a:r>
            <a:r>
              <a:rPr lang="en-US" sz="1200" dirty="0">
                <a:solidFill>
                  <a:srgbClr val="000000"/>
                </a:solidFill>
              </a:rPr>
              <a:t>to raise Student graduation rates in part by ensuring Classes are available for Student registration when needed.</a:t>
            </a:r>
          </a:p>
        </p:txBody>
      </p:sp>
      <p:grpSp>
        <p:nvGrpSpPr>
          <p:cNvPr id="3" name="Group 2">
            <a:extLst>
              <a:ext uri="{FF2B5EF4-FFF2-40B4-BE49-F238E27FC236}">
                <a16:creationId xmlns:a16="http://schemas.microsoft.com/office/drawing/2014/main" id="{CFBB0E92-70D3-9554-E99A-1CAB5E568ED4}"/>
              </a:ext>
            </a:extLst>
          </p:cNvPr>
          <p:cNvGrpSpPr/>
          <p:nvPr/>
        </p:nvGrpSpPr>
        <p:grpSpPr>
          <a:xfrm>
            <a:off x="938949" y="652465"/>
            <a:ext cx="8628198" cy="5432425"/>
            <a:chOff x="938949" y="652465"/>
            <a:chExt cx="8628198" cy="5432425"/>
          </a:xfrm>
        </p:grpSpPr>
        <p:sp>
          <p:nvSpPr>
            <p:cNvPr id="89" name="Line 6">
              <a:extLst>
                <a:ext uri="{FF2B5EF4-FFF2-40B4-BE49-F238E27FC236}">
                  <a16:creationId xmlns:a16="http://schemas.microsoft.com/office/drawing/2014/main" id="{C1BC5C5D-094C-4A02-E78C-07B04F23D62A}"/>
                </a:ext>
              </a:extLst>
            </p:cNvPr>
            <p:cNvSpPr>
              <a:spLocks noChangeShapeType="1"/>
            </p:cNvSpPr>
            <p:nvPr/>
          </p:nvSpPr>
          <p:spPr bwMode="auto">
            <a:xfrm>
              <a:off x="987107" y="1970090"/>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0" name="Line 7">
              <a:extLst>
                <a:ext uri="{FF2B5EF4-FFF2-40B4-BE49-F238E27FC236}">
                  <a16:creationId xmlns:a16="http://schemas.microsoft.com/office/drawing/2014/main" id="{281D1759-10A5-34FF-743F-BC4CAD2531FE}"/>
                </a:ext>
              </a:extLst>
            </p:cNvPr>
            <p:cNvSpPr>
              <a:spLocks noChangeShapeType="1"/>
            </p:cNvSpPr>
            <p:nvPr/>
          </p:nvSpPr>
          <p:spPr bwMode="auto">
            <a:xfrm>
              <a:off x="987107" y="3036890"/>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91" name="Line 8">
              <a:extLst>
                <a:ext uri="{FF2B5EF4-FFF2-40B4-BE49-F238E27FC236}">
                  <a16:creationId xmlns:a16="http://schemas.microsoft.com/office/drawing/2014/main" id="{406FF806-E2E3-57B5-78BC-1BF1FFC49032}"/>
                </a:ext>
              </a:extLst>
            </p:cNvPr>
            <p:cNvSpPr>
              <a:spLocks noChangeShapeType="1"/>
            </p:cNvSpPr>
            <p:nvPr/>
          </p:nvSpPr>
          <p:spPr bwMode="auto">
            <a:xfrm>
              <a:off x="987107" y="4103690"/>
              <a:ext cx="858004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47" name="Rectangle 71">
              <a:extLst>
                <a:ext uri="{FF2B5EF4-FFF2-40B4-BE49-F238E27FC236}">
                  <a16:creationId xmlns:a16="http://schemas.microsoft.com/office/drawing/2014/main" id="{52C6F4E5-2030-56DB-3D3C-7ECF2139492C}"/>
                </a:ext>
              </a:extLst>
            </p:cNvPr>
            <p:cNvSpPr>
              <a:spLocks noChangeArrowheads="1"/>
            </p:cNvSpPr>
            <p:nvPr/>
          </p:nvSpPr>
          <p:spPr bwMode="auto">
            <a:xfrm>
              <a:off x="1085130" y="2097090"/>
              <a:ext cx="1651000" cy="812800"/>
            </a:xfrm>
            <a:prstGeom prst="rect">
              <a:avLst/>
            </a:prstGeom>
            <a:solidFill>
              <a:srgbClr val="666699"/>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Process</a:t>
              </a:r>
            </a:p>
          </p:txBody>
        </p:sp>
        <p:sp>
          <p:nvSpPr>
            <p:cNvPr id="148" name="Rectangle 72">
              <a:extLst>
                <a:ext uri="{FF2B5EF4-FFF2-40B4-BE49-F238E27FC236}">
                  <a16:creationId xmlns:a16="http://schemas.microsoft.com/office/drawing/2014/main" id="{323D3807-6EEF-C1DE-7669-7B162CE32406}"/>
                </a:ext>
              </a:extLst>
            </p:cNvPr>
            <p:cNvSpPr>
              <a:spLocks noChangeArrowheads="1"/>
            </p:cNvSpPr>
            <p:nvPr/>
          </p:nvSpPr>
          <p:spPr bwMode="auto">
            <a:xfrm>
              <a:off x="1085130" y="3151190"/>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Presentation</a:t>
              </a:r>
            </a:p>
            <a:p>
              <a:pPr algn="l">
                <a:lnSpc>
                  <a:spcPct val="100000"/>
                </a:lnSpc>
                <a:spcBef>
                  <a:spcPct val="0"/>
                </a:spcBef>
                <a:buClrTx/>
                <a:buFontTx/>
                <a:buNone/>
                <a:defRPr/>
              </a:pP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500" i="1" dirty="0">
                  <a:solidFill>
                    <a:srgbClr val="FFFFFF"/>
                  </a:solidFill>
                  <a:latin typeface="Arial" panose="020B0604020202020204" pitchFamily="34" charset="0"/>
                </a:rPr>
                <a:t>(user interface) </a:t>
              </a:r>
            </a:p>
          </p:txBody>
        </p:sp>
        <p:sp>
          <p:nvSpPr>
            <p:cNvPr id="149" name="Rectangle 73">
              <a:extLst>
                <a:ext uri="{FF2B5EF4-FFF2-40B4-BE49-F238E27FC236}">
                  <a16:creationId xmlns:a16="http://schemas.microsoft.com/office/drawing/2014/main" id="{DBC47111-CDB4-C2DF-7751-8580DB8C3393}"/>
                </a:ext>
              </a:extLst>
            </p:cNvPr>
            <p:cNvSpPr>
              <a:spLocks noChangeArrowheads="1"/>
            </p:cNvSpPr>
            <p:nvPr/>
          </p:nvSpPr>
          <p:spPr bwMode="auto">
            <a:xfrm>
              <a:off x="1085130" y="4233865"/>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Application </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(rules &amp; logic)</a:t>
              </a:r>
            </a:p>
          </p:txBody>
        </p:sp>
        <p:sp>
          <p:nvSpPr>
            <p:cNvPr id="152" name="Rectangle 77">
              <a:extLst>
                <a:ext uri="{FF2B5EF4-FFF2-40B4-BE49-F238E27FC236}">
                  <a16:creationId xmlns:a16="http://schemas.microsoft.com/office/drawing/2014/main" id="{9CDC1A74-D48F-C253-8465-BE027ACB8002}"/>
                </a:ext>
              </a:extLst>
            </p:cNvPr>
            <p:cNvSpPr>
              <a:spLocks noChangeArrowheads="1"/>
            </p:cNvSpPr>
            <p:nvPr/>
          </p:nvSpPr>
          <p:spPr bwMode="auto">
            <a:xfrm>
              <a:off x="1085130" y="5272090"/>
              <a:ext cx="1651000" cy="812800"/>
            </a:xfrm>
            <a:prstGeom prst="rect">
              <a:avLst/>
            </a:prstGeom>
            <a:solidFill>
              <a:srgbClr val="003366"/>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Data</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(data &amp; storage)</a:t>
              </a:r>
            </a:p>
          </p:txBody>
        </p:sp>
        <p:sp>
          <p:nvSpPr>
            <p:cNvPr id="155" name="Line 81">
              <a:extLst>
                <a:ext uri="{FF2B5EF4-FFF2-40B4-BE49-F238E27FC236}">
                  <a16:creationId xmlns:a16="http://schemas.microsoft.com/office/drawing/2014/main" id="{9B80A293-74F0-3194-2BC3-41F11BE9B586}"/>
                </a:ext>
              </a:extLst>
            </p:cNvPr>
            <p:cNvSpPr>
              <a:spLocks noChangeShapeType="1"/>
            </p:cNvSpPr>
            <p:nvPr/>
          </p:nvSpPr>
          <p:spPr bwMode="auto">
            <a:xfrm>
              <a:off x="987107" y="5170490"/>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68" name="Text Box 95">
              <a:extLst>
                <a:ext uri="{FF2B5EF4-FFF2-40B4-BE49-F238E27FC236}">
                  <a16:creationId xmlns:a16="http://schemas.microsoft.com/office/drawing/2014/main" id="{BE4D5571-10DA-524E-AABF-CBFDE605F98F}"/>
                </a:ext>
              </a:extLst>
            </p:cNvPr>
            <p:cNvSpPr txBox="1">
              <a:spLocks noChangeArrowheads="1"/>
            </p:cNvSpPr>
            <p:nvPr/>
          </p:nvSpPr>
          <p:spPr bwMode="auto">
            <a:xfrm>
              <a:off x="938949" y="652465"/>
              <a:ext cx="1883949"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600" b="1" dirty="0">
                  <a:solidFill>
                    <a:srgbClr val="000000"/>
                  </a:solidFill>
                </a:rPr>
                <a:t>Framework Layer</a:t>
              </a:r>
            </a:p>
          </p:txBody>
        </p:sp>
        <p:sp>
          <p:nvSpPr>
            <p:cNvPr id="169" name="Text Box 96">
              <a:extLst>
                <a:ext uri="{FF2B5EF4-FFF2-40B4-BE49-F238E27FC236}">
                  <a16:creationId xmlns:a16="http://schemas.microsoft.com/office/drawing/2014/main" id="{C67187B1-F781-7AB7-EAAD-B954AF82BC89}"/>
                </a:ext>
              </a:extLst>
            </p:cNvPr>
            <p:cNvSpPr txBox="1">
              <a:spLocks noChangeArrowheads="1"/>
            </p:cNvSpPr>
            <p:nvPr/>
          </p:nvSpPr>
          <p:spPr bwMode="auto">
            <a:xfrm>
              <a:off x="3698929" y="652465"/>
              <a:ext cx="1959591"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600" b="1" dirty="0">
                  <a:solidFill>
                    <a:srgbClr val="000000"/>
                  </a:solidFill>
                </a:rPr>
                <a:t>Technique sample</a:t>
              </a:r>
            </a:p>
          </p:txBody>
        </p:sp>
        <p:sp>
          <p:nvSpPr>
            <p:cNvPr id="170" name="Text Box 97">
              <a:extLst>
                <a:ext uri="{FF2B5EF4-FFF2-40B4-BE49-F238E27FC236}">
                  <a16:creationId xmlns:a16="http://schemas.microsoft.com/office/drawing/2014/main" id="{BEEA4728-5BB3-FE23-3B7B-AD3B744EF78D}"/>
                </a:ext>
              </a:extLst>
            </p:cNvPr>
            <p:cNvSpPr txBox="1">
              <a:spLocks noChangeArrowheads="1"/>
            </p:cNvSpPr>
            <p:nvPr/>
          </p:nvSpPr>
          <p:spPr bwMode="auto">
            <a:xfrm>
              <a:off x="7435969" y="652465"/>
              <a:ext cx="1587093"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600" b="1" dirty="0">
                  <a:solidFill>
                    <a:srgbClr val="000000"/>
                  </a:solidFill>
                </a:rPr>
                <a:t>What it covers</a:t>
              </a:r>
            </a:p>
          </p:txBody>
        </p:sp>
        <p:sp>
          <p:nvSpPr>
            <p:cNvPr id="172" name="Rectangle 78">
              <a:extLst>
                <a:ext uri="{FF2B5EF4-FFF2-40B4-BE49-F238E27FC236}">
                  <a16:creationId xmlns:a16="http://schemas.microsoft.com/office/drawing/2014/main" id="{4B4413BD-731A-B31F-612D-15CBDBBFE348}"/>
                </a:ext>
              </a:extLst>
            </p:cNvPr>
            <p:cNvSpPr>
              <a:spLocks noChangeArrowheads="1"/>
            </p:cNvSpPr>
            <p:nvPr/>
          </p:nvSpPr>
          <p:spPr bwMode="auto">
            <a:xfrm>
              <a:off x="1085130" y="1090615"/>
              <a:ext cx="1651000" cy="812800"/>
            </a:xfrm>
            <a:prstGeom prst="rect">
              <a:avLst/>
            </a:prstGeom>
            <a:solidFill>
              <a:srgbClr val="0000FF"/>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Goals &amp; Objectives</a:t>
              </a:r>
            </a:p>
          </p:txBody>
        </p:sp>
      </p:grpSp>
      <p:sp>
        <p:nvSpPr>
          <p:cNvPr id="88" name="Text Box 19">
            <a:extLst>
              <a:ext uri="{FF2B5EF4-FFF2-40B4-BE49-F238E27FC236}">
                <a16:creationId xmlns:a16="http://schemas.microsoft.com/office/drawing/2014/main" id="{A9400239-9C68-C49A-4BB6-7009810A62AE}"/>
              </a:ext>
            </a:extLst>
          </p:cNvPr>
          <p:cNvSpPr txBox="1">
            <a:spLocks noChangeArrowheads="1"/>
          </p:cNvSpPr>
          <p:nvPr/>
        </p:nvSpPr>
        <p:spPr bwMode="auto">
          <a:xfrm>
            <a:off x="9935006" y="2010448"/>
            <a:ext cx="2095369" cy="757773"/>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46038" rIns="0" bIns="46038"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90000"/>
              </a:lnSpc>
              <a:spcBef>
                <a:spcPct val="0"/>
              </a:spcBef>
              <a:spcAft>
                <a:spcPct val="0"/>
              </a:spcAft>
              <a:defRPr/>
            </a:pPr>
            <a:r>
              <a:rPr lang="en-US" sz="1600" i="1" dirty="0">
                <a:solidFill>
                  <a:srgbClr val="000000"/>
                </a:solidFill>
                <a:cs typeface="ＭＳ Ｐゴシック" charset="0"/>
              </a:rPr>
              <a:t>Business Process:</a:t>
            </a:r>
            <a:br>
              <a:rPr lang="en-US" sz="1600" i="1" dirty="0">
                <a:solidFill>
                  <a:srgbClr val="000000"/>
                </a:solidFill>
                <a:cs typeface="ＭＳ Ｐゴシック" charset="0"/>
              </a:rPr>
            </a:br>
            <a:r>
              <a:rPr lang="en-US" sz="1600" dirty="0">
                <a:solidFill>
                  <a:srgbClr val="000000"/>
                </a:solidFill>
                <a:cs typeface="ＭＳ Ｐゴシック" charset="0"/>
              </a:rPr>
              <a:t>gives great </a:t>
            </a:r>
            <a:r>
              <a:rPr lang="en-US" sz="1600" i="1" dirty="0">
                <a:solidFill>
                  <a:srgbClr val="000000"/>
                </a:solidFill>
                <a:cs typeface="ＭＳ Ｐゴシック" charset="0"/>
              </a:rPr>
              <a:t>context</a:t>
            </a:r>
            <a:r>
              <a:rPr lang="en-US" sz="1600" dirty="0">
                <a:solidFill>
                  <a:srgbClr val="000000"/>
                </a:solidFill>
                <a:cs typeface="ＭＳ Ｐゴシック" charset="0"/>
              </a:rPr>
              <a:t> </a:t>
            </a:r>
            <a:br>
              <a:rPr lang="en-US" sz="1600" dirty="0">
                <a:solidFill>
                  <a:srgbClr val="000000"/>
                </a:solidFill>
                <a:cs typeface="ＭＳ Ｐゴシック" charset="0"/>
              </a:rPr>
            </a:br>
            <a:r>
              <a:rPr lang="en-US" sz="1600" dirty="0">
                <a:solidFill>
                  <a:srgbClr val="000000"/>
                </a:solidFill>
                <a:cs typeface="ＭＳ Ｐゴシック" charset="0"/>
              </a:rPr>
              <a:t>for </a:t>
            </a:r>
            <a:r>
              <a:rPr lang="en-US" sz="1600" i="1" dirty="0">
                <a:solidFill>
                  <a:srgbClr val="000000"/>
                </a:solidFill>
                <a:cs typeface="ＭＳ Ｐゴシック" charset="0"/>
              </a:rPr>
              <a:t>Business Analysis</a:t>
            </a:r>
          </a:p>
        </p:txBody>
      </p:sp>
      <p:sp>
        <p:nvSpPr>
          <p:cNvPr id="173" name="Text Box 19">
            <a:extLst>
              <a:ext uri="{FF2B5EF4-FFF2-40B4-BE49-F238E27FC236}">
                <a16:creationId xmlns:a16="http://schemas.microsoft.com/office/drawing/2014/main" id="{6886806B-BEAD-9FB6-40DC-4ADE35342168}"/>
              </a:ext>
            </a:extLst>
          </p:cNvPr>
          <p:cNvSpPr txBox="1">
            <a:spLocks noChangeArrowheads="1"/>
          </p:cNvSpPr>
          <p:nvPr/>
        </p:nvSpPr>
        <p:spPr bwMode="auto">
          <a:xfrm>
            <a:off x="9935006" y="3472130"/>
            <a:ext cx="2095369" cy="1200971"/>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46038" rIns="0" bIns="46038"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90000"/>
              </a:lnSpc>
              <a:spcBef>
                <a:spcPct val="0"/>
              </a:spcBef>
              <a:spcAft>
                <a:spcPct val="0"/>
              </a:spcAft>
              <a:defRPr/>
            </a:pPr>
            <a:r>
              <a:rPr lang="en-US" sz="1600" i="1" dirty="0">
                <a:solidFill>
                  <a:srgbClr val="000000"/>
                </a:solidFill>
                <a:cs typeface="ＭＳ Ｐゴシック" charset="0"/>
              </a:rPr>
              <a:t>Use Cases and Services: </a:t>
            </a:r>
            <a:br>
              <a:rPr lang="en-US" sz="1600" i="1" dirty="0">
                <a:solidFill>
                  <a:srgbClr val="000000"/>
                </a:solidFill>
                <a:cs typeface="ＭＳ Ｐゴシック" charset="0"/>
              </a:rPr>
            </a:br>
            <a:r>
              <a:rPr lang="en-US" sz="1600" dirty="0">
                <a:solidFill>
                  <a:srgbClr val="000000"/>
                </a:solidFill>
                <a:cs typeface="ＭＳ Ｐゴシック" charset="0"/>
              </a:rPr>
              <a:t>where we capture </a:t>
            </a:r>
            <a:r>
              <a:rPr lang="en-US" sz="1600" i="1" dirty="0">
                <a:solidFill>
                  <a:srgbClr val="000000"/>
                </a:solidFill>
                <a:cs typeface="ＭＳ Ｐゴシック" charset="0"/>
              </a:rPr>
              <a:t>Functional Requirements</a:t>
            </a:r>
          </a:p>
        </p:txBody>
      </p:sp>
      <p:sp>
        <p:nvSpPr>
          <p:cNvPr id="174" name="Text Box 19">
            <a:extLst>
              <a:ext uri="{FF2B5EF4-FFF2-40B4-BE49-F238E27FC236}">
                <a16:creationId xmlns:a16="http://schemas.microsoft.com/office/drawing/2014/main" id="{D882013C-0DB6-FC74-D4B1-D281105EE6E2}"/>
              </a:ext>
            </a:extLst>
          </p:cNvPr>
          <p:cNvSpPr txBox="1">
            <a:spLocks noChangeArrowheads="1"/>
          </p:cNvSpPr>
          <p:nvPr/>
        </p:nvSpPr>
        <p:spPr bwMode="auto">
          <a:xfrm>
            <a:off x="9972452" y="5366079"/>
            <a:ext cx="2095369" cy="979372"/>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108000" tIns="46038" rIns="0" bIns="46038"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eaLnBrk="0" fontAlgn="base" hangingPunct="0">
              <a:lnSpc>
                <a:spcPct val="90000"/>
              </a:lnSpc>
              <a:spcBef>
                <a:spcPct val="0"/>
              </a:spcBef>
              <a:spcAft>
                <a:spcPct val="0"/>
              </a:spcAft>
              <a:defRPr/>
            </a:pPr>
            <a:r>
              <a:rPr lang="en-US" sz="1600" i="1" dirty="0">
                <a:solidFill>
                  <a:srgbClr val="000000"/>
                </a:solidFill>
                <a:cs typeface="ＭＳ Ｐゴシック" charset="0"/>
              </a:rPr>
              <a:t>Concept Model / </a:t>
            </a:r>
            <a:br>
              <a:rPr lang="en-US" sz="1600" i="1" dirty="0">
                <a:solidFill>
                  <a:srgbClr val="000000"/>
                </a:solidFill>
                <a:cs typeface="ＭＳ Ｐゴシック" charset="0"/>
              </a:rPr>
            </a:br>
            <a:r>
              <a:rPr lang="en-US" sz="1600" i="1" dirty="0">
                <a:solidFill>
                  <a:srgbClr val="000000"/>
                </a:solidFill>
                <a:cs typeface="ＭＳ Ｐゴシック" charset="0"/>
              </a:rPr>
              <a:t>Data Model:</a:t>
            </a:r>
            <a:br>
              <a:rPr lang="en-US" sz="1600" i="1" dirty="0">
                <a:solidFill>
                  <a:srgbClr val="000000"/>
                </a:solidFill>
                <a:cs typeface="ＭＳ Ｐゴシック" charset="0"/>
              </a:rPr>
            </a:br>
            <a:r>
              <a:rPr lang="en-US" sz="1600" dirty="0">
                <a:solidFill>
                  <a:srgbClr val="000000"/>
                </a:solidFill>
                <a:cs typeface="ＭＳ Ｐゴシック" charset="0"/>
              </a:rPr>
              <a:t>a great </a:t>
            </a:r>
            <a:r>
              <a:rPr lang="en-US" sz="1600" i="1" dirty="0">
                <a:solidFill>
                  <a:srgbClr val="000000"/>
                </a:solidFill>
                <a:cs typeface="ＭＳ Ｐゴシック" charset="0"/>
              </a:rPr>
              <a:t>platform</a:t>
            </a:r>
            <a:r>
              <a:rPr lang="en-US" sz="1600" dirty="0">
                <a:solidFill>
                  <a:srgbClr val="000000"/>
                </a:solidFill>
                <a:cs typeface="ＭＳ Ｐゴシック" charset="0"/>
              </a:rPr>
              <a:t> </a:t>
            </a:r>
            <a:br>
              <a:rPr lang="en-US" sz="1600" dirty="0">
                <a:solidFill>
                  <a:srgbClr val="000000"/>
                </a:solidFill>
                <a:cs typeface="ＭＳ Ｐゴシック" charset="0"/>
              </a:rPr>
            </a:br>
            <a:r>
              <a:rPr lang="en-US" sz="1600" dirty="0">
                <a:solidFill>
                  <a:srgbClr val="000000"/>
                </a:solidFill>
                <a:cs typeface="ＭＳ Ｐゴシック" charset="0"/>
              </a:rPr>
              <a:t>for </a:t>
            </a:r>
            <a:r>
              <a:rPr lang="en-US" sz="1600" i="1" dirty="0">
                <a:solidFill>
                  <a:srgbClr val="000000"/>
                </a:solidFill>
                <a:cs typeface="ＭＳ Ｐゴシック" charset="0"/>
              </a:rPr>
              <a:t>Business Analysis</a:t>
            </a:r>
          </a:p>
        </p:txBody>
      </p:sp>
      <p:sp>
        <p:nvSpPr>
          <p:cNvPr id="175" name="Rectangle 174">
            <a:extLst>
              <a:ext uri="{FF2B5EF4-FFF2-40B4-BE49-F238E27FC236}">
                <a16:creationId xmlns:a16="http://schemas.microsoft.com/office/drawing/2014/main" id="{707F1216-15B1-2E24-C059-05D12CC6F109}"/>
              </a:ext>
            </a:extLst>
          </p:cNvPr>
          <p:cNvSpPr/>
          <p:nvPr/>
        </p:nvSpPr>
        <p:spPr>
          <a:xfrm rot="20768740">
            <a:off x="9858829" y="989732"/>
            <a:ext cx="2024913" cy="307777"/>
          </a:xfrm>
          <a:prstGeom prst="rect">
            <a:avLst/>
          </a:prstGeom>
          <a:solidFill>
            <a:srgbClr val="FFFF00"/>
          </a:solidFill>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This is not a sequence!</a:t>
            </a:r>
          </a:p>
        </p:txBody>
      </p:sp>
      <p:sp>
        <p:nvSpPr>
          <p:cNvPr id="4" name="Rectangle 79">
            <a:extLst>
              <a:ext uri="{FF2B5EF4-FFF2-40B4-BE49-F238E27FC236}">
                <a16:creationId xmlns:a16="http://schemas.microsoft.com/office/drawing/2014/main" id="{D2218542-9DA4-6324-EB0F-205E99C36FD3}"/>
              </a:ext>
            </a:extLst>
          </p:cNvPr>
          <p:cNvSpPr>
            <a:spLocks noChangeArrowheads="1"/>
          </p:cNvSpPr>
          <p:nvPr/>
        </p:nvSpPr>
        <p:spPr bwMode="auto">
          <a:xfrm>
            <a:off x="472488" y="1084227"/>
            <a:ext cx="412750" cy="4994839"/>
          </a:xfrm>
          <a:prstGeom prst="rect">
            <a:avLst/>
          </a:prstGeom>
          <a:no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tIns="91440" bIns="91440" anchor="ctr"/>
          <a:lstStyle/>
          <a:p>
            <a:pPr algn="ctr">
              <a:lnSpc>
                <a:spcPct val="100000"/>
              </a:lnSpc>
              <a:spcBef>
                <a:spcPct val="0"/>
              </a:spcBef>
              <a:buClrTx/>
              <a:buFontTx/>
              <a:buNone/>
              <a:defRPr/>
            </a:pPr>
            <a:r>
              <a:rPr lang="en-US" dirty="0">
                <a:latin typeface="Arial" panose="020B0604020202020204" pitchFamily="34" charset="0"/>
              </a:rPr>
              <a:t>The Clariteq Framework for Business Analysis</a:t>
            </a:r>
          </a:p>
        </p:txBody>
      </p:sp>
    </p:spTree>
    <p:extLst>
      <p:ext uri="{BB962C8B-B14F-4D97-AF65-F5344CB8AC3E}">
        <p14:creationId xmlns:p14="http://schemas.microsoft.com/office/powerpoint/2010/main" val="308499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dissolve">
                                      <p:cBhvr>
                                        <p:cTn id="15" dur="500"/>
                                        <p:tgtEl>
                                          <p:spTgt spid="16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dissolve">
                                      <p:cBhvr>
                                        <p:cTn id="20" dur="500"/>
                                        <p:tgtEl>
                                          <p:spTgt spid="17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dissolve">
                                      <p:cBhvr>
                                        <p:cTn id="25" dur="500"/>
                                        <p:tgtEl>
                                          <p:spTgt spid="16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dissolve">
                                      <p:cBhvr>
                                        <p:cTn id="30" dur="500"/>
                                        <p:tgtEl>
                                          <p:spTgt spid="13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2"/>
                                        </p:tgtEl>
                                        <p:attrNameLst>
                                          <p:attrName>style.visibility</p:attrName>
                                        </p:attrNameLst>
                                      </p:cBhvr>
                                      <p:to>
                                        <p:strVal val="visible"/>
                                      </p:to>
                                    </p:set>
                                    <p:animEffect transition="in" filter="dissolve">
                                      <p:cBhvr>
                                        <p:cTn id="35" dur="500"/>
                                        <p:tgtEl>
                                          <p:spTgt spid="16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65"/>
                                        </p:tgtEl>
                                        <p:attrNameLst>
                                          <p:attrName>style.visibility</p:attrName>
                                        </p:attrNameLst>
                                      </p:cBhvr>
                                      <p:to>
                                        <p:strVal val="visible"/>
                                      </p:to>
                                    </p:set>
                                    <p:animEffect transition="in" filter="dissolve">
                                      <p:cBhvr>
                                        <p:cTn id="40" dur="5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dissolve">
                                      <p:cBhvr>
                                        <p:cTn id="45" dur="500"/>
                                        <p:tgtEl>
                                          <p:spTgt spid="9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dissolve">
                                      <p:cBhvr>
                                        <p:cTn id="48" dur="500"/>
                                        <p:tgtEl>
                                          <p:spTgt spid="92"/>
                                        </p:tgtEl>
                                      </p:cBhvr>
                                    </p:animEffect>
                                  </p:childTnLst>
                                </p:cTn>
                              </p:par>
                              <p:par>
                                <p:cTn id="49" presetID="9"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dissolve">
                                      <p:cBhvr>
                                        <p:cTn id="51" dur="500"/>
                                        <p:tgtEl>
                                          <p:spTgt spid="9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dissolve">
                                      <p:cBhvr>
                                        <p:cTn id="56" dur="500"/>
                                        <p:tgtEl>
                                          <p:spTgt spid="9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dissolve">
                                      <p:cBhvr>
                                        <p:cTn id="59" dur="500"/>
                                        <p:tgtEl>
                                          <p:spTgt spid="95"/>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57"/>
                                        </p:tgtEl>
                                        <p:attrNameLst>
                                          <p:attrName>style.visibility</p:attrName>
                                        </p:attrNameLst>
                                      </p:cBhvr>
                                      <p:to>
                                        <p:strVal val="visible"/>
                                      </p:to>
                                    </p:set>
                                    <p:animEffect transition="in" filter="dissolve">
                                      <p:cBhvr>
                                        <p:cTn id="64" dur="500"/>
                                        <p:tgtEl>
                                          <p:spTgt spid="15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56"/>
                                        </p:tgtEl>
                                        <p:attrNameLst>
                                          <p:attrName>style.visibility</p:attrName>
                                        </p:attrNameLst>
                                      </p:cBhvr>
                                      <p:to>
                                        <p:strVal val="visible"/>
                                      </p:to>
                                    </p:set>
                                    <p:animEffect transition="in" filter="dissolve">
                                      <p:cBhvr>
                                        <p:cTn id="67" dur="500"/>
                                        <p:tgtEl>
                                          <p:spTgt spid="15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59"/>
                                        </p:tgtEl>
                                        <p:attrNameLst>
                                          <p:attrName>style.visibility</p:attrName>
                                        </p:attrNameLst>
                                      </p:cBhvr>
                                      <p:to>
                                        <p:strVal val="visible"/>
                                      </p:to>
                                    </p:set>
                                    <p:animEffect transition="in" filter="dissolve">
                                      <p:cBhvr>
                                        <p:cTn id="72" dur="500"/>
                                        <p:tgtEl>
                                          <p:spTgt spid="159"/>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58"/>
                                        </p:tgtEl>
                                        <p:attrNameLst>
                                          <p:attrName>style.visibility</p:attrName>
                                        </p:attrNameLst>
                                      </p:cBhvr>
                                      <p:to>
                                        <p:strVal val="visible"/>
                                      </p:to>
                                    </p:set>
                                    <p:animEffect transition="in" filter="dissolve">
                                      <p:cBhvr>
                                        <p:cTn id="75" dur="500"/>
                                        <p:tgtEl>
                                          <p:spTgt spid="15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61"/>
                                        </p:tgtEl>
                                        <p:attrNameLst>
                                          <p:attrName>style.visibility</p:attrName>
                                        </p:attrNameLst>
                                      </p:cBhvr>
                                      <p:to>
                                        <p:strVal val="visible"/>
                                      </p:to>
                                    </p:set>
                                    <p:animEffect transition="in" filter="dissolve">
                                      <p:cBhvr>
                                        <p:cTn id="80" dur="500"/>
                                        <p:tgtEl>
                                          <p:spTgt spid="16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60"/>
                                        </p:tgtEl>
                                        <p:attrNameLst>
                                          <p:attrName>style.visibility</p:attrName>
                                        </p:attrNameLst>
                                      </p:cBhvr>
                                      <p:to>
                                        <p:strVal val="visible"/>
                                      </p:to>
                                    </p:set>
                                    <p:animEffect transition="in" filter="dissolve">
                                      <p:cBhvr>
                                        <p:cTn id="83" dur="500"/>
                                        <p:tgtEl>
                                          <p:spTgt spid="160"/>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66"/>
                                        </p:tgtEl>
                                        <p:attrNameLst>
                                          <p:attrName>style.visibility</p:attrName>
                                        </p:attrNameLst>
                                      </p:cBhvr>
                                      <p:to>
                                        <p:strVal val="visible"/>
                                      </p:to>
                                    </p:set>
                                    <p:animEffect transition="in" filter="dissolve">
                                      <p:cBhvr>
                                        <p:cTn id="88" dur="500"/>
                                        <p:tgtEl>
                                          <p:spTgt spid="166"/>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dissolve">
                                      <p:cBhvr>
                                        <p:cTn id="93" dur="500"/>
                                        <p:tgtEl>
                                          <p:spTgt spid="97"/>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167"/>
                                        </p:tgtEl>
                                        <p:attrNameLst>
                                          <p:attrName>style.visibility</p:attrName>
                                        </p:attrNameLst>
                                      </p:cBhvr>
                                      <p:to>
                                        <p:strVal val="visible"/>
                                      </p:to>
                                    </p:set>
                                    <p:animEffect transition="in" filter="dissolve">
                                      <p:cBhvr>
                                        <p:cTn id="98" dur="500"/>
                                        <p:tgtEl>
                                          <p:spTgt spid="167"/>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nodeType="click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dissolve">
                                      <p:cBhvr>
                                        <p:cTn id="103" dur="500"/>
                                        <p:tgtEl>
                                          <p:spTgt spid="106"/>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174"/>
                                        </p:tgtEl>
                                        <p:attrNameLst>
                                          <p:attrName>style.visibility</p:attrName>
                                        </p:attrNameLst>
                                      </p:cBhvr>
                                      <p:to>
                                        <p:strVal val="visible"/>
                                      </p:to>
                                    </p:set>
                                    <p:animEffect transition="in" filter="dissolve">
                                      <p:cBhvr>
                                        <p:cTn id="108" dur="500"/>
                                        <p:tgtEl>
                                          <p:spTgt spid="174"/>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dissolve">
                                      <p:cBhvr>
                                        <p:cTn id="113" dur="500"/>
                                        <p:tgtEl>
                                          <p:spTgt spid="88"/>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173"/>
                                        </p:tgtEl>
                                        <p:attrNameLst>
                                          <p:attrName>style.visibility</p:attrName>
                                        </p:attrNameLst>
                                      </p:cBhvr>
                                      <p:to>
                                        <p:strVal val="visible"/>
                                      </p:to>
                                    </p:set>
                                    <p:animEffect transition="in" filter="dissolve">
                                      <p:cBhvr>
                                        <p:cTn id="118" dur="500"/>
                                        <p:tgtEl>
                                          <p:spTgt spid="173"/>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75"/>
                                        </p:tgtEl>
                                        <p:attrNameLst>
                                          <p:attrName>style.visibility</p:attrName>
                                        </p:attrNameLst>
                                      </p:cBhvr>
                                      <p:to>
                                        <p:strVal val="visible"/>
                                      </p:to>
                                    </p:set>
                                    <p:animEffect transition="in" filter="dissolve">
                                      <p:cBhvr>
                                        <p:cTn id="123"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P spid="156" grpId="0"/>
      <p:bldP spid="158" grpId="0"/>
      <p:bldP spid="160" grpId="0"/>
      <p:bldP spid="162" grpId="0" animBg="1"/>
      <p:bldP spid="163" grpId="0"/>
      <p:bldP spid="164" grpId="0"/>
      <p:bldP spid="165" grpId="0"/>
      <p:bldP spid="166" grpId="0"/>
      <p:bldP spid="167" grpId="0"/>
      <p:bldP spid="171" grpId="0"/>
      <p:bldP spid="88" grpId="0" animBg="1"/>
      <p:bldP spid="173" grpId="0" animBg="1"/>
      <p:bldP spid="174" grpId="0" animBg="1"/>
      <p:bldP spid="17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6B87E-C151-4500-E43B-A8A0DBD18526}"/>
            </a:ext>
          </a:extLst>
        </p:cNvPr>
        <p:cNvGrpSpPr/>
        <p:nvPr/>
      </p:nvGrpSpPr>
      <p:grpSpPr>
        <a:xfrm>
          <a:off x="0" y="0"/>
          <a:ext cx="0" cy="0"/>
          <a:chOff x="0" y="0"/>
          <a:chExt cx="0" cy="0"/>
        </a:xfrm>
      </p:grpSpPr>
      <p:sp>
        <p:nvSpPr>
          <p:cNvPr id="6" name="Rectangle 71">
            <a:extLst>
              <a:ext uri="{FF2B5EF4-FFF2-40B4-BE49-F238E27FC236}">
                <a16:creationId xmlns:a16="http://schemas.microsoft.com/office/drawing/2014/main" id="{F131D30B-D192-E9A2-457A-A5AE172AB0F7}"/>
              </a:ext>
            </a:extLst>
          </p:cNvPr>
          <p:cNvSpPr>
            <a:spLocks noChangeArrowheads="1"/>
          </p:cNvSpPr>
          <p:nvPr/>
        </p:nvSpPr>
        <p:spPr bwMode="auto">
          <a:xfrm>
            <a:off x="1085130" y="2085801"/>
            <a:ext cx="1651000" cy="812800"/>
          </a:xfrm>
          <a:prstGeom prst="rect">
            <a:avLst/>
          </a:prstGeom>
          <a:solidFill>
            <a:srgbClr val="666699"/>
          </a:solidFill>
          <a:ln w="12700" algn="ctr">
            <a:solidFill>
              <a:schemeClr val="tx2"/>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Process</a:t>
            </a:r>
          </a:p>
        </p:txBody>
      </p:sp>
      <p:sp>
        <p:nvSpPr>
          <p:cNvPr id="7" name="Rectangle 72">
            <a:extLst>
              <a:ext uri="{FF2B5EF4-FFF2-40B4-BE49-F238E27FC236}">
                <a16:creationId xmlns:a16="http://schemas.microsoft.com/office/drawing/2014/main" id="{5A5F09AC-920B-4521-8871-04B407B83450}"/>
              </a:ext>
            </a:extLst>
          </p:cNvPr>
          <p:cNvSpPr>
            <a:spLocks noChangeArrowheads="1"/>
          </p:cNvSpPr>
          <p:nvPr/>
        </p:nvSpPr>
        <p:spPr bwMode="auto">
          <a:xfrm>
            <a:off x="1085130" y="3139901"/>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Presentation</a:t>
            </a:r>
          </a:p>
          <a:p>
            <a:pPr algn="l">
              <a:lnSpc>
                <a:spcPct val="100000"/>
              </a:lnSpc>
              <a:spcBef>
                <a:spcPct val="0"/>
              </a:spcBef>
              <a:buClrTx/>
              <a:buFontTx/>
              <a:buNone/>
              <a:defRPr/>
            </a:pP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500" i="1" dirty="0">
                <a:solidFill>
                  <a:srgbClr val="FFFFFF"/>
                </a:solidFill>
                <a:latin typeface="Arial" panose="020B0604020202020204" pitchFamily="34" charset="0"/>
              </a:rPr>
              <a:t>(user interface) </a:t>
            </a:r>
          </a:p>
        </p:txBody>
      </p:sp>
      <p:sp>
        <p:nvSpPr>
          <p:cNvPr id="8" name="Rectangle 73">
            <a:extLst>
              <a:ext uri="{FF2B5EF4-FFF2-40B4-BE49-F238E27FC236}">
                <a16:creationId xmlns:a16="http://schemas.microsoft.com/office/drawing/2014/main" id="{C326FE99-23E5-D90B-5CD7-B9152AF49150}"/>
              </a:ext>
            </a:extLst>
          </p:cNvPr>
          <p:cNvSpPr>
            <a:spLocks noChangeArrowheads="1"/>
          </p:cNvSpPr>
          <p:nvPr/>
        </p:nvSpPr>
        <p:spPr bwMode="auto">
          <a:xfrm>
            <a:off x="1085130" y="4222576"/>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Application </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(rules &amp; logic)</a:t>
            </a:r>
          </a:p>
        </p:txBody>
      </p:sp>
      <p:sp>
        <p:nvSpPr>
          <p:cNvPr id="9" name="Rectangle 77">
            <a:extLst>
              <a:ext uri="{FF2B5EF4-FFF2-40B4-BE49-F238E27FC236}">
                <a16:creationId xmlns:a16="http://schemas.microsoft.com/office/drawing/2014/main" id="{3E3FFA7B-6115-6107-AC9A-C156190BB0E9}"/>
              </a:ext>
            </a:extLst>
          </p:cNvPr>
          <p:cNvSpPr>
            <a:spLocks noChangeArrowheads="1"/>
          </p:cNvSpPr>
          <p:nvPr/>
        </p:nvSpPr>
        <p:spPr bwMode="auto">
          <a:xfrm>
            <a:off x="1085130" y="5260801"/>
            <a:ext cx="1651000" cy="812800"/>
          </a:xfrm>
          <a:prstGeom prst="rect">
            <a:avLst/>
          </a:prstGeom>
          <a:solidFill>
            <a:srgbClr val="003366"/>
          </a:solidFill>
          <a:ln w="12700" algn="ctr">
            <a:solidFill>
              <a:schemeClr val="tx2"/>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Data</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(data &amp; storage)</a:t>
            </a:r>
          </a:p>
        </p:txBody>
      </p:sp>
      <p:sp>
        <p:nvSpPr>
          <p:cNvPr id="10" name="Rectangle 78">
            <a:extLst>
              <a:ext uri="{FF2B5EF4-FFF2-40B4-BE49-F238E27FC236}">
                <a16:creationId xmlns:a16="http://schemas.microsoft.com/office/drawing/2014/main" id="{C1E6AF67-1F2B-A304-309C-F847A050E0E1}"/>
              </a:ext>
            </a:extLst>
          </p:cNvPr>
          <p:cNvSpPr>
            <a:spLocks noChangeArrowheads="1"/>
          </p:cNvSpPr>
          <p:nvPr/>
        </p:nvSpPr>
        <p:spPr bwMode="auto">
          <a:xfrm>
            <a:off x="1085130" y="1079326"/>
            <a:ext cx="1651000" cy="812800"/>
          </a:xfrm>
          <a:prstGeom prst="rect">
            <a:avLst/>
          </a:prstGeom>
          <a:solidFill>
            <a:srgbClr val="0000FF"/>
          </a:solidFill>
          <a:ln w="12700" algn="ctr">
            <a:solidFill>
              <a:schemeClr val="tx2"/>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Goals &amp; Objectives</a:t>
            </a:r>
          </a:p>
        </p:txBody>
      </p:sp>
      <p:grpSp>
        <p:nvGrpSpPr>
          <p:cNvPr id="187" name="Group 186">
            <a:extLst>
              <a:ext uri="{FF2B5EF4-FFF2-40B4-BE49-F238E27FC236}">
                <a16:creationId xmlns:a16="http://schemas.microsoft.com/office/drawing/2014/main" id="{25CAB0B9-5F82-370F-990D-3D5067C2DC43}"/>
              </a:ext>
            </a:extLst>
          </p:cNvPr>
          <p:cNvGrpSpPr/>
          <p:nvPr/>
        </p:nvGrpSpPr>
        <p:grpSpPr>
          <a:xfrm>
            <a:off x="2846247" y="2001042"/>
            <a:ext cx="4036395" cy="4209970"/>
            <a:chOff x="2438400" y="2071768"/>
            <a:chExt cx="3725903" cy="4209970"/>
          </a:xfrm>
        </p:grpSpPr>
        <p:grpSp>
          <p:nvGrpSpPr>
            <p:cNvPr id="188" name="Group 14">
              <a:extLst>
                <a:ext uri="{FF2B5EF4-FFF2-40B4-BE49-F238E27FC236}">
                  <a16:creationId xmlns:a16="http://schemas.microsoft.com/office/drawing/2014/main" id="{57207394-EE8B-D341-9D08-4E39CEF2D0AD}"/>
                </a:ext>
              </a:extLst>
            </p:cNvPr>
            <p:cNvGrpSpPr>
              <a:grpSpLocks/>
            </p:cNvGrpSpPr>
            <p:nvPr/>
          </p:nvGrpSpPr>
          <p:grpSpPr bwMode="auto">
            <a:xfrm>
              <a:off x="2686050" y="4305300"/>
              <a:ext cx="3259138" cy="768350"/>
              <a:chOff x="1469" y="2784"/>
              <a:chExt cx="2053" cy="484"/>
            </a:xfrm>
          </p:grpSpPr>
          <p:sp>
            <p:nvSpPr>
              <p:cNvPr id="242" name="Rectangle 16">
                <a:extLst>
                  <a:ext uri="{FF2B5EF4-FFF2-40B4-BE49-F238E27FC236}">
                    <a16:creationId xmlns:a16="http://schemas.microsoft.com/office/drawing/2014/main" id="{35615459-8EBC-B569-121C-96269BBB6DBA}"/>
                  </a:ext>
                </a:extLst>
              </p:cNvPr>
              <p:cNvSpPr>
                <a:spLocks noChangeArrowheads="1"/>
              </p:cNvSpPr>
              <p:nvPr/>
            </p:nvSpPr>
            <p:spPr bwMode="auto">
              <a:xfrm>
                <a:off x="2045" y="2784"/>
                <a:ext cx="816" cy="43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3" name="Text Box 17">
                <a:extLst>
                  <a:ext uri="{FF2B5EF4-FFF2-40B4-BE49-F238E27FC236}">
                    <a16:creationId xmlns:a16="http://schemas.microsoft.com/office/drawing/2014/main" id="{308BAD74-8633-7651-E19D-386DCA074B68}"/>
                  </a:ext>
                </a:extLst>
              </p:cNvPr>
              <p:cNvSpPr txBox="1">
                <a:spLocks noChangeArrowheads="1"/>
              </p:cNvSpPr>
              <p:nvPr/>
            </p:nvSpPr>
            <p:spPr bwMode="auto">
              <a:xfrm>
                <a:off x="2069" y="2784"/>
                <a:ext cx="1200" cy="1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Register Student in Class</a:t>
                </a:r>
              </a:p>
            </p:txBody>
          </p:sp>
          <p:sp>
            <p:nvSpPr>
              <p:cNvPr id="244" name="Line 18">
                <a:extLst>
                  <a:ext uri="{FF2B5EF4-FFF2-40B4-BE49-F238E27FC236}">
                    <a16:creationId xmlns:a16="http://schemas.microsoft.com/office/drawing/2014/main" id="{8D9B4769-174E-71E4-833B-8EE61A341D50}"/>
                  </a:ext>
                </a:extLst>
              </p:cNvPr>
              <p:cNvSpPr>
                <a:spLocks noChangeShapeType="1"/>
              </p:cNvSpPr>
              <p:nvPr/>
            </p:nvSpPr>
            <p:spPr bwMode="auto">
              <a:xfrm>
                <a:off x="2045" y="2880"/>
                <a:ext cx="816"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5" name="Text Box 19">
                <a:extLst>
                  <a:ext uri="{FF2B5EF4-FFF2-40B4-BE49-F238E27FC236}">
                    <a16:creationId xmlns:a16="http://schemas.microsoft.com/office/drawing/2014/main" id="{081D2A3E-DFC1-1779-0B9A-136098596D4F}"/>
                  </a:ext>
                </a:extLst>
              </p:cNvPr>
              <p:cNvSpPr txBox="1">
                <a:spLocks noChangeArrowheads="1"/>
              </p:cNvSpPr>
              <p:nvPr/>
            </p:nvSpPr>
            <p:spPr bwMode="auto">
              <a:xfrm>
                <a:off x="2045" y="2890"/>
                <a:ext cx="1200" cy="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dirty="0">
                    <a:solidFill>
                      <a:srgbClr val="000000"/>
                    </a:solidFill>
                  </a:rPr>
                  <a:t>Verify Student Status</a:t>
                </a:r>
              </a:p>
              <a:p>
                <a:pPr algn="l">
                  <a:lnSpc>
                    <a:spcPct val="100000"/>
                  </a:lnSpc>
                  <a:spcBef>
                    <a:spcPct val="0"/>
                  </a:spcBef>
                  <a:buClrTx/>
                  <a:buFontTx/>
                  <a:buNone/>
                  <a:defRPr/>
                </a:pPr>
                <a:r>
                  <a:rPr lang="en-US" sz="700" dirty="0">
                    <a:solidFill>
                      <a:srgbClr val="000000"/>
                    </a:solidFill>
                  </a:rPr>
                  <a:t>Verify Student pre-</a:t>
                </a:r>
                <a:r>
                  <a:rPr lang="en-US" sz="700" dirty="0" err="1">
                    <a:solidFill>
                      <a:srgbClr val="000000"/>
                    </a:solidFill>
                  </a:rPr>
                  <a:t>reqs</a:t>
                </a:r>
                <a:endParaRPr lang="en-US" sz="700" dirty="0">
                  <a:solidFill>
                    <a:srgbClr val="000000"/>
                  </a:solidFill>
                </a:endParaRPr>
              </a:p>
              <a:p>
                <a:pPr algn="l">
                  <a:lnSpc>
                    <a:spcPct val="100000"/>
                  </a:lnSpc>
                  <a:spcBef>
                    <a:spcPct val="0"/>
                  </a:spcBef>
                  <a:buClrTx/>
                  <a:buFontTx/>
                  <a:buNone/>
                  <a:defRPr/>
                </a:pPr>
                <a:r>
                  <a:rPr lang="en-US" sz="700" dirty="0">
                    <a:solidFill>
                      <a:srgbClr val="000000"/>
                    </a:solidFill>
                  </a:rPr>
                  <a:t>Confirm Class availability</a:t>
                </a:r>
              </a:p>
              <a:p>
                <a:pPr algn="l">
                  <a:lnSpc>
                    <a:spcPct val="100000"/>
                  </a:lnSpc>
                  <a:spcBef>
                    <a:spcPct val="0"/>
                  </a:spcBef>
                  <a:buClrTx/>
                  <a:buFontTx/>
                  <a:buNone/>
                  <a:defRPr/>
                </a:pPr>
                <a:r>
                  <a:rPr lang="en-US" sz="700" dirty="0">
                    <a:solidFill>
                      <a:srgbClr val="000000"/>
                    </a:solidFill>
                  </a:rPr>
                  <a:t>Create Registration</a:t>
                </a:r>
              </a:p>
            </p:txBody>
          </p:sp>
          <p:sp>
            <p:nvSpPr>
              <p:cNvPr id="246" name="Text Box 20">
                <a:extLst>
                  <a:ext uri="{FF2B5EF4-FFF2-40B4-BE49-F238E27FC236}">
                    <a16:creationId xmlns:a16="http://schemas.microsoft.com/office/drawing/2014/main" id="{28E98074-1E97-A20A-8530-3641B0CE7E79}"/>
                  </a:ext>
                </a:extLst>
              </p:cNvPr>
              <p:cNvSpPr txBox="1">
                <a:spLocks noChangeArrowheads="1"/>
              </p:cNvSpPr>
              <p:nvPr/>
            </p:nvSpPr>
            <p:spPr bwMode="auto">
              <a:xfrm>
                <a:off x="1469" y="2938"/>
                <a:ext cx="565" cy="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Input Message:</a:t>
                </a:r>
              </a:p>
              <a:p>
                <a:pPr algn="l">
                  <a:lnSpc>
                    <a:spcPct val="100000"/>
                  </a:lnSpc>
                  <a:spcBef>
                    <a:spcPct val="0"/>
                  </a:spcBef>
                  <a:buClrTx/>
                  <a:buFontTx/>
                  <a:buNone/>
                  <a:defRPr/>
                </a:pPr>
                <a:r>
                  <a:rPr lang="en-US" sz="700" dirty="0">
                    <a:solidFill>
                      <a:srgbClr val="000000"/>
                    </a:solidFill>
                  </a:rPr>
                  <a:t>Student Number</a:t>
                </a:r>
              </a:p>
              <a:p>
                <a:pPr algn="l">
                  <a:lnSpc>
                    <a:spcPct val="100000"/>
                  </a:lnSpc>
                  <a:spcBef>
                    <a:spcPct val="0"/>
                  </a:spcBef>
                  <a:buClrTx/>
                  <a:buFontTx/>
                  <a:buNone/>
                  <a:defRPr/>
                </a:pPr>
                <a:r>
                  <a:rPr lang="en-US" sz="700" dirty="0">
                    <a:solidFill>
                      <a:srgbClr val="000000"/>
                    </a:solidFill>
                  </a:rPr>
                  <a:t>Course ID</a:t>
                </a:r>
              </a:p>
              <a:p>
                <a:pPr algn="l">
                  <a:lnSpc>
                    <a:spcPct val="100000"/>
                  </a:lnSpc>
                  <a:spcBef>
                    <a:spcPct val="0"/>
                  </a:spcBef>
                  <a:buClrTx/>
                  <a:buFontTx/>
                  <a:buNone/>
                  <a:defRPr/>
                </a:pPr>
                <a:r>
                  <a:rPr lang="en-US" sz="700" dirty="0">
                    <a:solidFill>
                      <a:srgbClr val="000000"/>
                    </a:solidFill>
                  </a:rPr>
                  <a:t>Class ID</a:t>
                </a:r>
              </a:p>
            </p:txBody>
          </p:sp>
          <p:sp>
            <p:nvSpPr>
              <p:cNvPr id="247" name="Line 21">
                <a:extLst>
                  <a:ext uri="{FF2B5EF4-FFF2-40B4-BE49-F238E27FC236}">
                    <a16:creationId xmlns:a16="http://schemas.microsoft.com/office/drawing/2014/main" id="{4C42344D-8617-D608-402F-6B43AC40B5CC}"/>
                  </a:ext>
                </a:extLst>
              </p:cNvPr>
              <p:cNvSpPr>
                <a:spLocks noChangeShapeType="1"/>
              </p:cNvSpPr>
              <p:nvPr/>
            </p:nvSpPr>
            <p:spPr bwMode="auto">
              <a:xfrm>
                <a:off x="1517" y="2928"/>
                <a:ext cx="48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8" name="Line 22">
                <a:extLst>
                  <a:ext uri="{FF2B5EF4-FFF2-40B4-BE49-F238E27FC236}">
                    <a16:creationId xmlns:a16="http://schemas.microsoft.com/office/drawing/2014/main" id="{1758E735-8E11-CDFB-CB6F-423E966FF534}"/>
                  </a:ext>
                </a:extLst>
              </p:cNvPr>
              <p:cNvSpPr>
                <a:spLocks noChangeShapeType="1"/>
              </p:cNvSpPr>
              <p:nvPr/>
            </p:nvSpPr>
            <p:spPr bwMode="auto">
              <a:xfrm>
                <a:off x="2909" y="2928"/>
                <a:ext cx="48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9" name="Text Box 15">
                <a:extLst>
                  <a:ext uri="{FF2B5EF4-FFF2-40B4-BE49-F238E27FC236}">
                    <a16:creationId xmlns:a16="http://schemas.microsoft.com/office/drawing/2014/main" id="{6E4A80D7-A560-34EF-82AF-C594514CC382}"/>
                  </a:ext>
                </a:extLst>
              </p:cNvPr>
              <p:cNvSpPr txBox="1">
                <a:spLocks noChangeArrowheads="1"/>
              </p:cNvSpPr>
              <p:nvPr/>
            </p:nvSpPr>
            <p:spPr bwMode="auto">
              <a:xfrm>
                <a:off x="2845" y="2937"/>
                <a:ext cx="677" cy="1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700" b="1" dirty="0">
                    <a:solidFill>
                      <a:srgbClr val="000000"/>
                    </a:solidFill>
                  </a:rPr>
                  <a:t>Output Message:</a:t>
                </a:r>
              </a:p>
              <a:p>
                <a:pPr algn="l">
                  <a:lnSpc>
                    <a:spcPct val="100000"/>
                  </a:lnSpc>
                  <a:spcBef>
                    <a:spcPct val="0"/>
                  </a:spcBef>
                  <a:buClrTx/>
                  <a:buFontTx/>
                  <a:buNone/>
                  <a:defRPr/>
                </a:pPr>
                <a:r>
                  <a:rPr lang="en-US" sz="700" dirty="0">
                    <a:solidFill>
                      <a:srgbClr val="000000"/>
                    </a:solidFill>
                  </a:rPr>
                  <a:t>Results</a:t>
                </a:r>
              </a:p>
            </p:txBody>
          </p:sp>
        </p:grpSp>
        <p:grpSp>
          <p:nvGrpSpPr>
            <p:cNvPr id="189" name="Group 1">
              <a:extLst>
                <a:ext uri="{FF2B5EF4-FFF2-40B4-BE49-F238E27FC236}">
                  <a16:creationId xmlns:a16="http://schemas.microsoft.com/office/drawing/2014/main" id="{3EF78C62-80D4-801E-8974-7D48CEBCFB6F}"/>
                </a:ext>
              </a:extLst>
            </p:cNvPr>
            <p:cNvGrpSpPr>
              <a:grpSpLocks/>
            </p:cNvGrpSpPr>
            <p:nvPr/>
          </p:nvGrpSpPr>
          <p:grpSpPr bwMode="auto">
            <a:xfrm>
              <a:off x="2616240" y="5257800"/>
              <a:ext cx="3114675" cy="1023938"/>
              <a:chOff x="2616200" y="5257800"/>
              <a:chExt cx="3114675" cy="1023938"/>
            </a:xfrm>
          </p:grpSpPr>
          <p:sp>
            <p:nvSpPr>
              <p:cNvPr id="213" name="Freeform 24">
                <a:extLst>
                  <a:ext uri="{FF2B5EF4-FFF2-40B4-BE49-F238E27FC236}">
                    <a16:creationId xmlns:a16="http://schemas.microsoft.com/office/drawing/2014/main" id="{EB6C2985-D36B-A54A-5BF3-E5312B1CE32B}"/>
                  </a:ext>
                </a:extLst>
              </p:cNvPr>
              <p:cNvSpPr>
                <a:spLocks/>
              </p:cNvSpPr>
              <p:nvPr/>
            </p:nvSpPr>
            <p:spPr bwMode="auto">
              <a:xfrm>
                <a:off x="3232150" y="5737225"/>
                <a:ext cx="615950" cy="319088"/>
              </a:xfrm>
              <a:custGeom>
                <a:avLst/>
                <a:gdLst>
                  <a:gd name="T0" fmla="*/ 0 w 1335"/>
                  <a:gd name="T1" fmla="*/ 0 h 696"/>
                  <a:gd name="T2" fmla="*/ 0 w 1335"/>
                  <a:gd name="T3" fmla="*/ 0 h 696"/>
                  <a:gd name="T4" fmla="*/ 0 w 1335"/>
                  <a:gd name="T5" fmla="*/ 0 h 696"/>
                  <a:gd name="T6" fmla="*/ 0 w 1335"/>
                  <a:gd name="T7" fmla="*/ 0 h 6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5" h="696">
                    <a:moveTo>
                      <a:pt x="0" y="0"/>
                    </a:moveTo>
                    <a:lnTo>
                      <a:pt x="667" y="0"/>
                    </a:lnTo>
                    <a:lnTo>
                      <a:pt x="667" y="696"/>
                    </a:lnTo>
                    <a:lnTo>
                      <a:pt x="1335" y="696"/>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14" name="Rectangle 25">
                <a:extLst>
                  <a:ext uri="{FF2B5EF4-FFF2-40B4-BE49-F238E27FC236}">
                    <a16:creationId xmlns:a16="http://schemas.microsoft.com/office/drawing/2014/main" id="{507E2069-9BFB-FB4F-2636-55F24E0C6842}"/>
                  </a:ext>
                </a:extLst>
              </p:cNvPr>
              <p:cNvSpPr>
                <a:spLocks noChangeArrowheads="1"/>
              </p:cNvSpPr>
              <p:nvPr/>
            </p:nvSpPr>
            <p:spPr bwMode="auto">
              <a:xfrm>
                <a:off x="3252788" y="5548313"/>
                <a:ext cx="273744"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registers</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in</a:t>
                </a:r>
                <a:endParaRPr lang="en-US" sz="1200" dirty="0">
                  <a:solidFill>
                    <a:srgbClr val="000000"/>
                  </a:solidFill>
                  <a:latin typeface="Arial" panose="020B0604020202020204" pitchFamily="34" charset="0"/>
                </a:endParaRPr>
              </a:p>
            </p:txBody>
          </p:sp>
          <p:sp>
            <p:nvSpPr>
              <p:cNvPr id="215" name="Line 26">
                <a:extLst>
                  <a:ext uri="{FF2B5EF4-FFF2-40B4-BE49-F238E27FC236}">
                    <a16:creationId xmlns:a16="http://schemas.microsoft.com/office/drawing/2014/main" id="{40605E7E-C08C-55F4-9D9E-1F37F1F717DC}"/>
                  </a:ext>
                </a:extLst>
              </p:cNvPr>
              <p:cNvSpPr>
                <a:spLocks noChangeShapeType="1"/>
              </p:cNvSpPr>
              <p:nvPr/>
            </p:nvSpPr>
            <p:spPr bwMode="auto">
              <a:xfrm>
                <a:off x="4184650" y="5599113"/>
                <a:ext cx="1588" cy="23336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16" name="Rectangle 27">
                <a:extLst>
                  <a:ext uri="{FF2B5EF4-FFF2-40B4-BE49-F238E27FC236}">
                    <a16:creationId xmlns:a16="http://schemas.microsoft.com/office/drawing/2014/main" id="{68758ACE-0F83-9997-CC7E-C679931FDAA0}"/>
                  </a:ext>
                </a:extLst>
              </p:cNvPr>
              <p:cNvSpPr>
                <a:spLocks noChangeArrowheads="1"/>
              </p:cNvSpPr>
              <p:nvPr/>
            </p:nvSpPr>
            <p:spPr bwMode="auto">
              <a:xfrm>
                <a:off x="3781385" y="5694363"/>
                <a:ext cx="409293"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offering of</a:t>
                </a:r>
                <a:endParaRPr lang="en-US" sz="1200" dirty="0">
                  <a:solidFill>
                    <a:srgbClr val="000000"/>
                  </a:solidFill>
                  <a:latin typeface="Arial" panose="020B0604020202020204" pitchFamily="34" charset="0"/>
                </a:endParaRPr>
              </a:p>
            </p:txBody>
          </p:sp>
          <p:sp>
            <p:nvSpPr>
              <p:cNvPr id="217" name="Freeform 28">
                <a:extLst>
                  <a:ext uri="{FF2B5EF4-FFF2-40B4-BE49-F238E27FC236}">
                    <a16:creationId xmlns:a16="http://schemas.microsoft.com/office/drawing/2014/main" id="{34DC5BF7-0E48-02B7-A304-24108A9761B6}"/>
                  </a:ext>
                </a:extLst>
              </p:cNvPr>
              <p:cNvSpPr>
                <a:spLocks/>
              </p:cNvSpPr>
              <p:nvPr/>
            </p:nvSpPr>
            <p:spPr bwMode="auto">
              <a:xfrm>
                <a:off x="4521200" y="5643563"/>
                <a:ext cx="584200" cy="412750"/>
              </a:xfrm>
              <a:custGeom>
                <a:avLst/>
                <a:gdLst>
                  <a:gd name="T0" fmla="*/ 0 w 1269"/>
                  <a:gd name="T1" fmla="*/ 0 h 899"/>
                  <a:gd name="T2" fmla="*/ 0 w 1269"/>
                  <a:gd name="T3" fmla="*/ 0 h 899"/>
                  <a:gd name="T4" fmla="*/ 0 w 1269"/>
                  <a:gd name="T5" fmla="*/ 0 h 899"/>
                  <a:gd name="T6" fmla="*/ 0 w 1269"/>
                  <a:gd name="T7" fmla="*/ 0 h 8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9" h="899">
                    <a:moveTo>
                      <a:pt x="1269" y="0"/>
                    </a:moveTo>
                    <a:lnTo>
                      <a:pt x="313" y="0"/>
                    </a:lnTo>
                    <a:lnTo>
                      <a:pt x="313" y="899"/>
                    </a:lnTo>
                    <a:lnTo>
                      <a:pt x="0" y="899"/>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18" name="Rectangle 29">
                <a:extLst>
                  <a:ext uri="{FF2B5EF4-FFF2-40B4-BE49-F238E27FC236}">
                    <a16:creationId xmlns:a16="http://schemas.microsoft.com/office/drawing/2014/main" id="{B7079920-C280-20B0-C337-62A5F32CB948}"/>
                  </a:ext>
                </a:extLst>
              </p:cNvPr>
              <p:cNvSpPr>
                <a:spLocks noChangeArrowheads="1"/>
              </p:cNvSpPr>
              <p:nvPr/>
            </p:nvSpPr>
            <p:spPr bwMode="auto">
              <a:xfrm>
                <a:off x="4802639" y="5668963"/>
                <a:ext cx="28706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defRPr/>
                </a:pPr>
                <a:r>
                  <a:rPr lang="en-US" sz="600" dirty="0">
                    <a:solidFill>
                      <a:srgbClr val="000000"/>
                    </a:solidFill>
                    <a:latin typeface="Arial" panose="020B0604020202020204" pitchFamily="34" charset="0"/>
                  </a:rPr>
                  <a:t>assigned</a:t>
                </a:r>
                <a:br>
                  <a:rPr lang="en-US" sz="600" dirty="0">
                    <a:solidFill>
                      <a:srgbClr val="000000"/>
                    </a:solidFill>
                    <a:latin typeface="Arial" panose="020B0604020202020204" pitchFamily="34" charset="0"/>
                  </a:rPr>
                </a:br>
                <a:r>
                  <a:rPr lang="en-US" sz="600" dirty="0">
                    <a:solidFill>
                      <a:srgbClr val="000000"/>
                    </a:solidFill>
                    <a:latin typeface="Arial" panose="020B0604020202020204" pitchFamily="34" charset="0"/>
                  </a:rPr>
                  <a:t>to</a:t>
                </a:r>
                <a:endParaRPr lang="en-US" sz="1200" dirty="0">
                  <a:solidFill>
                    <a:srgbClr val="000000"/>
                  </a:solidFill>
                  <a:latin typeface="Arial" panose="020B0604020202020204" pitchFamily="34" charset="0"/>
                </a:endParaRPr>
              </a:p>
            </p:txBody>
          </p:sp>
          <p:sp>
            <p:nvSpPr>
              <p:cNvPr id="219" name="Rectangle 30">
                <a:extLst>
                  <a:ext uri="{FF2B5EF4-FFF2-40B4-BE49-F238E27FC236}">
                    <a16:creationId xmlns:a16="http://schemas.microsoft.com/office/drawing/2014/main" id="{87126CBB-195A-DD47-33EE-6F18261B501A}"/>
                  </a:ext>
                </a:extLst>
              </p:cNvPr>
              <p:cNvSpPr>
                <a:spLocks noChangeArrowheads="1"/>
              </p:cNvSpPr>
              <p:nvPr/>
            </p:nvSpPr>
            <p:spPr bwMode="auto">
              <a:xfrm>
                <a:off x="2616200" y="5505450"/>
                <a:ext cx="615950" cy="463550"/>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20" name="Rectangle 31">
                <a:extLst>
                  <a:ext uri="{FF2B5EF4-FFF2-40B4-BE49-F238E27FC236}">
                    <a16:creationId xmlns:a16="http://schemas.microsoft.com/office/drawing/2014/main" id="{72234652-9280-BD65-0154-C3B9F8FCC328}"/>
                  </a:ext>
                </a:extLst>
              </p:cNvPr>
              <p:cNvSpPr>
                <a:spLocks noChangeArrowheads="1"/>
              </p:cNvSpPr>
              <p:nvPr/>
            </p:nvSpPr>
            <p:spPr bwMode="auto">
              <a:xfrm>
                <a:off x="2681288" y="5516173"/>
                <a:ext cx="245629"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Student</a:t>
                </a:r>
                <a:endParaRPr lang="en-US" sz="1200" dirty="0">
                  <a:solidFill>
                    <a:srgbClr val="000000"/>
                  </a:solidFill>
                  <a:latin typeface="Arial" panose="020B0604020202020204" pitchFamily="34" charset="0"/>
                </a:endParaRPr>
              </a:p>
            </p:txBody>
          </p:sp>
          <p:sp>
            <p:nvSpPr>
              <p:cNvPr id="221" name="Rectangle 32">
                <a:extLst>
                  <a:ext uri="{FF2B5EF4-FFF2-40B4-BE49-F238E27FC236}">
                    <a16:creationId xmlns:a16="http://schemas.microsoft.com/office/drawing/2014/main" id="{9DE7FB0B-6CFA-9041-45E0-2A7C76B1D0FA}"/>
                  </a:ext>
                </a:extLst>
              </p:cNvPr>
              <p:cNvSpPr>
                <a:spLocks noChangeArrowheads="1"/>
              </p:cNvSpPr>
              <p:nvPr/>
            </p:nvSpPr>
            <p:spPr bwMode="auto">
              <a:xfrm>
                <a:off x="2681288" y="5640388"/>
                <a:ext cx="25450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222" name="Rectangle 33">
                <a:extLst>
                  <a:ext uri="{FF2B5EF4-FFF2-40B4-BE49-F238E27FC236}">
                    <a16:creationId xmlns:a16="http://schemas.microsoft.com/office/drawing/2014/main" id="{F4153B02-B278-B96F-9856-DB2E37FA74F8}"/>
                  </a:ext>
                </a:extLst>
              </p:cNvPr>
              <p:cNvSpPr>
                <a:spLocks noChangeArrowheads="1"/>
              </p:cNvSpPr>
              <p:nvPr/>
            </p:nvSpPr>
            <p:spPr bwMode="auto">
              <a:xfrm>
                <a:off x="2673350" y="5745163"/>
                <a:ext cx="19088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223" name="Rectangle 34">
                <a:extLst>
                  <a:ext uri="{FF2B5EF4-FFF2-40B4-BE49-F238E27FC236}">
                    <a16:creationId xmlns:a16="http://schemas.microsoft.com/office/drawing/2014/main" id="{9955CEB9-0FDE-3085-FFFA-C0D1D053CEC5}"/>
                  </a:ext>
                </a:extLst>
              </p:cNvPr>
              <p:cNvSpPr>
                <a:spLocks noChangeArrowheads="1"/>
              </p:cNvSpPr>
              <p:nvPr/>
            </p:nvSpPr>
            <p:spPr bwMode="auto">
              <a:xfrm>
                <a:off x="2670175" y="5849938"/>
                <a:ext cx="149450"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GPA</a:t>
                </a:r>
                <a:endParaRPr lang="en-US" sz="1200" dirty="0">
                  <a:solidFill>
                    <a:srgbClr val="000000"/>
                  </a:solidFill>
                  <a:latin typeface="Arial" panose="020B0604020202020204" pitchFamily="34" charset="0"/>
                </a:endParaRPr>
              </a:p>
            </p:txBody>
          </p:sp>
          <p:sp>
            <p:nvSpPr>
              <p:cNvPr id="224" name="Rectangle 35">
                <a:extLst>
                  <a:ext uri="{FF2B5EF4-FFF2-40B4-BE49-F238E27FC236}">
                    <a16:creationId xmlns:a16="http://schemas.microsoft.com/office/drawing/2014/main" id="{BDEA2E01-3BA0-506D-C47D-32FB7FFEF055}"/>
                  </a:ext>
                </a:extLst>
              </p:cNvPr>
              <p:cNvSpPr>
                <a:spLocks noChangeArrowheads="1"/>
              </p:cNvSpPr>
              <p:nvPr/>
            </p:nvSpPr>
            <p:spPr bwMode="auto">
              <a:xfrm>
                <a:off x="3848100" y="5832475"/>
                <a:ext cx="673100" cy="44926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25" name="Rectangle 37">
                <a:extLst>
                  <a:ext uri="{FF2B5EF4-FFF2-40B4-BE49-F238E27FC236}">
                    <a16:creationId xmlns:a16="http://schemas.microsoft.com/office/drawing/2014/main" id="{8F8D270C-0B02-0429-7FAF-07FA5F914451}"/>
                  </a:ext>
                </a:extLst>
              </p:cNvPr>
              <p:cNvSpPr>
                <a:spLocks noChangeArrowheads="1"/>
              </p:cNvSpPr>
              <p:nvPr/>
            </p:nvSpPr>
            <p:spPr bwMode="auto">
              <a:xfrm>
                <a:off x="3905250" y="5969000"/>
                <a:ext cx="18644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Dates</a:t>
                </a:r>
                <a:endParaRPr lang="en-US" sz="1200" dirty="0">
                  <a:solidFill>
                    <a:srgbClr val="000000"/>
                  </a:solidFill>
                  <a:latin typeface="Arial" panose="020B0604020202020204" pitchFamily="34" charset="0"/>
                </a:endParaRPr>
              </a:p>
            </p:txBody>
          </p:sp>
          <p:sp>
            <p:nvSpPr>
              <p:cNvPr id="226" name="Rectangle 38">
                <a:extLst>
                  <a:ext uri="{FF2B5EF4-FFF2-40B4-BE49-F238E27FC236}">
                    <a16:creationId xmlns:a16="http://schemas.microsoft.com/office/drawing/2014/main" id="{7A483E56-AECC-BB6B-8115-4B76C4845C1A}"/>
                  </a:ext>
                </a:extLst>
              </p:cNvPr>
              <p:cNvSpPr>
                <a:spLocks noChangeArrowheads="1"/>
              </p:cNvSpPr>
              <p:nvPr/>
            </p:nvSpPr>
            <p:spPr bwMode="auto">
              <a:xfrm>
                <a:off x="3906838" y="6075363"/>
                <a:ext cx="19384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Times</a:t>
                </a:r>
                <a:endParaRPr lang="en-US" sz="1200" dirty="0">
                  <a:solidFill>
                    <a:srgbClr val="000000"/>
                  </a:solidFill>
                  <a:latin typeface="Arial" panose="020B0604020202020204" pitchFamily="34" charset="0"/>
                </a:endParaRPr>
              </a:p>
            </p:txBody>
          </p:sp>
          <p:sp>
            <p:nvSpPr>
              <p:cNvPr id="227" name="Rectangle 39">
                <a:extLst>
                  <a:ext uri="{FF2B5EF4-FFF2-40B4-BE49-F238E27FC236}">
                    <a16:creationId xmlns:a16="http://schemas.microsoft.com/office/drawing/2014/main" id="{18BB8BE7-6B16-F76C-63D5-32F19316087E}"/>
                  </a:ext>
                </a:extLst>
              </p:cNvPr>
              <p:cNvSpPr>
                <a:spLocks noChangeArrowheads="1"/>
              </p:cNvSpPr>
              <p:nvPr/>
            </p:nvSpPr>
            <p:spPr bwMode="auto">
              <a:xfrm>
                <a:off x="3919538" y="6180138"/>
                <a:ext cx="306297"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Locations</a:t>
                </a:r>
                <a:endParaRPr lang="en-US" sz="1200" dirty="0">
                  <a:solidFill>
                    <a:srgbClr val="000000"/>
                  </a:solidFill>
                  <a:latin typeface="Arial" panose="020B0604020202020204" pitchFamily="34" charset="0"/>
                </a:endParaRPr>
              </a:p>
            </p:txBody>
          </p:sp>
          <p:sp>
            <p:nvSpPr>
              <p:cNvPr id="228" name="Rectangle 40">
                <a:extLst>
                  <a:ext uri="{FF2B5EF4-FFF2-40B4-BE49-F238E27FC236}">
                    <a16:creationId xmlns:a16="http://schemas.microsoft.com/office/drawing/2014/main" id="{4E6F6C21-FBFA-CB22-FAC7-516D9838077D}"/>
                  </a:ext>
                </a:extLst>
              </p:cNvPr>
              <p:cNvSpPr>
                <a:spLocks noChangeArrowheads="1"/>
              </p:cNvSpPr>
              <p:nvPr/>
            </p:nvSpPr>
            <p:spPr bwMode="auto">
              <a:xfrm>
                <a:off x="5105400" y="5403850"/>
                <a:ext cx="617538" cy="479425"/>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29" name="Rectangle 41">
                <a:extLst>
                  <a:ext uri="{FF2B5EF4-FFF2-40B4-BE49-F238E27FC236}">
                    <a16:creationId xmlns:a16="http://schemas.microsoft.com/office/drawing/2014/main" id="{400A1550-880B-8327-6D23-4899F3C1060E}"/>
                  </a:ext>
                </a:extLst>
              </p:cNvPr>
              <p:cNvSpPr>
                <a:spLocks noChangeArrowheads="1"/>
              </p:cNvSpPr>
              <p:nvPr/>
            </p:nvSpPr>
            <p:spPr bwMode="auto">
              <a:xfrm>
                <a:off x="5176838" y="5434013"/>
                <a:ext cx="295939"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Instructor</a:t>
                </a:r>
                <a:endParaRPr lang="en-US" sz="1200" dirty="0">
                  <a:solidFill>
                    <a:srgbClr val="000000"/>
                  </a:solidFill>
                  <a:latin typeface="Arial" panose="020B0604020202020204" pitchFamily="34" charset="0"/>
                </a:endParaRPr>
              </a:p>
            </p:txBody>
          </p:sp>
          <p:sp>
            <p:nvSpPr>
              <p:cNvPr id="230" name="Rectangle 42">
                <a:extLst>
                  <a:ext uri="{FF2B5EF4-FFF2-40B4-BE49-F238E27FC236}">
                    <a16:creationId xmlns:a16="http://schemas.microsoft.com/office/drawing/2014/main" id="{FA6976A0-C580-DA8B-55F0-4A126BCF14DD}"/>
                  </a:ext>
                </a:extLst>
              </p:cNvPr>
              <p:cNvSpPr>
                <a:spLocks noChangeArrowheads="1"/>
              </p:cNvSpPr>
              <p:nvPr/>
            </p:nvSpPr>
            <p:spPr bwMode="auto">
              <a:xfrm>
                <a:off x="5154613" y="5540375"/>
                <a:ext cx="71025"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ID</a:t>
                </a:r>
                <a:endParaRPr lang="en-US" sz="1200" dirty="0">
                  <a:solidFill>
                    <a:srgbClr val="000000"/>
                  </a:solidFill>
                  <a:latin typeface="Arial" panose="020B0604020202020204" pitchFamily="34" charset="0"/>
                </a:endParaRPr>
              </a:p>
            </p:txBody>
          </p:sp>
          <p:sp>
            <p:nvSpPr>
              <p:cNvPr id="231" name="Rectangle 43">
                <a:extLst>
                  <a:ext uri="{FF2B5EF4-FFF2-40B4-BE49-F238E27FC236}">
                    <a16:creationId xmlns:a16="http://schemas.microsoft.com/office/drawing/2014/main" id="{FC7EE51B-A235-4762-2C97-5BD9F4C8897F}"/>
                  </a:ext>
                </a:extLst>
              </p:cNvPr>
              <p:cNvSpPr>
                <a:spLocks noChangeArrowheads="1"/>
              </p:cNvSpPr>
              <p:nvPr/>
            </p:nvSpPr>
            <p:spPr bwMode="auto">
              <a:xfrm>
                <a:off x="5164138" y="5646738"/>
                <a:ext cx="190881"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Name</a:t>
                </a:r>
                <a:endParaRPr lang="en-US" sz="1200" dirty="0">
                  <a:solidFill>
                    <a:srgbClr val="000000"/>
                  </a:solidFill>
                  <a:latin typeface="Arial" panose="020B0604020202020204" pitchFamily="34" charset="0"/>
                </a:endParaRPr>
              </a:p>
            </p:txBody>
          </p:sp>
          <p:sp>
            <p:nvSpPr>
              <p:cNvPr id="232" name="Rectangle 44">
                <a:extLst>
                  <a:ext uri="{FF2B5EF4-FFF2-40B4-BE49-F238E27FC236}">
                    <a16:creationId xmlns:a16="http://schemas.microsoft.com/office/drawing/2014/main" id="{2E6AEC06-E4E8-AA2A-2F72-E80BCF98C7EF}"/>
                  </a:ext>
                </a:extLst>
              </p:cNvPr>
              <p:cNvSpPr>
                <a:spLocks noChangeArrowheads="1"/>
              </p:cNvSpPr>
              <p:nvPr/>
            </p:nvSpPr>
            <p:spPr bwMode="auto">
              <a:xfrm>
                <a:off x="5184775" y="5751513"/>
                <a:ext cx="39803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Rating Code</a:t>
                </a:r>
                <a:endParaRPr lang="en-US" sz="1200" dirty="0">
                  <a:solidFill>
                    <a:srgbClr val="000000"/>
                  </a:solidFill>
                  <a:latin typeface="Arial" panose="020B0604020202020204" pitchFamily="34" charset="0"/>
                </a:endParaRPr>
              </a:p>
            </p:txBody>
          </p:sp>
          <p:sp>
            <p:nvSpPr>
              <p:cNvPr id="233" name="Rectangle 45">
                <a:extLst>
                  <a:ext uri="{FF2B5EF4-FFF2-40B4-BE49-F238E27FC236}">
                    <a16:creationId xmlns:a16="http://schemas.microsoft.com/office/drawing/2014/main" id="{FA8D54EC-7A09-F538-DB11-32E6F691BCBD}"/>
                  </a:ext>
                </a:extLst>
              </p:cNvPr>
              <p:cNvSpPr>
                <a:spLocks noChangeArrowheads="1"/>
              </p:cNvSpPr>
              <p:nvPr/>
            </p:nvSpPr>
            <p:spPr bwMode="auto">
              <a:xfrm>
                <a:off x="3838575" y="5257800"/>
                <a:ext cx="692150" cy="341313"/>
              </a:xfrm>
              <a:prstGeom prst="rect">
                <a:avLst/>
              </a:prstGeom>
              <a:solidFill>
                <a:srgbClr val="FFFFFF"/>
              </a:solidFill>
              <a:ln w="12700">
                <a:solidFill>
                  <a:srgbClr val="000000"/>
                </a:solidFill>
                <a:miter lim="800000"/>
                <a:headEnd/>
                <a:tailEnd/>
              </a:ln>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34" name="Rectangle 46">
                <a:extLst>
                  <a:ext uri="{FF2B5EF4-FFF2-40B4-BE49-F238E27FC236}">
                    <a16:creationId xmlns:a16="http://schemas.microsoft.com/office/drawing/2014/main" id="{234B77C6-8440-DCBA-9695-B0CFA39CC8DE}"/>
                  </a:ext>
                </a:extLst>
              </p:cNvPr>
              <p:cNvSpPr>
                <a:spLocks noChangeArrowheads="1"/>
              </p:cNvSpPr>
              <p:nvPr/>
            </p:nvSpPr>
            <p:spPr bwMode="auto">
              <a:xfrm>
                <a:off x="3900488" y="5287963"/>
                <a:ext cx="230832"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Course</a:t>
                </a:r>
                <a:endParaRPr lang="en-US" sz="1200" dirty="0">
                  <a:solidFill>
                    <a:srgbClr val="000000"/>
                  </a:solidFill>
                  <a:latin typeface="Arial" panose="020B0604020202020204" pitchFamily="34" charset="0"/>
                </a:endParaRPr>
              </a:p>
            </p:txBody>
          </p:sp>
          <p:sp>
            <p:nvSpPr>
              <p:cNvPr id="235" name="Rectangle 47">
                <a:extLst>
                  <a:ext uri="{FF2B5EF4-FFF2-40B4-BE49-F238E27FC236}">
                    <a16:creationId xmlns:a16="http://schemas.microsoft.com/office/drawing/2014/main" id="{9F9D949A-A3FE-A66B-602E-6540132C92A0}"/>
                  </a:ext>
                </a:extLst>
              </p:cNvPr>
              <p:cNvSpPr>
                <a:spLocks noChangeArrowheads="1"/>
              </p:cNvSpPr>
              <p:nvPr/>
            </p:nvSpPr>
            <p:spPr bwMode="auto">
              <a:xfrm>
                <a:off x="3910013" y="5392738"/>
                <a:ext cx="372883"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Department</a:t>
                </a:r>
                <a:endParaRPr lang="en-US" sz="1200" dirty="0">
                  <a:solidFill>
                    <a:srgbClr val="000000"/>
                  </a:solidFill>
                  <a:latin typeface="Arial" panose="020B0604020202020204" pitchFamily="34" charset="0"/>
                </a:endParaRPr>
              </a:p>
            </p:txBody>
          </p:sp>
          <p:sp>
            <p:nvSpPr>
              <p:cNvPr id="236" name="Rectangle 48">
                <a:extLst>
                  <a:ext uri="{FF2B5EF4-FFF2-40B4-BE49-F238E27FC236}">
                    <a16:creationId xmlns:a16="http://schemas.microsoft.com/office/drawing/2014/main" id="{612E154F-4E58-4F26-336D-8DC8ABF54712}"/>
                  </a:ext>
                </a:extLst>
              </p:cNvPr>
              <p:cNvSpPr>
                <a:spLocks noChangeArrowheads="1"/>
              </p:cNvSpPr>
              <p:nvPr/>
            </p:nvSpPr>
            <p:spPr bwMode="auto">
              <a:xfrm>
                <a:off x="3903663" y="5499100"/>
                <a:ext cx="254508"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Number</a:t>
                </a:r>
                <a:endParaRPr lang="en-US" sz="1200" dirty="0">
                  <a:solidFill>
                    <a:srgbClr val="000000"/>
                  </a:solidFill>
                  <a:latin typeface="Arial" panose="020B0604020202020204" pitchFamily="34" charset="0"/>
                </a:endParaRPr>
              </a:p>
            </p:txBody>
          </p:sp>
          <p:sp>
            <p:nvSpPr>
              <p:cNvPr id="237" name="Line 49">
                <a:extLst>
                  <a:ext uri="{FF2B5EF4-FFF2-40B4-BE49-F238E27FC236}">
                    <a16:creationId xmlns:a16="http://schemas.microsoft.com/office/drawing/2014/main" id="{8F588712-D7E9-76AD-9599-25B9B88D5DCC}"/>
                  </a:ext>
                </a:extLst>
              </p:cNvPr>
              <p:cNvSpPr>
                <a:spLocks noChangeShapeType="1"/>
              </p:cNvSpPr>
              <p:nvPr/>
            </p:nvSpPr>
            <p:spPr bwMode="auto">
              <a:xfrm>
                <a:off x="2616200" y="5621338"/>
                <a:ext cx="6159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38" name="Line 50">
                <a:extLst>
                  <a:ext uri="{FF2B5EF4-FFF2-40B4-BE49-F238E27FC236}">
                    <a16:creationId xmlns:a16="http://schemas.microsoft.com/office/drawing/2014/main" id="{E03B3F06-E969-E5DF-F34D-5C56C8941F42}"/>
                  </a:ext>
                </a:extLst>
              </p:cNvPr>
              <p:cNvSpPr>
                <a:spLocks noChangeShapeType="1"/>
              </p:cNvSpPr>
              <p:nvPr/>
            </p:nvSpPr>
            <p:spPr bwMode="auto">
              <a:xfrm>
                <a:off x="3840163" y="5376863"/>
                <a:ext cx="688975"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39" name="Line 51">
                <a:extLst>
                  <a:ext uri="{FF2B5EF4-FFF2-40B4-BE49-F238E27FC236}">
                    <a16:creationId xmlns:a16="http://schemas.microsoft.com/office/drawing/2014/main" id="{FCA97488-C5D4-7250-7987-D2E0F255F621}"/>
                  </a:ext>
                </a:extLst>
              </p:cNvPr>
              <p:cNvSpPr>
                <a:spLocks noChangeShapeType="1"/>
              </p:cNvSpPr>
              <p:nvPr/>
            </p:nvSpPr>
            <p:spPr bwMode="auto">
              <a:xfrm>
                <a:off x="3857625" y="5949950"/>
                <a:ext cx="666750" cy="158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0" name="Line 52">
                <a:extLst>
                  <a:ext uri="{FF2B5EF4-FFF2-40B4-BE49-F238E27FC236}">
                    <a16:creationId xmlns:a16="http://schemas.microsoft.com/office/drawing/2014/main" id="{2E351223-8067-4865-4ACF-21EAF6372466}"/>
                  </a:ext>
                </a:extLst>
              </p:cNvPr>
              <p:cNvSpPr>
                <a:spLocks noChangeShapeType="1"/>
              </p:cNvSpPr>
              <p:nvPr/>
            </p:nvSpPr>
            <p:spPr bwMode="auto">
              <a:xfrm>
                <a:off x="5114925" y="5526088"/>
                <a:ext cx="61595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41" name="Rectangle 36">
                <a:extLst>
                  <a:ext uri="{FF2B5EF4-FFF2-40B4-BE49-F238E27FC236}">
                    <a16:creationId xmlns:a16="http://schemas.microsoft.com/office/drawing/2014/main" id="{383FB1DF-CDD1-F7BD-C7E8-68FA8E75B805}"/>
                  </a:ext>
                </a:extLst>
              </p:cNvPr>
              <p:cNvSpPr>
                <a:spLocks noChangeArrowheads="1"/>
              </p:cNvSpPr>
              <p:nvPr/>
            </p:nvSpPr>
            <p:spPr bwMode="auto">
              <a:xfrm>
                <a:off x="3913188" y="5854700"/>
                <a:ext cx="179044" cy="92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defRPr/>
                </a:pPr>
                <a:r>
                  <a:rPr lang="en-US" sz="600" dirty="0">
                    <a:solidFill>
                      <a:srgbClr val="000000"/>
                    </a:solidFill>
                    <a:latin typeface="Arial" panose="020B0604020202020204" pitchFamily="34" charset="0"/>
                  </a:rPr>
                  <a:t>Class</a:t>
                </a:r>
                <a:endParaRPr lang="en-US" sz="1200" dirty="0">
                  <a:solidFill>
                    <a:srgbClr val="000000"/>
                  </a:solidFill>
                  <a:latin typeface="Arial" panose="020B0604020202020204" pitchFamily="34" charset="0"/>
                </a:endParaRPr>
              </a:p>
            </p:txBody>
          </p:sp>
        </p:grpSp>
        <p:grpSp>
          <p:nvGrpSpPr>
            <p:cNvPr id="190" name="Group 53">
              <a:extLst>
                <a:ext uri="{FF2B5EF4-FFF2-40B4-BE49-F238E27FC236}">
                  <a16:creationId xmlns:a16="http://schemas.microsoft.com/office/drawing/2014/main" id="{38575345-2FCB-AA9A-D305-95B79C15DD9F}"/>
                </a:ext>
              </a:extLst>
            </p:cNvPr>
            <p:cNvGrpSpPr>
              <a:grpSpLocks/>
            </p:cNvGrpSpPr>
            <p:nvPr/>
          </p:nvGrpSpPr>
          <p:grpSpPr bwMode="auto">
            <a:xfrm>
              <a:off x="2438400" y="2071768"/>
              <a:ext cx="3276600" cy="981075"/>
              <a:chOff x="1397" y="1386"/>
              <a:chExt cx="2064" cy="618"/>
            </a:xfrm>
          </p:grpSpPr>
          <p:sp>
            <p:nvSpPr>
              <p:cNvPr id="203" name="Text Box 54">
                <a:extLst>
                  <a:ext uri="{FF2B5EF4-FFF2-40B4-BE49-F238E27FC236}">
                    <a16:creationId xmlns:a16="http://schemas.microsoft.com/office/drawing/2014/main" id="{6D84AFB3-BBC5-895B-FBA0-3C749FDEEB5F}"/>
                  </a:ext>
                </a:extLst>
              </p:cNvPr>
              <p:cNvSpPr txBox="1">
                <a:spLocks noChangeArrowheads="1"/>
              </p:cNvSpPr>
              <p:nvPr/>
            </p:nvSpPr>
            <p:spPr bwMode="auto">
              <a:xfrm>
                <a:off x="1397" y="1386"/>
                <a:ext cx="391" cy="2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Registrar's</a:t>
                </a:r>
              </a:p>
              <a:p>
                <a:pPr algn="l">
                  <a:lnSpc>
                    <a:spcPct val="100000"/>
                  </a:lnSpc>
                  <a:spcBef>
                    <a:spcPct val="0"/>
                  </a:spcBef>
                  <a:buClrTx/>
                  <a:buFontTx/>
                  <a:buNone/>
                  <a:defRPr/>
                </a:pPr>
                <a:r>
                  <a:rPr lang="en-US" sz="800" dirty="0">
                    <a:solidFill>
                      <a:srgbClr val="000000"/>
                    </a:solidFill>
                  </a:rPr>
                  <a:t>Office</a:t>
                </a:r>
              </a:p>
            </p:txBody>
          </p:sp>
          <p:sp>
            <p:nvSpPr>
              <p:cNvPr id="204" name="Text Box 55">
                <a:extLst>
                  <a:ext uri="{FF2B5EF4-FFF2-40B4-BE49-F238E27FC236}">
                    <a16:creationId xmlns:a16="http://schemas.microsoft.com/office/drawing/2014/main" id="{CE66277B-D432-824D-AF67-C8DEE482BB78}"/>
                  </a:ext>
                </a:extLst>
              </p:cNvPr>
              <p:cNvSpPr txBox="1">
                <a:spLocks noChangeArrowheads="1"/>
              </p:cNvSpPr>
              <p:nvPr/>
            </p:nvSpPr>
            <p:spPr bwMode="auto">
              <a:xfrm>
                <a:off x="1397" y="1750"/>
                <a:ext cx="528" cy="2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Department Advisor</a:t>
                </a:r>
              </a:p>
            </p:txBody>
          </p:sp>
          <p:sp>
            <p:nvSpPr>
              <p:cNvPr id="205" name="AutoShape 56">
                <a:extLst>
                  <a:ext uri="{FF2B5EF4-FFF2-40B4-BE49-F238E27FC236}">
                    <a16:creationId xmlns:a16="http://schemas.microsoft.com/office/drawing/2014/main" id="{59F751C9-7C43-BD03-2432-F3967A711417}"/>
                  </a:ext>
                </a:extLst>
              </p:cNvPr>
              <p:cNvSpPr>
                <a:spLocks noChangeArrowheads="1"/>
              </p:cNvSpPr>
              <p:nvPr/>
            </p:nvSpPr>
            <p:spPr bwMode="auto">
              <a:xfrm>
                <a:off x="1901" y="1404"/>
                <a:ext cx="339" cy="252"/>
              </a:xfrm>
              <a:prstGeom prst="flowChartAlternateProcess">
                <a:avLst/>
              </a:prstGeom>
              <a:solidFill>
                <a:schemeClr val="bg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Generate Student Summary Report</a:t>
                </a:r>
              </a:p>
            </p:txBody>
          </p:sp>
          <p:sp>
            <p:nvSpPr>
              <p:cNvPr id="206" name="Line 57">
                <a:extLst>
                  <a:ext uri="{FF2B5EF4-FFF2-40B4-BE49-F238E27FC236}">
                    <a16:creationId xmlns:a16="http://schemas.microsoft.com/office/drawing/2014/main" id="{17EB4BCB-2598-FE3A-34AD-3F8D1AA2EAC9}"/>
                  </a:ext>
                </a:extLst>
              </p:cNvPr>
              <p:cNvSpPr>
                <a:spLocks noChangeShapeType="1"/>
              </p:cNvSpPr>
              <p:nvPr/>
            </p:nvSpPr>
            <p:spPr bwMode="auto">
              <a:xfrm>
                <a:off x="1493" y="1674"/>
                <a:ext cx="1968" cy="0"/>
              </a:xfrm>
              <a:prstGeom prst="line">
                <a:avLst/>
              </a:prstGeom>
              <a:noFill/>
              <a:ln w="12700">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07" name="AutoShape 58">
                <a:extLst>
                  <a:ext uri="{FF2B5EF4-FFF2-40B4-BE49-F238E27FC236}">
                    <a16:creationId xmlns:a16="http://schemas.microsoft.com/office/drawing/2014/main" id="{D4C58D16-5C6C-90C8-50A9-6B011D77AB24}"/>
                  </a:ext>
                </a:extLst>
              </p:cNvPr>
              <p:cNvSpPr>
                <a:spLocks noChangeArrowheads="1"/>
              </p:cNvSpPr>
              <p:nvPr/>
            </p:nvSpPr>
            <p:spPr bwMode="auto">
              <a:xfrm>
                <a:off x="2336" y="1410"/>
                <a:ext cx="318" cy="240"/>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Attach </a:t>
                </a:r>
                <a:r>
                  <a:rPr lang="en-US" sz="600" dirty="0" err="1">
                    <a:solidFill>
                      <a:srgbClr val="000000"/>
                    </a:solidFill>
                    <a:latin typeface="Arial" panose="020B0604020202020204" pitchFamily="34" charset="0"/>
                  </a:rPr>
                  <a:t>Reg</a:t>
                </a:r>
                <a:r>
                  <a:rPr lang="en-US" sz="600" dirty="0">
                    <a:solidFill>
                      <a:srgbClr val="000000"/>
                    </a:solidFill>
                    <a:latin typeface="Arial" panose="020B0604020202020204" pitchFamily="34" charset="0"/>
                  </a:rPr>
                  <a:t> Request and forward</a:t>
                </a:r>
              </a:p>
            </p:txBody>
          </p:sp>
          <p:sp>
            <p:nvSpPr>
              <p:cNvPr id="208" name="AutoShape 59">
                <a:extLst>
                  <a:ext uri="{FF2B5EF4-FFF2-40B4-BE49-F238E27FC236}">
                    <a16:creationId xmlns:a16="http://schemas.microsoft.com/office/drawing/2014/main" id="{9EF9ABB8-C719-27CD-27E3-00DF640301DF}"/>
                  </a:ext>
                </a:extLst>
              </p:cNvPr>
              <p:cNvSpPr>
                <a:spLocks noChangeArrowheads="1"/>
              </p:cNvSpPr>
              <p:nvPr/>
            </p:nvSpPr>
            <p:spPr bwMode="auto">
              <a:xfrm>
                <a:off x="2764" y="1740"/>
                <a:ext cx="309" cy="264"/>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Check </a:t>
                </a:r>
                <a:r>
                  <a:rPr lang="en-US" sz="600" dirty="0" err="1">
                    <a:solidFill>
                      <a:srgbClr val="000000"/>
                    </a:solidFill>
                    <a:latin typeface="Arial" panose="020B0604020202020204" pitchFamily="34" charset="0"/>
                  </a:rPr>
                  <a:t>Reg</a:t>
                </a:r>
                <a:r>
                  <a:rPr lang="en-US" sz="600" dirty="0">
                    <a:solidFill>
                      <a:srgbClr val="000000"/>
                    </a:solidFill>
                    <a:latin typeface="Arial" panose="020B0604020202020204" pitchFamily="34" charset="0"/>
                  </a:rPr>
                  <a:t> Request for data changes</a:t>
                </a:r>
              </a:p>
            </p:txBody>
          </p:sp>
          <p:sp>
            <p:nvSpPr>
              <p:cNvPr id="209" name="AutoShape 60">
                <a:extLst>
                  <a:ext uri="{FF2B5EF4-FFF2-40B4-BE49-F238E27FC236}">
                    <a16:creationId xmlns:a16="http://schemas.microsoft.com/office/drawing/2014/main" id="{B90ED4E2-3C16-8D3E-2C7D-637E4D8C890F}"/>
                  </a:ext>
                </a:extLst>
              </p:cNvPr>
              <p:cNvSpPr>
                <a:spLocks noChangeArrowheads="1"/>
              </p:cNvSpPr>
              <p:nvPr/>
            </p:nvSpPr>
            <p:spPr bwMode="auto">
              <a:xfrm>
                <a:off x="3169" y="1776"/>
                <a:ext cx="270" cy="192"/>
              </a:xfrm>
              <a:prstGeom prst="flowChartAlternateProcess">
                <a:avLst/>
              </a:prstGeom>
              <a:solidFill>
                <a:schemeClr val="bg1"/>
              </a:solidFill>
              <a:ln w="12700" algn="ctr">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8000" rIns="18000" anchor="ctr"/>
              <a:lstStyle/>
              <a:p>
                <a:pPr algn="l">
                  <a:lnSpc>
                    <a:spcPct val="100000"/>
                  </a:lnSpc>
                  <a:spcBef>
                    <a:spcPct val="0"/>
                  </a:spcBef>
                  <a:buClrTx/>
                  <a:buFontTx/>
                  <a:buNone/>
                  <a:defRPr/>
                </a:pPr>
                <a:r>
                  <a:rPr lang="en-US" sz="600" dirty="0">
                    <a:solidFill>
                      <a:srgbClr val="000000"/>
                    </a:solidFill>
                    <a:latin typeface="Arial" panose="020B0604020202020204" pitchFamily="34" charset="0"/>
                  </a:rPr>
                  <a:t>Register Student  in Class</a:t>
                </a:r>
              </a:p>
            </p:txBody>
          </p:sp>
          <p:cxnSp>
            <p:nvCxnSpPr>
              <p:cNvPr id="210" name="AutoShape 61">
                <a:extLst>
                  <a:ext uri="{FF2B5EF4-FFF2-40B4-BE49-F238E27FC236}">
                    <a16:creationId xmlns:a16="http://schemas.microsoft.com/office/drawing/2014/main" id="{AEF64416-D8D2-B7F9-2E99-886C61B02B58}"/>
                  </a:ext>
                </a:extLst>
              </p:cNvPr>
              <p:cNvCxnSpPr>
                <a:cxnSpLocks noChangeShapeType="1"/>
                <a:stCxn id="205" idx="3"/>
                <a:endCxn id="207" idx="1"/>
              </p:cNvCxnSpPr>
              <p:nvPr/>
            </p:nvCxnSpPr>
            <p:spPr bwMode="auto">
              <a:xfrm>
                <a:off x="2240" y="1530"/>
                <a:ext cx="96" cy="0"/>
              </a:xfrm>
              <a:prstGeom prst="straightConnector1">
                <a:avLst/>
              </a:prstGeom>
              <a:noFill/>
              <a:ln w="9525">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1" name="AutoShape 62">
                <a:extLst>
                  <a:ext uri="{FF2B5EF4-FFF2-40B4-BE49-F238E27FC236}">
                    <a16:creationId xmlns:a16="http://schemas.microsoft.com/office/drawing/2014/main" id="{08BA37FC-C44C-0526-6FE7-72DB9F603BBB}"/>
                  </a:ext>
                </a:extLst>
              </p:cNvPr>
              <p:cNvCxnSpPr>
                <a:cxnSpLocks noChangeShapeType="1"/>
                <a:stCxn id="208" idx="3"/>
                <a:endCxn id="209" idx="1"/>
              </p:cNvCxnSpPr>
              <p:nvPr/>
            </p:nvCxnSpPr>
            <p:spPr bwMode="auto">
              <a:xfrm>
                <a:off x="3073" y="1872"/>
                <a:ext cx="96" cy="0"/>
              </a:xfrm>
              <a:prstGeom prst="straightConnector1">
                <a:avLst/>
              </a:prstGeom>
              <a:noFill/>
              <a:ln w="9525">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2" name="AutoShape 63">
                <a:extLst>
                  <a:ext uri="{FF2B5EF4-FFF2-40B4-BE49-F238E27FC236}">
                    <a16:creationId xmlns:a16="http://schemas.microsoft.com/office/drawing/2014/main" id="{4D6E7B66-78D6-A7ED-C873-E3BDDCEEB46A}"/>
                  </a:ext>
                </a:extLst>
              </p:cNvPr>
              <p:cNvCxnSpPr>
                <a:cxnSpLocks noChangeShapeType="1"/>
                <a:stCxn id="207" idx="3"/>
                <a:endCxn id="208" idx="1"/>
              </p:cNvCxnSpPr>
              <p:nvPr/>
            </p:nvCxnSpPr>
            <p:spPr bwMode="auto">
              <a:xfrm>
                <a:off x="2654" y="1530"/>
                <a:ext cx="110" cy="342"/>
              </a:xfrm>
              <a:prstGeom prst="bentConnector3">
                <a:avLst>
                  <a:gd name="adj1" fmla="val 50000"/>
                </a:avLst>
              </a:prstGeom>
              <a:noFill/>
              <a:ln w="9525">
                <a:solidFill>
                  <a:schemeClr val="tx1"/>
                </a:solidFill>
                <a:miter lim="800000"/>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91" name="Group 190">
              <a:extLst>
                <a:ext uri="{FF2B5EF4-FFF2-40B4-BE49-F238E27FC236}">
                  <a16:creationId xmlns:a16="http://schemas.microsoft.com/office/drawing/2014/main" id="{AA15F03E-FBF7-608C-26B4-CE83093111CF}"/>
                </a:ext>
              </a:extLst>
            </p:cNvPr>
            <p:cNvGrpSpPr/>
            <p:nvPr/>
          </p:nvGrpSpPr>
          <p:grpSpPr>
            <a:xfrm>
              <a:off x="2455863" y="3082925"/>
              <a:ext cx="3708440" cy="998545"/>
              <a:chOff x="2455863" y="3082925"/>
              <a:chExt cx="3708440" cy="998545"/>
            </a:xfrm>
          </p:grpSpPr>
          <p:sp>
            <p:nvSpPr>
              <p:cNvPr id="192" name="Text Box 9">
                <a:extLst>
                  <a:ext uri="{FF2B5EF4-FFF2-40B4-BE49-F238E27FC236}">
                    <a16:creationId xmlns:a16="http://schemas.microsoft.com/office/drawing/2014/main" id="{7D9AA9B2-3240-3ED2-5230-ABA6F18A7303}"/>
                  </a:ext>
                </a:extLst>
              </p:cNvPr>
              <p:cNvSpPr txBox="1">
                <a:spLocks noChangeArrowheads="1"/>
              </p:cNvSpPr>
              <p:nvPr/>
            </p:nvSpPr>
            <p:spPr bwMode="auto">
              <a:xfrm>
                <a:off x="2455863" y="3082925"/>
                <a:ext cx="1562100" cy="336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enters five characters of Last Name</a:t>
                </a:r>
              </a:p>
            </p:txBody>
          </p:sp>
          <p:sp>
            <p:nvSpPr>
              <p:cNvPr id="193" name="Line 10">
                <a:extLst>
                  <a:ext uri="{FF2B5EF4-FFF2-40B4-BE49-F238E27FC236}">
                    <a16:creationId xmlns:a16="http://schemas.microsoft.com/office/drawing/2014/main" id="{45008E3A-506E-815B-9E97-25EEB1799A61}"/>
                  </a:ext>
                </a:extLst>
              </p:cNvPr>
              <p:cNvSpPr>
                <a:spLocks noChangeShapeType="1"/>
              </p:cNvSpPr>
              <p:nvPr/>
            </p:nvSpPr>
            <p:spPr bwMode="auto">
              <a:xfrm>
                <a:off x="2732123" y="3400425"/>
                <a:ext cx="1393825"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4" name="Line 11">
                <a:extLst>
                  <a:ext uri="{FF2B5EF4-FFF2-40B4-BE49-F238E27FC236}">
                    <a16:creationId xmlns:a16="http://schemas.microsoft.com/office/drawing/2014/main" id="{95080B03-5B3B-1E0B-0ACA-700783A60DB3}"/>
                  </a:ext>
                </a:extLst>
              </p:cNvPr>
              <p:cNvSpPr>
                <a:spLocks noChangeShapeType="1"/>
              </p:cNvSpPr>
              <p:nvPr/>
            </p:nvSpPr>
            <p:spPr bwMode="auto">
              <a:xfrm>
                <a:off x="4202113" y="3238500"/>
                <a:ext cx="0" cy="8382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5" name="Text Box 12">
                <a:extLst>
                  <a:ext uri="{FF2B5EF4-FFF2-40B4-BE49-F238E27FC236}">
                    <a16:creationId xmlns:a16="http://schemas.microsoft.com/office/drawing/2014/main" id="{E09A54CA-F8D8-CF1E-B8A5-BFB0EA23FA89}"/>
                  </a:ext>
                </a:extLst>
              </p:cNvPr>
              <p:cNvSpPr txBox="1">
                <a:spLocks noChangeArrowheads="1"/>
              </p:cNvSpPr>
              <p:nvPr/>
            </p:nvSpPr>
            <p:spPr bwMode="auto">
              <a:xfrm>
                <a:off x="4202153" y="3321130"/>
                <a:ext cx="1946275"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Then System lists matching Students</a:t>
                </a:r>
              </a:p>
            </p:txBody>
          </p:sp>
          <p:sp>
            <p:nvSpPr>
              <p:cNvPr id="196" name="Line 13">
                <a:extLst>
                  <a:ext uri="{FF2B5EF4-FFF2-40B4-BE49-F238E27FC236}">
                    <a16:creationId xmlns:a16="http://schemas.microsoft.com/office/drawing/2014/main" id="{C86D1936-83AA-D4F2-0EB8-BFC66FE2F7FB}"/>
                  </a:ext>
                </a:extLst>
              </p:cNvPr>
              <p:cNvSpPr>
                <a:spLocks noChangeShapeType="1"/>
              </p:cNvSpPr>
              <p:nvPr/>
            </p:nvSpPr>
            <p:spPr bwMode="auto">
              <a:xfrm flipH="1">
                <a:off x="4278313" y="3533775"/>
                <a:ext cx="1693862"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7" name="Text Box 83">
                <a:extLst>
                  <a:ext uri="{FF2B5EF4-FFF2-40B4-BE49-F238E27FC236}">
                    <a16:creationId xmlns:a16="http://schemas.microsoft.com/office/drawing/2014/main" id="{930CC9BF-2327-59EE-86EB-61518A644565}"/>
                  </a:ext>
                </a:extLst>
              </p:cNvPr>
              <p:cNvSpPr txBox="1">
                <a:spLocks noChangeArrowheads="1"/>
              </p:cNvSpPr>
              <p:nvPr/>
            </p:nvSpPr>
            <p:spPr bwMode="auto">
              <a:xfrm>
                <a:off x="2462253" y="3565530"/>
                <a:ext cx="1533525"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selects list item</a:t>
                </a:r>
              </a:p>
            </p:txBody>
          </p:sp>
          <p:sp>
            <p:nvSpPr>
              <p:cNvPr id="198" name="Line 84">
                <a:extLst>
                  <a:ext uri="{FF2B5EF4-FFF2-40B4-BE49-F238E27FC236}">
                    <a16:creationId xmlns:a16="http://schemas.microsoft.com/office/drawing/2014/main" id="{5E7CFF25-723C-7035-3EB8-4CBFF3E94AC4}"/>
                  </a:ext>
                </a:extLst>
              </p:cNvPr>
              <p:cNvSpPr>
                <a:spLocks noChangeShapeType="1"/>
              </p:cNvSpPr>
              <p:nvPr/>
            </p:nvSpPr>
            <p:spPr bwMode="auto">
              <a:xfrm>
                <a:off x="2728953" y="3759200"/>
                <a:ext cx="1412875"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199" name="Text Box 85">
                <a:extLst>
                  <a:ext uri="{FF2B5EF4-FFF2-40B4-BE49-F238E27FC236}">
                    <a16:creationId xmlns:a16="http://schemas.microsoft.com/office/drawing/2014/main" id="{91DFFE4C-DB28-4D91-7D2D-90B2AFE8E0C1}"/>
                  </a:ext>
                </a:extLst>
              </p:cNvPr>
              <p:cNvSpPr txBox="1">
                <a:spLocks noChangeArrowheads="1"/>
              </p:cNvSpPr>
              <p:nvPr/>
            </p:nvSpPr>
            <p:spPr bwMode="auto">
              <a:xfrm>
                <a:off x="4218028" y="3641725"/>
                <a:ext cx="1946275" cy="336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dirty="0">
                    <a:solidFill>
                      <a:srgbClr val="000000"/>
                    </a:solidFill>
                  </a:rPr>
                  <a:t>Then System displays expanded Student view with needed Classes</a:t>
                </a:r>
              </a:p>
            </p:txBody>
          </p:sp>
          <p:sp>
            <p:nvSpPr>
              <p:cNvPr id="200" name="Line 86">
                <a:extLst>
                  <a:ext uri="{FF2B5EF4-FFF2-40B4-BE49-F238E27FC236}">
                    <a16:creationId xmlns:a16="http://schemas.microsoft.com/office/drawing/2014/main" id="{A6848D8D-B71B-D226-16EE-9442A57FFC6C}"/>
                  </a:ext>
                </a:extLst>
              </p:cNvPr>
              <p:cNvSpPr>
                <a:spLocks noChangeShapeType="1"/>
              </p:cNvSpPr>
              <p:nvPr/>
            </p:nvSpPr>
            <p:spPr bwMode="auto">
              <a:xfrm flipH="1">
                <a:off x="4294188" y="3959225"/>
                <a:ext cx="1665287"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sp>
            <p:nvSpPr>
              <p:cNvPr id="201" name="Text Box 87">
                <a:extLst>
                  <a:ext uri="{FF2B5EF4-FFF2-40B4-BE49-F238E27FC236}">
                    <a16:creationId xmlns:a16="http://schemas.microsoft.com/office/drawing/2014/main" id="{F26D2703-7681-2CDE-CF59-78ED95A2CF52}"/>
                  </a:ext>
                </a:extLst>
              </p:cNvPr>
              <p:cNvSpPr txBox="1">
                <a:spLocks noChangeArrowheads="1"/>
              </p:cNvSpPr>
              <p:nvPr/>
            </p:nvSpPr>
            <p:spPr bwMode="auto">
              <a:xfrm>
                <a:off x="2468603" y="3867157"/>
                <a:ext cx="1533525" cy="21431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800">
                    <a:solidFill>
                      <a:srgbClr val="000000"/>
                    </a:solidFill>
                  </a:rPr>
                  <a:t>When advisor etc.</a:t>
                </a:r>
              </a:p>
            </p:txBody>
          </p:sp>
          <p:sp>
            <p:nvSpPr>
              <p:cNvPr id="202" name="Line 88">
                <a:extLst>
                  <a:ext uri="{FF2B5EF4-FFF2-40B4-BE49-F238E27FC236}">
                    <a16:creationId xmlns:a16="http://schemas.microsoft.com/office/drawing/2014/main" id="{28680764-EFBC-32B7-B402-655AE906E8D3}"/>
                  </a:ext>
                </a:extLst>
              </p:cNvPr>
              <p:cNvSpPr>
                <a:spLocks noChangeShapeType="1"/>
              </p:cNvSpPr>
              <p:nvPr/>
            </p:nvSpPr>
            <p:spPr bwMode="auto">
              <a:xfrm>
                <a:off x="2725738" y="4060825"/>
                <a:ext cx="142240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l">
                  <a:lnSpc>
                    <a:spcPct val="100000"/>
                  </a:lnSpc>
                  <a:spcBef>
                    <a:spcPct val="0"/>
                  </a:spcBef>
                  <a:buClr>
                    <a:srgbClr val="000000"/>
                  </a:buClr>
                  <a:buFontTx/>
                  <a:buNone/>
                  <a:defRPr/>
                </a:pPr>
                <a:endParaRPr lang="en-CA" sz="1400" dirty="0">
                  <a:solidFill>
                    <a:srgbClr val="000000"/>
                  </a:solidFill>
                  <a:latin typeface="Arial" panose="020B0604020202020204" pitchFamily="34" charset="0"/>
                </a:endParaRPr>
              </a:p>
            </p:txBody>
          </p:sp>
        </p:grpSp>
      </p:grpSp>
      <p:sp>
        <p:nvSpPr>
          <p:cNvPr id="33795" name="Rectangle 5">
            <a:extLst>
              <a:ext uri="{FF2B5EF4-FFF2-40B4-BE49-F238E27FC236}">
                <a16:creationId xmlns:a16="http://schemas.microsoft.com/office/drawing/2014/main" id="{E1464BDB-E5DD-F86E-709D-8BC15B8E6169}"/>
              </a:ext>
            </a:extLst>
          </p:cNvPr>
          <p:cNvSpPr>
            <a:spLocks noGrp="1" noChangeArrowheads="1"/>
          </p:cNvSpPr>
          <p:nvPr>
            <p:ph type="title"/>
          </p:nvPr>
        </p:nvSpPr>
        <p:spPr>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dirty="0">
                <a:latin typeface="Arial" charset="0"/>
                <a:cs typeface="FS Joey" charset="0"/>
              </a:rPr>
              <a:t>Everything relies on the </a:t>
            </a:r>
            <a:r>
              <a:rPr lang="en-CA" dirty="0">
                <a:latin typeface="Arial" charset="0"/>
                <a:cs typeface="FS Joey" charset="0"/>
              </a:rPr>
              <a:t>Concept Model / Data Model</a:t>
            </a:r>
            <a:endParaRPr lang="en-US" dirty="0">
              <a:latin typeface="Arial" charset="0"/>
              <a:cs typeface="FS Joey" charset="0"/>
            </a:endParaRPr>
          </a:p>
        </p:txBody>
      </p:sp>
      <p:grpSp>
        <p:nvGrpSpPr>
          <p:cNvPr id="95" name="Group 2">
            <a:extLst>
              <a:ext uri="{FF2B5EF4-FFF2-40B4-BE49-F238E27FC236}">
                <a16:creationId xmlns:a16="http://schemas.microsoft.com/office/drawing/2014/main" id="{CD7C395E-FD7D-18F0-D8D2-96E583654D37}"/>
              </a:ext>
            </a:extLst>
          </p:cNvPr>
          <p:cNvGrpSpPr>
            <a:grpSpLocks/>
          </p:cNvGrpSpPr>
          <p:nvPr/>
        </p:nvGrpSpPr>
        <p:grpSpPr bwMode="auto">
          <a:xfrm>
            <a:off x="6835225" y="3063107"/>
            <a:ext cx="2734469" cy="3222625"/>
            <a:chOff x="3782" y="1974"/>
            <a:chExt cx="1590" cy="2030"/>
          </a:xfrm>
        </p:grpSpPr>
        <p:sp>
          <p:nvSpPr>
            <p:cNvPr id="96" name="AutoShape 3">
              <a:extLst>
                <a:ext uri="{FF2B5EF4-FFF2-40B4-BE49-F238E27FC236}">
                  <a16:creationId xmlns:a16="http://schemas.microsoft.com/office/drawing/2014/main" id="{5CE16280-B66E-9328-78A5-9A0AF4096400}"/>
                </a:ext>
              </a:extLst>
            </p:cNvPr>
            <p:cNvSpPr>
              <a:spLocks noChangeArrowheads="1"/>
            </p:cNvSpPr>
            <p:nvPr/>
          </p:nvSpPr>
          <p:spPr bwMode="auto">
            <a:xfrm>
              <a:off x="3792" y="1974"/>
              <a:ext cx="1580" cy="2030"/>
            </a:xfrm>
            <a:prstGeom prst="roundRect">
              <a:avLst>
                <a:gd name="adj" fmla="val 12486"/>
              </a:avLst>
            </a:prstGeom>
            <a:solidFill>
              <a:srgbClr val="FF99CC"/>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2075" tIns="46038" rIns="92075" bIns="46038"/>
            <a:lstStyle/>
            <a:p>
              <a:pPr algn="l" eaLnBrk="1" hangingPunct="1">
                <a:lnSpc>
                  <a:spcPct val="100000"/>
                </a:lnSpc>
                <a:spcBef>
                  <a:spcPct val="0"/>
                </a:spcBef>
                <a:buClrTx/>
                <a:buFontTx/>
                <a:buNone/>
                <a:defRPr/>
              </a:pPr>
              <a:r>
                <a:rPr lang="en-US" sz="1600" dirty="0">
                  <a:solidFill>
                    <a:srgbClr val="000000"/>
                  </a:solidFill>
                  <a:latin typeface="Arial" panose="020B0604020202020204" pitchFamily="34" charset="0"/>
                </a:rPr>
                <a:t>Use Case</a:t>
              </a:r>
              <a:br>
                <a:rPr lang="en-US" sz="16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actor + service + platform:</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Advisor </a:t>
              </a:r>
              <a:r>
                <a:rPr lang="en-US" sz="1400" i="1" dirty="0">
                  <a:solidFill>
                    <a:srgbClr val="000000"/>
                  </a:solidFill>
                  <a:latin typeface="Arial" panose="020B0604020202020204" pitchFamily="34" charset="0"/>
                </a:rPr>
                <a:t>Register Student </a:t>
              </a:r>
              <a:br>
                <a:rPr lang="en-US" sz="1400" i="1" dirty="0">
                  <a:solidFill>
                    <a:srgbClr val="000000"/>
                  </a:solidFill>
                  <a:latin typeface="Arial" panose="020B0604020202020204" pitchFamily="34" charset="0"/>
                </a:rPr>
              </a:br>
              <a:r>
                <a:rPr lang="en-US" sz="1400" i="1" dirty="0">
                  <a:solidFill>
                    <a:srgbClr val="000000"/>
                  </a:solidFill>
                  <a:latin typeface="Arial" panose="020B0604020202020204" pitchFamily="34" charset="0"/>
                </a:rPr>
                <a:t>in Class </a:t>
              </a:r>
              <a:r>
                <a:rPr lang="en-US" sz="1400" dirty="0">
                  <a:solidFill>
                    <a:srgbClr val="000000"/>
                  </a:solidFill>
                  <a:latin typeface="Arial" panose="020B0604020202020204" pitchFamily="34" charset="0"/>
                </a:rPr>
                <a:t>via SRS</a:t>
              </a:r>
              <a:endParaRPr lang="en-US" sz="1600" dirty="0">
                <a:solidFill>
                  <a:srgbClr val="000000"/>
                </a:solidFill>
                <a:latin typeface="Arial" panose="020B0604020202020204" pitchFamily="34" charset="0"/>
              </a:endParaRPr>
            </a:p>
          </p:txBody>
        </p:sp>
        <p:sp>
          <p:nvSpPr>
            <p:cNvPr id="97" name="Line 4">
              <a:extLst>
                <a:ext uri="{FF2B5EF4-FFF2-40B4-BE49-F238E27FC236}">
                  <a16:creationId xmlns:a16="http://schemas.microsoft.com/office/drawing/2014/main" id="{7D64C7BB-D4BD-6235-C13F-D086604618D6}"/>
                </a:ext>
              </a:extLst>
            </p:cNvPr>
            <p:cNvSpPr>
              <a:spLocks noChangeShapeType="1"/>
            </p:cNvSpPr>
            <p:nvPr/>
          </p:nvSpPr>
          <p:spPr bwMode="auto">
            <a:xfrm flipH="1">
              <a:off x="3782" y="2223"/>
              <a:ext cx="158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sp>
        <p:nvSpPr>
          <p:cNvPr id="98" name="Line 6">
            <a:extLst>
              <a:ext uri="{FF2B5EF4-FFF2-40B4-BE49-F238E27FC236}">
                <a16:creationId xmlns:a16="http://schemas.microsoft.com/office/drawing/2014/main" id="{FFC40E83-99B4-568C-8C9F-E760D95299F8}"/>
              </a:ext>
            </a:extLst>
          </p:cNvPr>
          <p:cNvSpPr>
            <a:spLocks noChangeShapeType="1"/>
          </p:cNvSpPr>
          <p:nvPr/>
        </p:nvSpPr>
        <p:spPr bwMode="auto">
          <a:xfrm>
            <a:off x="986218" y="1948574"/>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sp>
        <p:nvSpPr>
          <p:cNvPr id="99" name="Line 7">
            <a:extLst>
              <a:ext uri="{FF2B5EF4-FFF2-40B4-BE49-F238E27FC236}">
                <a16:creationId xmlns:a16="http://schemas.microsoft.com/office/drawing/2014/main" id="{17A6835D-F656-0D85-A771-73F753E5F47A}"/>
              </a:ext>
            </a:extLst>
          </p:cNvPr>
          <p:cNvSpPr>
            <a:spLocks noChangeShapeType="1"/>
          </p:cNvSpPr>
          <p:nvPr/>
        </p:nvSpPr>
        <p:spPr bwMode="auto">
          <a:xfrm>
            <a:off x="986218" y="3015374"/>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sp>
        <p:nvSpPr>
          <p:cNvPr id="100" name="Line 8">
            <a:extLst>
              <a:ext uri="{FF2B5EF4-FFF2-40B4-BE49-F238E27FC236}">
                <a16:creationId xmlns:a16="http://schemas.microsoft.com/office/drawing/2014/main" id="{0BBED5E6-0A65-F4E7-C444-8D7B6A3EA881}"/>
              </a:ext>
            </a:extLst>
          </p:cNvPr>
          <p:cNvSpPr>
            <a:spLocks noChangeShapeType="1"/>
          </p:cNvSpPr>
          <p:nvPr/>
        </p:nvSpPr>
        <p:spPr bwMode="auto">
          <a:xfrm>
            <a:off x="986218" y="4082174"/>
            <a:ext cx="8580040"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nvGrpSpPr>
          <p:cNvPr id="156" name="Group 64">
            <a:extLst>
              <a:ext uri="{FF2B5EF4-FFF2-40B4-BE49-F238E27FC236}">
                <a16:creationId xmlns:a16="http://schemas.microsoft.com/office/drawing/2014/main" id="{0EF411F5-749E-4138-A6D7-3DFB7157BEE7}"/>
              </a:ext>
            </a:extLst>
          </p:cNvPr>
          <p:cNvGrpSpPr>
            <a:grpSpLocks/>
          </p:cNvGrpSpPr>
          <p:nvPr/>
        </p:nvGrpSpPr>
        <p:grpSpPr bwMode="auto">
          <a:xfrm>
            <a:off x="7100078" y="4140913"/>
            <a:ext cx="2259806" cy="2084388"/>
            <a:chOff x="3936" y="2653"/>
            <a:chExt cx="1314" cy="1313"/>
          </a:xfrm>
        </p:grpSpPr>
        <p:sp>
          <p:nvSpPr>
            <p:cNvPr id="157" name="AutoShape 65">
              <a:extLst>
                <a:ext uri="{FF2B5EF4-FFF2-40B4-BE49-F238E27FC236}">
                  <a16:creationId xmlns:a16="http://schemas.microsoft.com/office/drawing/2014/main" id="{A4EEFA07-5A78-E4BF-ED57-001D12F88C89}"/>
                </a:ext>
              </a:extLst>
            </p:cNvPr>
            <p:cNvSpPr>
              <a:spLocks noChangeArrowheads="1"/>
            </p:cNvSpPr>
            <p:nvPr/>
          </p:nvSpPr>
          <p:spPr bwMode="auto">
            <a:xfrm>
              <a:off x="3936" y="2653"/>
              <a:ext cx="1314" cy="1313"/>
            </a:xfrm>
            <a:prstGeom prst="roundRect">
              <a:avLst>
                <a:gd name="adj" fmla="val 12486"/>
              </a:avLst>
            </a:prstGeom>
            <a:solidFill>
              <a:srgbClr val="CCFFFF"/>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2075" tIns="46038" rIns="92075" bIns="46038"/>
            <a:lstStyle/>
            <a:p>
              <a:pPr algn="l" eaLnBrk="1" hangingPunct="1">
                <a:lnSpc>
                  <a:spcPct val="100000"/>
                </a:lnSpc>
                <a:spcBef>
                  <a:spcPct val="0"/>
                </a:spcBef>
                <a:buClrTx/>
                <a:buFontTx/>
                <a:buNone/>
                <a:defRPr/>
              </a:pPr>
              <a:r>
                <a:rPr lang="en-US" sz="1600" dirty="0">
                  <a:solidFill>
                    <a:srgbClr val="000000"/>
                  </a:solidFill>
                  <a:latin typeface="Arial" panose="020B0604020202020204" pitchFamily="34" charset="0"/>
                </a:rPr>
                <a:t>Service</a:t>
              </a:r>
              <a:br>
                <a:rPr lang="en-US" sz="16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verb + noun ( + noun):</a:t>
              </a:r>
              <a:br>
                <a:rPr lang="en-US" sz="1400" dirty="0">
                  <a:solidFill>
                    <a:srgbClr val="000000"/>
                  </a:solidFill>
                  <a:latin typeface="Arial" panose="020B0604020202020204" pitchFamily="34" charset="0"/>
                </a:rPr>
              </a:br>
              <a:r>
                <a:rPr lang="en-US" sz="1400" i="1" dirty="0">
                  <a:solidFill>
                    <a:srgbClr val="000000"/>
                  </a:solidFill>
                  <a:latin typeface="Arial" panose="020B0604020202020204" pitchFamily="34" charset="0"/>
                </a:rPr>
                <a:t>Register </a:t>
              </a:r>
              <a:br>
                <a:rPr lang="en-US" sz="1400" i="1" dirty="0">
                  <a:solidFill>
                    <a:srgbClr val="000000"/>
                  </a:solidFill>
                  <a:latin typeface="Arial" panose="020B0604020202020204" pitchFamily="34" charset="0"/>
                </a:rPr>
              </a:br>
              <a:r>
                <a:rPr lang="en-US" sz="1400" i="1" dirty="0">
                  <a:solidFill>
                    <a:srgbClr val="000000"/>
                  </a:solidFill>
                  <a:latin typeface="Arial" panose="020B0604020202020204" pitchFamily="34" charset="0"/>
                </a:rPr>
                <a:t>Student in Class</a:t>
              </a:r>
            </a:p>
          </p:txBody>
        </p:sp>
        <p:sp>
          <p:nvSpPr>
            <p:cNvPr id="158" name="Line 66">
              <a:extLst>
                <a:ext uri="{FF2B5EF4-FFF2-40B4-BE49-F238E27FC236}">
                  <a16:creationId xmlns:a16="http://schemas.microsoft.com/office/drawing/2014/main" id="{61EBE92C-D297-E23D-F3D8-627C251A53E6}"/>
                </a:ext>
              </a:extLst>
            </p:cNvPr>
            <p:cNvSpPr>
              <a:spLocks noChangeShapeType="1"/>
            </p:cNvSpPr>
            <p:nvPr/>
          </p:nvSpPr>
          <p:spPr bwMode="auto">
            <a:xfrm flipH="1">
              <a:off x="3936" y="2893"/>
              <a:ext cx="1303"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grpSp>
        <p:nvGrpSpPr>
          <p:cNvPr id="159" name="Group 67">
            <a:extLst>
              <a:ext uri="{FF2B5EF4-FFF2-40B4-BE49-F238E27FC236}">
                <a16:creationId xmlns:a16="http://schemas.microsoft.com/office/drawing/2014/main" id="{4D5CAB23-F2BD-01C8-FA8D-1763180BE837}"/>
              </a:ext>
            </a:extLst>
          </p:cNvPr>
          <p:cNvGrpSpPr>
            <a:grpSpLocks/>
          </p:cNvGrpSpPr>
          <p:nvPr/>
        </p:nvGrpSpPr>
        <p:grpSpPr bwMode="auto">
          <a:xfrm>
            <a:off x="7315052" y="5288782"/>
            <a:ext cx="1871133" cy="868363"/>
            <a:chOff x="4061" y="3376"/>
            <a:chExt cx="1088" cy="547"/>
          </a:xfrm>
        </p:grpSpPr>
        <p:sp>
          <p:nvSpPr>
            <p:cNvPr id="160" name="AutoShape 68">
              <a:extLst>
                <a:ext uri="{FF2B5EF4-FFF2-40B4-BE49-F238E27FC236}">
                  <a16:creationId xmlns:a16="http://schemas.microsoft.com/office/drawing/2014/main" id="{66789227-17F0-D88B-6390-FD74DE137040}"/>
                </a:ext>
              </a:extLst>
            </p:cNvPr>
            <p:cNvSpPr>
              <a:spLocks noChangeArrowheads="1"/>
            </p:cNvSpPr>
            <p:nvPr/>
          </p:nvSpPr>
          <p:spPr bwMode="auto">
            <a:xfrm>
              <a:off x="4062" y="3376"/>
              <a:ext cx="1080" cy="547"/>
            </a:xfrm>
            <a:prstGeom prst="roundRect">
              <a:avLst>
                <a:gd name="adj" fmla="val 12486"/>
              </a:avLst>
            </a:prstGeom>
            <a:solidFill>
              <a:srgbClr val="FFFF99"/>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2075" tIns="46038" rIns="92075" bIns="46038" anchor="ctr"/>
            <a:lstStyle/>
            <a:p>
              <a:pPr algn="l" eaLnBrk="1" hangingPunct="1">
                <a:lnSpc>
                  <a:spcPct val="100000"/>
                </a:lnSpc>
                <a:spcBef>
                  <a:spcPct val="0"/>
                </a:spcBef>
                <a:buClrTx/>
                <a:buFontTx/>
                <a:buNone/>
                <a:defRPr/>
              </a:pPr>
              <a:r>
                <a:rPr lang="en-US" sz="1600" dirty="0">
                  <a:solidFill>
                    <a:srgbClr val="000000"/>
                  </a:solidFill>
                  <a:latin typeface="Arial" panose="020B0604020202020204" pitchFamily="34" charset="0"/>
                </a:rPr>
                <a:t>Entity</a:t>
              </a:r>
              <a:br>
                <a:rPr lang="en-US" sz="1600" dirty="0">
                  <a:solidFill>
                    <a:srgbClr val="000000"/>
                  </a:solidFill>
                  <a:latin typeface="Arial" panose="020B0604020202020204" pitchFamily="34" charset="0"/>
                </a:rPr>
              </a:br>
              <a:r>
                <a:rPr lang="en-US" sz="1600" dirty="0">
                  <a:solidFill>
                    <a:srgbClr val="000000"/>
                  </a:solidFill>
                  <a:latin typeface="Arial" panose="020B0604020202020204" pitchFamily="34" charset="0"/>
                </a:rPr>
                <a:t>noun:</a:t>
              </a:r>
              <a:br>
                <a:rPr lang="en-US" sz="1600" dirty="0">
                  <a:solidFill>
                    <a:srgbClr val="000000"/>
                  </a:solidFill>
                  <a:latin typeface="Arial" panose="020B0604020202020204" pitchFamily="34" charset="0"/>
                </a:rPr>
              </a:br>
              <a:r>
                <a:rPr lang="en-US" sz="1600" dirty="0">
                  <a:solidFill>
                    <a:srgbClr val="000000"/>
                  </a:solidFill>
                  <a:latin typeface="Arial" panose="020B0604020202020204" pitchFamily="34" charset="0"/>
                </a:rPr>
                <a:t>Class</a:t>
              </a:r>
            </a:p>
          </p:txBody>
        </p:sp>
        <p:sp>
          <p:nvSpPr>
            <p:cNvPr id="161" name="Line 69">
              <a:extLst>
                <a:ext uri="{FF2B5EF4-FFF2-40B4-BE49-F238E27FC236}">
                  <a16:creationId xmlns:a16="http://schemas.microsoft.com/office/drawing/2014/main" id="{9633222A-6066-8280-909B-2BCD865A5D08}"/>
                </a:ext>
              </a:extLst>
            </p:cNvPr>
            <p:cNvSpPr>
              <a:spLocks noChangeShapeType="1"/>
            </p:cNvSpPr>
            <p:nvPr/>
          </p:nvSpPr>
          <p:spPr bwMode="auto">
            <a:xfrm flipH="1">
              <a:off x="4061" y="3584"/>
              <a:ext cx="1088"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grpSp>
      <p:cxnSp>
        <p:nvCxnSpPr>
          <p:cNvPr id="162" name="AutoShape 70">
            <a:extLst>
              <a:ext uri="{FF2B5EF4-FFF2-40B4-BE49-F238E27FC236}">
                <a16:creationId xmlns:a16="http://schemas.microsoft.com/office/drawing/2014/main" id="{4C070C73-EF4D-ED90-77E5-02145946164B}"/>
              </a:ext>
            </a:extLst>
          </p:cNvPr>
          <p:cNvCxnSpPr>
            <a:cxnSpLocks noChangeShapeType="1"/>
            <a:stCxn id="96" idx="0"/>
          </p:cNvCxnSpPr>
          <p:nvPr/>
        </p:nvCxnSpPr>
        <p:spPr bwMode="auto">
          <a:xfrm rot="5400000" flipH="1">
            <a:off x="7140553" y="1992495"/>
            <a:ext cx="290512" cy="1850496"/>
          </a:xfrm>
          <a:prstGeom prst="curvedConnector2">
            <a:avLst/>
          </a:prstGeom>
          <a:noFill/>
          <a:ln w="2222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172" name="Line 81">
            <a:extLst>
              <a:ext uri="{FF2B5EF4-FFF2-40B4-BE49-F238E27FC236}">
                <a16:creationId xmlns:a16="http://schemas.microsoft.com/office/drawing/2014/main" id="{9818C5FF-57E9-FD30-C830-1E7919ABCDCE}"/>
              </a:ext>
            </a:extLst>
          </p:cNvPr>
          <p:cNvSpPr>
            <a:spLocks noChangeShapeType="1"/>
          </p:cNvSpPr>
          <p:nvPr/>
        </p:nvSpPr>
        <p:spPr bwMode="auto">
          <a:xfrm>
            <a:off x="986218" y="5148974"/>
            <a:ext cx="8568002" cy="0"/>
          </a:xfrm>
          <a:prstGeom prst="line">
            <a:avLst/>
          </a:prstGeom>
          <a:noFill/>
          <a:ln w="12700">
            <a:solidFill>
              <a:schemeClr val="tx1"/>
            </a:solidFill>
            <a:prstDash val="dash"/>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lgn="l" eaLnBrk="1" hangingPunct="1">
              <a:lnSpc>
                <a:spcPct val="100000"/>
              </a:lnSpc>
              <a:spcBef>
                <a:spcPct val="0"/>
              </a:spcBef>
              <a:buClrTx/>
              <a:buFontTx/>
              <a:buNone/>
              <a:defRPr/>
            </a:pPr>
            <a:endParaRPr lang="en-US" sz="1400" dirty="0">
              <a:solidFill>
                <a:srgbClr val="000000"/>
              </a:solidFill>
              <a:latin typeface="Arial" panose="020B0604020202020204" pitchFamily="34" charset="0"/>
            </a:endParaRPr>
          </a:p>
        </p:txBody>
      </p:sp>
      <p:sp>
        <p:nvSpPr>
          <p:cNvPr id="179" name="Oval 7">
            <a:extLst>
              <a:ext uri="{FF2B5EF4-FFF2-40B4-BE49-F238E27FC236}">
                <a16:creationId xmlns:a16="http://schemas.microsoft.com/office/drawing/2014/main" id="{7C1D7DAF-6F0A-920B-5F29-97FB3AF01D5B}"/>
              </a:ext>
            </a:extLst>
          </p:cNvPr>
          <p:cNvSpPr>
            <a:spLocks noChangeArrowheads="1"/>
          </p:cNvSpPr>
          <p:nvPr/>
        </p:nvSpPr>
        <p:spPr bwMode="auto">
          <a:xfrm>
            <a:off x="4104065" y="5723765"/>
            <a:ext cx="906331" cy="207963"/>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81" name="Oval 7">
            <a:extLst>
              <a:ext uri="{FF2B5EF4-FFF2-40B4-BE49-F238E27FC236}">
                <a16:creationId xmlns:a16="http://schemas.microsoft.com/office/drawing/2014/main" id="{AD0A62F3-546E-E375-6B5C-FF1369A741F8}"/>
              </a:ext>
            </a:extLst>
          </p:cNvPr>
          <p:cNvSpPr>
            <a:spLocks noChangeArrowheads="1"/>
          </p:cNvSpPr>
          <p:nvPr/>
        </p:nvSpPr>
        <p:spPr bwMode="auto">
          <a:xfrm>
            <a:off x="5473321" y="3700091"/>
            <a:ext cx="906330" cy="207963"/>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82" name="Oval 7">
            <a:extLst>
              <a:ext uri="{FF2B5EF4-FFF2-40B4-BE49-F238E27FC236}">
                <a16:creationId xmlns:a16="http://schemas.microsoft.com/office/drawing/2014/main" id="{3B1800D9-8177-4EB2-D901-DA2368BA7F9C}"/>
              </a:ext>
            </a:extLst>
          </p:cNvPr>
          <p:cNvSpPr>
            <a:spLocks noChangeArrowheads="1"/>
          </p:cNvSpPr>
          <p:nvPr/>
        </p:nvSpPr>
        <p:spPr bwMode="auto">
          <a:xfrm>
            <a:off x="5688123" y="2768870"/>
            <a:ext cx="906330" cy="207963"/>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83" name="Text Box 15">
            <a:extLst>
              <a:ext uri="{FF2B5EF4-FFF2-40B4-BE49-F238E27FC236}">
                <a16:creationId xmlns:a16="http://schemas.microsoft.com/office/drawing/2014/main" id="{0802A599-9499-9610-4CAA-6C90F2002529}"/>
              </a:ext>
            </a:extLst>
          </p:cNvPr>
          <p:cNvSpPr txBox="1">
            <a:spLocks noChangeArrowheads="1"/>
          </p:cNvSpPr>
          <p:nvPr/>
        </p:nvSpPr>
        <p:spPr bwMode="auto">
          <a:xfrm>
            <a:off x="6589727" y="722461"/>
            <a:ext cx="4718739" cy="1015663"/>
          </a:xfrm>
          <a:prstGeom prst="rect">
            <a:avLst/>
          </a:prstGeom>
          <a:solidFill>
            <a:srgbClr val="FFFF00"/>
          </a:solidFill>
          <a:ln>
            <a:noFill/>
          </a:ln>
          <a:effectLst/>
        </p:spPr>
        <p:txBody>
          <a:bodyPr wrap="square">
            <a:spAutoFit/>
          </a:bodyPr>
          <a:lstStyle>
            <a:lvl1pPr eaLnBrk="0" hangingPunct="0">
              <a:defRPr sz="1300">
                <a:solidFill>
                  <a:schemeClr val="tx1"/>
                </a:solidFill>
                <a:latin typeface="Arial" pitchFamily="34" charset="0"/>
              </a:defRPr>
            </a:lvl1pPr>
            <a:lvl2pPr marL="742950" indent="-285750" eaLnBrk="0" hangingPunct="0">
              <a:defRPr sz="1300">
                <a:solidFill>
                  <a:schemeClr val="tx1"/>
                </a:solidFill>
                <a:latin typeface="Arial" pitchFamily="34" charset="0"/>
              </a:defRPr>
            </a:lvl2pPr>
            <a:lvl3pPr marL="1143000" indent="-228600" eaLnBrk="0" hangingPunct="0">
              <a:defRPr sz="1300">
                <a:solidFill>
                  <a:schemeClr val="tx1"/>
                </a:solidFill>
                <a:latin typeface="Arial" pitchFamily="34" charset="0"/>
              </a:defRPr>
            </a:lvl3pPr>
            <a:lvl4pPr marL="1600200" indent="-228600" eaLnBrk="0" hangingPunct="0">
              <a:defRPr sz="1300">
                <a:solidFill>
                  <a:schemeClr val="tx1"/>
                </a:solidFill>
                <a:latin typeface="Arial" pitchFamily="34" charset="0"/>
              </a:defRPr>
            </a:lvl4pPr>
            <a:lvl5pPr marL="2057400" indent="-228600" eaLnBrk="0" hangingPunct="0">
              <a:defRPr sz="1300">
                <a:solidFill>
                  <a:schemeClr val="tx1"/>
                </a:solidFill>
                <a:latin typeface="Arial" pitchFamily="34" charset="0"/>
              </a:defRPr>
            </a:lvl5pPr>
            <a:lvl6pPr marL="2514600" indent="-228600" algn="ctr" eaLnBrk="0" fontAlgn="base" hangingPunct="0">
              <a:spcBef>
                <a:spcPct val="0"/>
              </a:spcBef>
              <a:spcAft>
                <a:spcPct val="0"/>
              </a:spcAft>
              <a:buClr>
                <a:schemeClr val="tx1"/>
              </a:buClr>
              <a:defRPr sz="1300">
                <a:solidFill>
                  <a:schemeClr val="tx1"/>
                </a:solidFill>
                <a:latin typeface="Arial" pitchFamily="34" charset="0"/>
              </a:defRPr>
            </a:lvl6pPr>
            <a:lvl7pPr marL="2971800" indent="-228600" algn="ctr" eaLnBrk="0" fontAlgn="base" hangingPunct="0">
              <a:spcBef>
                <a:spcPct val="0"/>
              </a:spcBef>
              <a:spcAft>
                <a:spcPct val="0"/>
              </a:spcAft>
              <a:buClr>
                <a:schemeClr val="tx1"/>
              </a:buClr>
              <a:defRPr sz="1300">
                <a:solidFill>
                  <a:schemeClr val="tx1"/>
                </a:solidFill>
                <a:latin typeface="Arial" pitchFamily="34" charset="0"/>
              </a:defRPr>
            </a:lvl7pPr>
            <a:lvl8pPr marL="3429000" indent="-228600" algn="ctr" eaLnBrk="0" fontAlgn="base" hangingPunct="0">
              <a:spcBef>
                <a:spcPct val="0"/>
              </a:spcBef>
              <a:spcAft>
                <a:spcPct val="0"/>
              </a:spcAft>
              <a:buClr>
                <a:schemeClr val="tx1"/>
              </a:buClr>
              <a:defRPr sz="1300">
                <a:solidFill>
                  <a:schemeClr val="tx1"/>
                </a:solidFill>
                <a:latin typeface="Arial" pitchFamily="34" charset="0"/>
              </a:defRPr>
            </a:lvl8pPr>
            <a:lvl9pPr marL="3886200" indent="-228600" algn="ctr" eaLnBrk="0" fontAlgn="base" hangingPunct="0">
              <a:spcBef>
                <a:spcPct val="0"/>
              </a:spcBef>
              <a:spcAft>
                <a:spcPct val="0"/>
              </a:spcAft>
              <a:buClr>
                <a:schemeClr val="tx1"/>
              </a:buClr>
              <a:defRPr sz="1300">
                <a:solidFill>
                  <a:schemeClr val="tx1"/>
                </a:solidFill>
                <a:latin typeface="Arial" pitchFamily="34" charset="0"/>
              </a:defRPr>
            </a:lvl9pPr>
          </a:lstStyle>
          <a:p>
            <a:pPr algn="l" eaLnBrk="1" hangingPunct="1">
              <a:lnSpc>
                <a:spcPct val="100000"/>
              </a:lnSpc>
              <a:spcBef>
                <a:spcPct val="0"/>
              </a:spcBef>
              <a:buClr>
                <a:srgbClr val="000000"/>
              </a:buClr>
              <a:buFontTx/>
              <a:buNone/>
              <a:defRPr/>
            </a:pPr>
            <a:r>
              <a:rPr lang="en-US" sz="2000" i="1" u="sng" dirty="0">
                <a:solidFill>
                  <a:srgbClr val="000000"/>
                </a:solidFill>
              </a:rPr>
              <a:t>All</a:t>
            </a:r>
            <a:r>
              <a:rPr lang="en-US" sz="2000" i="1" dirty="0">
                <a:solidFill>
                  <a:srgbClr val="000000"/>
                </a:solidFill>
              </a:rPr>
              <a:t> use the language and constraints of the Concept Model (the “thing model”) </a:t>
            </a:r>
            <a:r>
              <a:rPr lang="mr-IN" sz="2000" i="1" dirty="0">
                <a:solidFill>
                  <a:srgbClr val="000000"/>
                </a:solidFill>
              </a:rPr>
              <a:t>–</a:t>
            </a:r>
            <a:r>
              <a:rPr lang="en-CA" sz="2000" i="1" dirty="0">
                <a:solidFill>
                  <a:srgbClr val="000000"/>
                </a:solidFill>
              </a:rPr>
              <a:t> the ultimate “what”</a:t>
            </a:r>
            <a:r>
              <a:rPr lang="en-US" sz="2000" i="1" dirty="0">
                <a:solidFill>
                  <a:srgbClr val="000000"/>
                </a:solidFill>
              </a:rPr>
              <a:t> </a:t>
            </a:r>
          </a:p>
        </p:txBody>
      </p:sp>
      <p:sp>
        <p:nvSpPr>
          <p:cNvPr id="184" name="Text Box 107">
            <a:extLst>
              <a:ext uri="{FF2B5EF4-FFF2-40B4-BE49-F238E27FC236}">
                <a16:creationId xmlns:a16="http://schemas.microsoft.com/office/drawing/2014/main" id="{32FA3285-285C-6A1B-4B9E-49AB6D40A62C}"/>
              </a:ext>
            </a:extLst>
          </p:cNvPr>
          <p:cNvSpPr txBox="1">
            <a:spLocks noChangeArrowheads="1"/>
          </p:cNvSpPr>
          <p:nvPr/>
        </p:nvSpPr>
        <p:spPr bwMode="auto">
          <a:xfrm>
            <a:off x="2863688" y="1025084"/>
            <a:ext cx="3742546"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pitchFamily="34" charset="0"/>
              </a:defRPr>
            </a:lvl9pPr>
          </a:lstStyle>
          <a:p>
            <a:pPr algn="l">
              <a:lnSpc>
                <a:spcPct val="100000"/>
              </a:lnSpc>
              <a:spcBef>
                <a:spcPct val="0"/>
              </a:spcBef>
              <a:buClrTx/>
              <a:buFontTx/>
              <a:buNone/>
              <a:defRPr/>
            </a:pPr>
            <a:r>
              <a:rPr lang="en-US" sz="1200" dirty="0">
                <a:solidFill>
                  <a:srgbClr val="000000"/>
                </a:solidFill>
                <a:latin typeface="Arial"/>
                <a:cs typeface="Arial"/>
              </a:rPr>
              <a:t>The university is initiating the “Strategic Enrollment” program </a:t>
            </a:r>
            <a:r>
              <a:rPr lang="en-US" sz="1200" dirty="0">
                <a:solidFill>
                  <a:srgbClr val="000000"/>
                </a:solidFill>
              </a:rPr>
              <a:t>to raise Student graduation rates in part by ensuring Classes are available for Student registration when needed.</a:t>
            </a:r>
          </a:p>
        </p:txBody>
      </p:sp>
      <p:sp>
        <p:nvSpPr>
          <p:cNvPr id="186" name="Oval 7">
            <a:extLst>
              <a:ext uri="{FF2B5EF4-FFF2-40B4-BE49-F238E27FC236}">
                <a16:creationId xmlns:a16="http://schemas.microsoft.com/office/drawing/2014/main" id="{28237E21-A119-DE0E-EE52-3AA8DE1A7D30}"/>
              </a:ext>
            </a:extLst>
          </p:cNvPr>
          <p:cNvSpPr>
            <a:spLocks noChangeArrowheads="1"/>
          </p:cNvSpPr>
          <p:nvPr/>
        </p:nvSpPr>
        <p:spPr bwMode="auto">
          <a:xfrm>
            <a:off x="3450638" y="1443087"/>
            <a:ext cx="906330" cy="207963"/>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250" name="Oval 7">
            <a:extLst>
              <a:ext uri="{FF2B5EF4-FFF2-40B4-BE49-F238E27FC236}">
                <a16:creationId xmlns:a16="http://schemas.microsoft.com/office/drawing/2014/main" id="{64D6F5A0-B660-B5F2-635E-6969A75CC4DD}"/>
              </a:ext>
            </a:extLst>
          </p:cNvPr>
          <p:cNvSpPr>
            <a:spLocks noChangeArrowheads="1"/>
          </p:cNvSpPr>
          <p:nvPr/>
        </p:nvSpPr>
        <p:spPr bwMode="auto">
          <a:xfrm>
            <a:off x="4877058" y="4248862"/>
            <a:ext cx="906330" cy="207962"/>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eaLnBrk="1" hangingPunct="1">
              <a:lnSpc>
                <a:spcPct val="100000"/>
              </a:lnSpc>
              <a:spcBef>
                <a:spcPct val="0"/>
              </a:spcBef>
              <a:buClr>
                <a:srgbClr val="000000"/>
              </a:buClr>
              <a:buFontTx/>
              <a:buNone/>
              <a:defRPr/>
            </a:pPr>
            <a:endParaRPr lang="en-CA" sz="1300" dirty="0">
              <a:solidFill>
                <a:srgbClr val="000000"/>
              </a:solidFill>
              <a:latin typeface="Arial" panose="020B0604020202020204" pitchFamily="34" charset="0"/>
            </a:endParaRPr>
          </a:p>
        </p:txBody>
      </p:sp>
      <p:sp>
        <p:nvSpPr>
          <p:cNvPr id="101" name="TextBox 100">
            <a:extLst>
              <a:ext uri="{FF2B5EF4-FFF2-40B4-BE49-F238E27FC236}">
                <a16:creationId xmlns:a16="http://schemas.microsoft.com/office/drawing/2014/main" id="{CE9FA9B8-1784-B7AF-A4B6-749D61E8C6DA}"/>
              </a:ext>
            </a:extLst>
          </p:cNvPr>
          <p:cNvSpPr txBox="1"/>
          <p:nvPr/>
        </p:nvSpPr>
        <p:spPr>
          <a:xfrm>
            <a:off x="9789786" y="3272661"/>
            <a:ext cx="2245303" cy="1815882"/>
          </a:xfrm>
          <a:prstGeom prst="rect">
            <a:avLst/>
          </a:prstGeom>
          <a:noFill/>
        </p:spPr>
        <p:txBody>
          <a:bodyPr wrap="square" rtlCol="0">
            <a:spAutoFit/>
          </a:bodyPr>
          <a:lstStyle/>
          <a:p>
            <a:pPr defTabSz="685800">
              <a:defRPr/>
            </a:pPr>
            <a:r>
              <a:rPr lang="en-CA" sz="1600" i="1" dirty="0">
                <a:solidFill>
                  <a:srgbClr val="000000"/>
                </a:solidFill>
                <a:latin typeface="Arial" panose="020B0604020202020204" pitchFamily="34" charset="0"/>
                <a:ea typeface="ＭＳ Ｐゴシック" charset="0"/>
                <a:cs typeface="Arial" panose="020B0604020202020204" pitchFamily="34" charset="0"/>
              </a:rPr>
              <a:t>Verb-Noun pairs:</a:t>
            </a:r>
          </a:p>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 The </a:t>
            </a:r>
            <a:r>
              <a:rPr lang="en-CA" sz="1600" i="1" dirty="0">
                <a:solidFill>
                  <a:srgbClr val="000000"/>
                </a:solidFill>
                <a:latin typeface="Arial" panose="020B0604020202020204" pitchFamily="34" charset="0"/>
                <a:ea typeface="ＭＳ Ｐゴシック" charset="0"/>
                <a:cs typeface="Arial" panose="020B0604020202020204" pitchFamily="34" charset="0"/>
              </a:rPr>
              <a:t>Services</a:t>
            </a:r>
            <a:r>
              <a:rPr lang="en-CA" sz="1600" dirty="0">
                <a:solidFill>
                  <a:srgbClr val="000000"/>
                </a:solidFill>
                <a:latin typeface="Arial" panose="020B0604020202020204" pitchFamily="34" charset="0"/>
                <a:ea typeface="ＭＳ Ｐゴシック" charset="0"/>
                <a:cs typeface="Arial" panose="020B0604020202020204" pitchFamily="34" charset="0"/>
              </a:rPr>
              <a:t> (event-handlers) that are at the heart of a </a:t>
            </a:r>
            <a:r>
              <a:rPr lang="en-CA" sz="1600" i="1" dirty="0">
                <a:solidFill>
                  <a:srgbClr val="000000"/>
                </a:solidFill>
                <a:latin typeface="Arial" panose="020B0604020202020204" pitchFamily="34" charset="0"/>
                <a:ea typeface="ＭＳ Ｐゴシック" charset="0"/>
                <a:cs typeface="Arial" panose="020B0604020202020204" pitchFamily="34" charset="0"/>
              </a:rPr>
              <a:t>Service Oriented Architecture.</a:t>
            </a:r>
          </a:p>
          <a:p>
            <a:pPr defTabSz="685800">
              <a:defRPr/>
            </a:pPr>
            <a:r>
              <a:rPr lang="en-CA" sz="1600" i="1" dirty="0">
                <a:solidFill>
                  <a:srgbClr val="000000"/>
                </a:solidFill>
                <a:latin typeface="Arial" panose="020B0604020202020204" pitchFamily="34" charset="0"/>
                <a:ea typeface="ＭＳ Ｐゴシック" charset="0"/>
                <a:cs typeface="Arial" panose="020B0604020202020204" pitchFamily="34" charset="0"/>
              </a:rPr>
              <a:t>- Also </a:t>
            </a:r>
            <a:r>
              <a:rPr lang="en-CA" sz="1600" dirty="0">
                <a:solidFill>
                  <a:srgbClr val="000000"/>
                </a:solidFill>
                <a:latin typeface="Arial" panose="020B0604020202020204" pitchFamily="34" charset="0"/>
                <a:ea typeface="ＭＳ Ｐゴシック" charset="0"/>
                <a:cs typeface="Arial" panose="020B0604020202020204" pitchFamily="34" charset="0"/>
              </a:rPr>
              <a:t>"building blocks" of Business Processes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p:txBody>
      </p:sp>
      <p:cxnSp>
        <p:nvCxnSpPr>
          <p:cNvPr id="102" name="Straight Arrow Connector 101">
            <a:extLst>
              <a:ext uri="{FF2B5EF4-FFF2-40B4-BE49-F238E27FC236}">
                <a16:creationId xmlns:a16="http://schemas.microsoft.com/office/drawing/2014/main" id="{32FFCC00-B6AE-3E38-32DE-8952369C5B2E}"/>
              </a:ext>
            </a:extLst>
          </p:cNvPr>
          <p:cNvCxnSpPr>
            <a:cxnSpLocks/>
          </p:cNvCxnSpPr>
          <p:nvPr/>
        </p:nvCxnSpPr>
        <p:spPr>
          <a:xfrm flipH="1">
            <a:off x="9032382" y="3467375"/>
            <a:ext cx="784967" cy="9416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7A2EA21-B27B-5865-3831-22FF98170A06}"/>
              </a:ext>
            </a:extLst>
          </p:cNvPr>
          <p:cNvGrpSpPr/>
          <p:nvPr/>
        </p:nvGrpSpPr>
        <p:grpSpPr>
          <a:xfrm>
            <a:off x="9032383" y="5369679"/>
            <a:ext cx="2674348" cy="1323439"/>
            <a:chOff x="9032383" y="5457340"/>
            <a:chExt cx="2674348" cy="1323439"/>
          </a:xfrm>
        </p:grpSpPr>
        <p:sp>
          <p:nvSpPr>
            <p:cNvPr id="104" name="TextBox 103">
              <a:extLst>
                <a:ext uri="{FF2B5EF4-FFF2-40B4-BE49-F238E27FC236}">
                  <a16:creationId xmlns:a16="http://schemas.microsoft.com/office/drawing/2014/main" id="{34140298-5753-ED8A-F1BF-71D1B61D820F}"/>
                </a:ext>
              </a:extLst>
            </p:cNvPr>
            <p:cNvSpPr txBox="1"/>
            <p:nvPr/>
          </p:nvSpPr>
          <p:spPr>
            <a:xfrm>
              <a:off x="9820329" y="5457340"/>
              <a:ext cx="1886402" cy="1323439"/>
            </a:xfrm>
            <a:prstGeom prst="rect">
              <a:avLst/>
            </a:prstGeom>
            <a:noFill/>
          </p:spPr>
          <p:txBody>
            <a:bodyPr wrap="square" rtlCol="0">
              <a:spAutoFit/>
            </a:bodyPr>
            <a:lstStyle/>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The core </a:t>
              </a:r>
              <a:r>
                <a:rPr lang="en-CA" sz="1600" i="1" dirty="0">
                  <a:solidFill>
                    <a:srgbClr val="000000"/>
                  </a:solidFill>
                  <a:latin typeface="Arial" panose="020B0604020202020204" pitchFamily="34" charset="0"/>
                  <a:ea typeface="ＭＳ Ｐゴシック" charset="0"/>
                  <a:cs typeface="Arial" panose="020B0604020202020204" pitchFamily="34" charset="0"/>
                </a:rPr>
                <a:t>Nouns or </a:t>
              </a:r>
              <a:r>
                <a:rPr lang="en-CA" sz="1600" dirty="0">
                  <a:solidFill>
                    <a:srgbClr val="000000"/>
                  </a:solidFill>
                  <a:latin typeface="Arial" panose="020B0604020202020204" pitchFamily="34" charset="0"/>
                  <a:ea typeface="ＭＳ Ｐゴシック" charset="0"/>
                  <a:cs typeface="Arial" panose="020B0604020202020204" pitchFamily="34" charset="0"/>
                </a:rPr>
                <a:t>Things in your enterprise. Also known as</a:t>
              </a:r>
              <a:br>
                <a:rPr lang="en-CA" sz="1600" dirty="0">
                  <a:solidFill>
                    <a:srgbClr val="000000"/>
                  </a:solidFill>
                  <a:latin typeface="Arial" panose="020B0604020202020204" pitchFamily="34" charset="0"/>
                  <a:ea typeface="ＭＳ Ｐゴシック" charset="0"/>
                  <a:cs typeface="Arial" panose="020B0604020202020204" pitchFamily="34" charset="0"/>
                </a:rPr>
              </a:br>
              <a:r>
                <a:rPr lang="en-CA" sz="1600" i="1" dirty="0">
                  <a:solidFill>
                    <a:srgbClr val="000000"/>
                  </a:solidFill>
                  <a:latin typeface="Arial" panose="020B0604020202020204" pitchFamily="34" charset="0"/>
                  <a:ea typeface="ＭＳ Ｐゴシック" charset="0"/>
                  <a:cs typeface="Arial" panose="020B0604020202020204" pitchFamily="34" charset="0"/>
                </a:rPr>
                <a:t>Business Objects.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p:txBody>
        </p:sp>
        <p:cxnSp>
          <p:nvCxnSpPr>
            <p:cNvPr id="105" name="Straight Arrow Connector 104">
              <a:extLst>
                <a:ext uri="{FF2B5EF4-FFF2-40B4-BE49-F238E27FC236}">
                  <a16:creationId xmlns:a16="http://schemas.microsoft.com/office/drawing/2014/main" id="{BD36F7E2-E8FA-CA03-2F89-0723537F7AC8}"/>
                </a:ext>
              </a:extLst>
            </p:cNvPr>
            <p:cNvCxnSpPr>
              <a:cxnSpLocks/>
            </p:cNvCxnSpPr>
            <p:nvPr/>
          </p:nvCxnSpPr>
          <p:spPr>
            <a:xfrm flipH="1" flipV="1">
              <a:off x="9032383" y="5518830"/>
              <a:ext cx="784966" cy="8909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BDF7DA3-D716-EBB6-8C65-B80D9011D6DB}"/>
              </a:ext>
            </a:extLst>
          </p:cNvPr>
          <p:cNvSpPr txBox="1"/>
          <p:nvPr/>
        </p:nvSpPr>
        <p:spPr>
          <a:xfrm>
            <a:off x="5330223" y="6296011"/>
            <a:ext cx="4275132" cy="584775"/>
          </a:xfrm>
          <a:prstGeom prst="rect">
            <a:avLst/>
          </a:prstGeom>
          <a:noFill/>
        </p:spPr>
        <p:txBody>
          <a:bodyPr wrap="square" rtlCol="0">
            <a:spAutoFit/>
          </a:bodyPr>
          <a:lstStyle/>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Bonus – great starting point to discover your </a:t>
            </a:r>
            <a:br>
              <a:rPr lang="en-CA" sz="1600" dirty="0">
                <a:solidFill>
                  <a:srgbClr val="000000"/>
                </a:solidFill>
                <a:latin typeface="Arial" panose="020B0604020202020204" pitchFamily="34" charset="0"/>
                <a:ea typeface="ＭＳ Ｐゴシック" charset="0"/>
                <a:cs typeface="Arial" panose="020B0604020202020204" pitchFamily="34" charset="0"/>
              </a:rPr>
            </a:br>
            <a:r>
              <a:rPr lang="en-CA" sz="1600" dirty="0">
                <a:solidFill>
                  <a:srgbClr val="000000"/>
                </a:solidFill>
                <a:latin typeface="Arial" panose="020B0604020202020204" pitchFamily="34" charset="0"/>
                <a:ea typeface="ＭＳ Ｐゴシック" charset="0"/>
                <a:cs typeface="Arial" panose="020B0604020202020204" pitchFamily="34" charset="0"/>
              </a:rPr>
              <a:t>Events/Services and Use Cases/User Stories</a:t>
            </a:r>
            <a:endParaRPr lang="en-US" sz="160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FC37107-F780-517B-C8F6-485FC8DD1FDF}"/>
              </a:ext>
            </a:extLst>
          </p:cNvPr>
          <p:cNvSpPr txBox="1"/>
          <p:nvPr/>
        </p:nvSpPr>
        <p:spPr>
          <a:xfrm>
            <a:off x="9631651" y="1866002"/>
            <a:ext cx="2560350" cy="1077218"/>
          </a:xfrm>
          <a:prstGeom prst="rect">
            <a:avLst/>
          </a:prstGeom>
          <a:noFill/>
        </p:spPr>
        <p:txBody>
          <a:bodyPr wrap="square" rtlCol="0">
            <a:spAutoFit/>
          </a:bodyPr>
          <a:lstStyle/>
          <a:p>
            <a:pPr defTabSz="685800">
              <a:defRPr/>
            </a:pPr>
            <a:r>
              <a:rPr lang="en-CA" sz="1600" i="1" dirty="0">
                <a:solidFill>
                  <a:srgbClr val="000000"/>
                </a:solidFill>
                <a:latin typeface="Arial" panose="020B0604020202020204" pitchFamily="34" charset="0"/>
                <a:ea typeface="ＭＳ Ｐゴシック" charset="0"/>
                <a:cs typeface="Arial" panose="020B0604020202020204" pitchFamily="34" charset="0"/>
              </a:rPr>
              <a:t>Use Cases/User Stories:</a:t>
            </a:r>
          </a:p>
          <a:p>
            <a:pPr defTabSz="685800">
              <a:defRPr/>
            </a:pPr>
            <a:r>
              <a:rPr lang="en-CA" sz="1600" dirty="0">
                <a:solidFill>
                  <a:srgbClr val="000000"/>
                </a:solidFill>
                <a:latin typeface="Arial" panose="020B0604020202020204" pitchFamily="34" charset="0"/>
                <a:ea typeface="ＭＳ Ｐゴシック" charset="0"/>
                <a:cs typeface="Arial" panose="020B0604020202020204" pitchFamily="34" charset="0"/>
              </a:rPr>
              <a:t>- Who (Actors) needs access to the Services, and how (Platform)?</a:t>
            </a:r>
            <a:endParaRPr lang="en-CA" sz="1600" i="1" dirty="0">
              <a:solidFill>
                <a:srgbClr val="000000"/>
              </a:solidFill>
              <a:latin typeface="Arial" panose="020B0604020202020204" pitchFamily="34" charset="0"/>
              <a:ea typeface="ＭＳ Ｐゴシック"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121F2D8E-D5BE-0B79-26ED-F5ED66B54BB7}"/>
              </a:ext>
            </a:extLst>
          </p:cNvPr>
          <p:cNvCxnSpPr>
            <a:cxnSpLocks/>
          </p:cNvCxnSpPr>
          <p:nvPr/>
        </p:nvCxnSpPr>
        <p:spPr>
          <a:xfrm flipH="1">
            <a:off x="8857378" y="2128450"/>
            <a:ext cx="784967" cy="9416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245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dissolve">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dissolve">
                                      <p:cBhvr>
                                        <p:cTn id="17" dur="500"/>
                                        <p:tgtEl>
                                          <p:spTgt spid="18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
                                        </p:tgtEl>
                                        <p:attrNameLst>
                                          <p:attrName>style.visibility</p:attrName>
                                        </p:attrNameLst>
                                      </p:cBhvr>
                                      <p:to>
                                        <p:strVal val="visible"/>
                                      </p:to>
                                    </p:set>
                                    <p:animEffect transition="in" filter="dissolve">
                                      <p:cBhvr>
                                        <p:cTn id="22" dur="500"/>
                                        <p:tgtEl>
                                          <p:spTgt spid="18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dissolve">
                                      <p:cBhvr>
                                        <p:cTn id="27" dur="500"/>
                                        <p:tgtEl>
                                          <p:spTgt spid="18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dissolve">
                                      <p:cBhvr>
                                        <p:cTn id="37" dur="5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dissolve">
                                      <p:cBhvr>
                                        <p:cTn id="47" dur="500"/>
                                        <p:tgtEl>
                                          <p:spTgt spid="15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dissolve">
                                      <p:cBhvr>
                                        <p:cTn id="52" dur="500"/>
                                        <p:tgtEl>
                                          <p:spTgt spid="10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dissolve">
                                      <p:cBhvr>
                                        <p:cTn id="55" dur="500"/>
                                        <p:tgtEl>
                                          <p:spTgt spid="10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dissolve">
                                      <p:cBhvr>
                                        <p:cTn id="60" dur="500"/>
                                        <p:tgtEl>
                                          <p:spTgt spid="9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dissolve">
                                      <p:cBhvr>
                                        <p:cTn id="65" dur="500"/>
                                        <p:tgtEl>
                                          <p:spTgt spid="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dissolve">
                                      <p:cBhvr>
                                        <p:cTn id="73"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1" grpId="0" animBg="1"/>
      <p:bldP spid="182" grpId="0" animBg="1"/>
      <p:bldP spid="186" grpId="0" animBg="1"/>
      <p:bldP spid="250" grpId="0" animBg="1"/>
      <p:bldP spid="101"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2B04-719D-D94C-8B53-1628BCCC7D60}"/>
            </a:ext>
          </a:extLst>
        </p:cNvPr>
        <p:cNvGrpSpPr/>
        <p:nvPr/>
      </p:nvGrpSpPr>
      <p:grpSpPr>
        <a:xfrm>
          <a:off x="0" y="0"/>
          <a:ext cx="0" cy="0"/>
          <a:chOff x="0" y="0"/>
          <a:chExt cx="0" cy="0"/>
        </a:xfrm>
      </p:grpSpPr>
      <p:sp>
        <p:nvSpPr>
          <p:cNvPr id="3" name="Rectangle 71">
            <a:extLst>
              <a:ext uri="{FF2B5EF4-FFF2-40B4-BE49-F238E27FC236}">
                <a16:creationId xmlns:a16="http://schemas.microsoft.com/office/drawing/2014/main" id="{339493DF-B02A-C07D-1013-FC077915F7DA}"/>
              </a:ext>
            </a:extLst>
          </p:cNvPr>
          <p:cNvSpPr>
            <a:spLocks noChangeArrowheads="1"/>
          </p:cNvSpPr>
          <p:nvPr/>
        </p:nvSpPr>
        <p:spPr bwMode="auto">
          <a:xfrm>
            <a:off x="1449326" y="2339797"/>
            <a:ext cx="1651000" cy="812800"/>
          </a:xfrm>
          <a:prstGeom prst="rect">
            <a:avLst/>
          </a:prstGeom>
          <a:solidFill>
            <a:srgbClr val="666699"/>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Process</a:t>
            </a:r>
          </a:p>
        </p:txBody>
      </p:sp>
      <p:sp>
        <p:nvSpPr>
          <p:cNvPr id="5" name="Rectangle 72">
            <a:extLst>
              <a:ext uri="{FF2B5EF4-FFF2-40B4-BE49-F238E27FC236}">
                <a16:creationId xmlns:a16="http://schemas.microsoft.com/office/drawing/2014/main" id="{87FD4AE0-1244-D900-6D3C-939A83040E00}"/>
              </a:ext>
            </a:extLst>
          </p:cNvPr>
          <p:cNvSpPr>
            <a:spLocks noChangeArrowheads="1"/>
          </p:cNvSpPr>
          <p:nvPr/>
        </p:nvSpPr>
        <p:spPr bwMode="auto">
          <a:xfrm>
            <a:off x="1449326" y="3393897"/>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Presentation</a:t>
            </a:r>
          </a:p>
          <a:p>
            <a:pPr algn="l">
              <a:lnSpc>
                <a:spcPct val="100000"/>
              </a:lnSpc>
              <a:spcBef>
                <a:spcPct val="0"/>
              </a:spcBef>
              <a:buClrTx/>
              <a:buFontTx/>
              <a:buNone/>
              <a:defRPr/>
            </a:pP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500" i="1" dirty="0">
                <a:solidFill>
                  <a:srgbClr val="FFFFFF"/>
                </a:solidFill>
                <a:latin typeface="Arial" panose="020B0604020202020204" pitchFamily="34" charset="0"/>
              </a:rPr>
              <a:t>(user interface) </a:t>
            </a:r>
          </a:p>
        </p:txBody>
      </p:sp>
      <p:sp>
        <p:nvSpPr>
          <p:cNvPr id="7" name="Rectangle 73">
            <a:extLst>
              <a:ext uri="{FF2B5EF4-FFF2-40B4-BE49-F238E27FC236}">
                <a16:creationId xmlns:a16="http://schemas.microsoft.com/office/drawing/2014/main" id="{1E91B62A-A20A-5C08-DAF3-FECBFFEE00B2}"/>
              </a:ext>
            </a:extLst>
          </p:cNvPr>
          <p:cNvSpPr>
            <a:spLocks noChangeArrowheads="1"/>
          </p:cNvSpPr>
          <p:nvPr/>
        </p:nvSpPr>
        <p:spPr bwMode="auto">
          <a:xfrm>
            <a:off x="1449326" y="4476572"/>
            <a:ext cx="1651000" cy="812800"/>
          </a:xfrm>
          <a:prstGeom prst="rect">
            <a:avLst/>
          </a:prstGeom>
          <a:solidFill>
            <a:srgbClr val="800080"/>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Application </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(rules &amp; logic)</a:t>
            </a:r>
          </a:p>
        </p:txBody>
      </p:sp>
      <p:sp>
        <p:nvSpPr>
          <p:cNvPr id="9" name="Rectangle 77">
            <a:extLst>
              <a:ext uri="{FF2B5EF4-FFF2-40B4-BE49-F238E27FC236}">
                <a16:creationId xmlns:a16="http://schemas.microsoft.com/office/drawing/2014/main" id="{458F837A-A0BB-47BB-7A49-9D0955EA7EEC}"/>
              </a:ext>
            </a:extLst>
          </p:cNvPr>
          <p:cNvSpPr>
            <a:spLocks noChangeArrowheads="1"/>
          </p:cNvSpPr>
          <p:nvPr/>
        </p:nvSpPr>
        <p:spPr bwMode="auto">
          <a:xfrm>
            <a:off x="1449326" y="5514797"/>
            <a:ext cx="1651000" cy="812800"/>
          </a:xfrm>
          <a:prstGeom prst="rect">
            <a:avLst/>
          </a:prstGeom>
          <a:solidFill>
            <a:srgbClr val="003366"/>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Data</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Layer</a:t>
            </a:r>
            <a:br>
              <a:rPr lang="en-US" sz="1600" i="1" dirty="0">
                <a:solidFill>
                  <a:srgbClr val="FFFFFF"/>
                </a:solidFill>
                <a:latin typeface="Arial" panose="020B0604020202020204" pitchFamily="34" charset="0"/>
              </a:rPr>
            </a:br>
            <a:r>
              <a:rPr lang="en-US" sz="1600" i="1" dirty="0">
                <a:solidFill>
                  <a:srgbClr val="FFFFFF"/>
                </a:solidFill>
                <a:latin typeface="Arial" panose="020B0604020202020204" pitchFamily="34" charset="0"/>
              </a:rPr>
              <a:t>(data &amp; storage)</a:t>
            </a:r>
          </a:p>
        </p:txBody>
      </p:sp>
      <p:sp>
        <p:nvSpPr>
          <p:cNvPr id="10" name="Rectangle 78">
            <a:extLst>
              <a:ext uri="{FF2B5EF4-FFF2-40B4-BE49-F238E27FC236}">
                <a16:creationId xmlns:a16="http://schemas.microsoft.com/office/drawing/2014/main" id="{575BDB0F-3F0D-8D29-E8E8-A0BB1191216F}"/>
              </a:ext>
            </a:extLst>
          </p:cNvPr>
          <p:cNvSpPr>
            <a:spLocks noChangeArrowheads="1"/>
          </p:cNvSpPr>
          <p:nvPr/>
        </p:nvSpPr>
        <p:spPr bwMode="auto">
          <a:xfrm>
            <a:off x="1449326" y="1333322"/>
            <a:ext cx="1651000" cy="812800"/>
          </a:xfrm>
          <a:prstGeom prst="rect">
            <a:avLst/>
          </a:prstGeom>
          <a:solidFill>
            <a:srgbClr val="0000FF"/>
          </a:solidFill>
          <a:ln w="12700" algn="ctr">
            <a:solidFill>
              <a:schemeClr val="tx2"/>
            </a:solidFill>
            <a:miter lim="800000"/>
            <a:headEnd/>
            <a:tailEnd/>
          </a:ln>
          <a:effectLst/>
          <a:extLst>
            <a:ext uri="{AF507438-7753-43e0-B8FC-AC1667EBCBE1}">
              <a14:hiddenEffects xmlns="" xmlns:a14="http://schemas.microsoft.com/office/drawing/2010/main">
                <a:effectLst>
                  <a:outerShdw dist="107763" dir="2700000" algn="ctr" rotWithShape="0">
                    <a:schemeClr val="tx2"/>
                  </a:outerShdw>
                </a:effectLst>
              </a14:hiddenEffects>
            </a:ext>
          </a:extLst>
        </p:spPr>
        <p:txBody>
          <a:bodyPr anchor="ctr"/>
          <a:lstStyle/>
          <a:p>
            <a:pPr algn="l">
              <a:lnSpc>
                <a:spcPct val="100000"/>
              </a:lnSpc>
              <a:spcBef>
                <a:spcPct val="0"/>
              </a:spcBef>
              <a:buClrTx/>
              <a:buFontTx/>
              <a:buNone/>
              <a:defRPr/>
            </a:pPr>
            <a:r>
              <a:rPr lang="en-US" sz="1600" i="1" dirty="0">
                <a:solidFill>
                  <a:srgbClr val="FFFFFF"/>
                </a:solidFill>
                <a:latin typeface="Arial" panose="020B0604020202020204" pitchFamily="34" charset="0"/>
              </a:rPr>
              <a:t>Business Goals &amp; Objectives</a:t>
            </a:r>
          </a:p>
        </p:txBody>
      </p:sp>
      <p:sp>
        <p:nvSpPr>
          <p:cNvPr id="137221" name="Rectangle 5">
            <a:extLst>
              <a:ext uri="{FF2B5EF4-FFF2-40B4-BE49-F238E27FC236}">
                <a16:creationId xmlns:a16="http://schemas.microsoft.com/office/drawing/2014/main" id="{1003C114-0F6C-A7E1-5BDD-2CCCD1B4F199}"/>
              </a:ext>
            </a:extLst>
          </p:cNvPr>
          <p:cNvSpPr>
            <a:spLocks noGrp="1" noChangeArrowheads="1"/>
          </p:cNvSpPr>
          <p:nvPr>
            <p:ph type="title"/>
          </p:nvPr>
        </p:nvSpPr>
        <p:spPr/>
        <p:txBody>
          <a:bodyPr/>
          <a:lstStyle/>
          <a:p>
            <a:pPr eaLnBrk="1" hangingPunct="1">
              <a:defRPr/>
            </a:pPr>
            <a:r>
              <a:rPr lang="en-US" dirty="0"/>
              <a:t>With progressive detail, Concept Modelling supports Agile</a:t>
            </a:r>
          </a:p>
        </p:txBody>
      </p:sp>
      <p:sp>
        <p:nvSpPr>
          <p:cNvPr id="38951" name="Text Box 41">
            <a:extLst>
              <a:ext uri="{FF2B5EF4-FFF2-40B4-BE49-F238E27FC236}">
                <a16:creationId xmlns:a16="http://schemas.microsoft.com/office/drawing/2014/main" id="{A43D2E1E-6625-8CF9-1FFF-19BAF911F43D}"/>
              </a:ext>
            </a:extLst>
          </p:cNvPr>
          <p:cNvSpPr txBox="1">
            <a:spLocks noChangeArrowheads="1"/>
          </p:cNvSpPr>
          <p:nvPr/>
        </p:nvSpPr>
        <p:spPr bwMode="auto">
          <a:xfrm>
            <a:off x="885238" y="763588"/>
            <a:ext cx="8650552" cy="469900"/>
          </a:xfrm>
          <a:prstGeom prst="rect">
            <a:avLst/>
          </a:prstGeom>
          <a:solidFill>
            <a:srgbClr val="66FFFF"/>
          </a:solidFill>
          <a:ln w="12700">
            <a:solidFill>
              <a:srgbClr val="0000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Arial" charset="0"/>
                <a:ea typeface="ＭＳ Ｐゴシック" charset="0"/>
              </a:rPr>
              <a:t>Clariteq</a:t>
            </a: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 framework for analysis and architecture</a:t>
            </a:r>
          </a:p>
        </p:txBody>
      </p:sp>
      <p:sp>
        <p:nvSpPr>
          <p:cNvPr id="47" name="Line 6">
            <a:extLst>
              <a:ext uri="{FF2B5EF4-FFF2-40B4-BE49-F238E27FC236}">
                <a16:creationId xmlns:a16="http://schemas.microsoft.com/office/drawing/2014/main" id="{D726F7F6-34BE-F3AF-9A72-DE19E0F16B9A}"/>
              </a:ext>
            </a:extLst>
          </p:cNvPr>
          <p:cNvSpPr>
            <a:spLocks noChangeShapeType="1"/>
          </p:cNvSpPr>
          <p:nvPr/>
        </p:nvSpPr>
        <p:spPr bwMode="auto">
          <a:xfrm>
            <a:off x="1119127" y="2244725"/>
            <a:ext cx="8337550"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8" name="Line 7">
            <a:extLst>
              <a:ext uri="{FF2B5EF4-FFF2-40B4-BE49-F238E27FC236}">
                <a16:creationId xmlns:a16="http://schemas.microsoft.com/office/drawing/2014/main" id="{69F74C87-70D3-C0E2-2452-7E689A0C399D}"/>
              </a:ext>
            </a:extLst>
          </p:cNvPr>
          <p:cNvSpPr>
            <a:spLocks noChangeShapeType="1"/>
          </p:cNvSpPr>
          <p:nvPr/>
        </p:nvSpPr>
        <p:spPr bwMode="auto">
          <a:xfrm>
            <a:off x="1119127" y="5419725"/>
            <a:ext cx="8337550"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9" name="Line 8">
            <a:extLst>
              <a:ext uri="{FF2B5EF4-FFF2-40B4-BE49-F238E27FC236}">
                <a16:creationId xmlns:a16="http://schemas.microsoft.com/office/drawing/2014/main" id="{5E63DEBC-16F0-F3FF-A415-EE2195651164}"/>
              </a:ext>
            </a:extLst>
          </p:cNvPr>
          <p:cNvSpPr>
            <a:spLocks noChangeShapeType="1"/>
          </p:cNvSpPr>
          <p:nvPr/>
        </p:nvSpPr>
        <p:spPr bwMode="auto">
          <a:xfrm>
            <a:off x="1119127" y="4327525"/>
            <a:ext cx="8337550"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 name="Line 9">
            <a:extLst>
              <a:ext uri="{FF2B5EF4-FFF2-40B4-BE49-F238E27FC236}">
                <a16:creationId xmlns:a16="http://schemas.microsoft.com/office/drawing/2014/main" id="{F8692993-D33A-34BD-85EE-ED4F24D9B868}"/>
              </a:ext>
            </a:extLst>
          </p:cNvPr>
          <p:cNvSpPr>
            <a:spLocks noChangeShapeType="1"/>
          </p:cNvSpPr>
          <p:nvPr/>
        </p:nvSpPr>
        <p:spPr bwMode="auto">
          <a:xfrm>
            <a:off x="1119127" y="3260725"/>
            <a:ext cx="8337550"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 name="Text Box 11">
            <a:extLst>
              <a:ext uri="{FF2B5EF4-FFF2-40B4-BE49-F238E27FC236}">
                <a16:creationId xmlns:a16="http://schemas.microsoft.com/office/drawing/2014/main" id="{4002DE9D-DCA5-AA53-5244-75A4338E18AD}"/>
              </a:ext>
            </a:extLst>
          </p:cNvPr>
          <p:cNvSpPr txBox="1">
            <a:spLocks noChangeArrowheads="1"/>
          </p:cNvSpPr>
          <p:nvPr/>
        </p:nvSpPr>
        <p:spPr bwMode="auto">
          <a:xfrm>
            <a:off x="3502761" y="1898650"/>
            <a:ext cx="766456"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6600"/>
                </a:solidFill>
                <a:effectLst/>
                <a:uLnTx/>
                <a:uFillTx/>
                <a:latin typeface="Arial" charset="0"/>
                <a:ea typeface="ＭＳ Ｐゴシック" charset="0"/>
              </a:rPr>
              <a:t>Scope</a:t>
            </a:r>
          </a:p>
        </p:txBody>
      </p:sp>
      <p:sp>
        <p:nvSpPr>
          <p:cNvPr id="52" name="Text Box 12">
            <a:extLst>
              <a:ext uri="{FF2B5EF4-FFF2-40B4-BE49-F238E27FC236}">
                <a16:creationId xmlns:a16="http://schemas.microsoft.com/office/drawing/2014/main" id="{3BA3CFBE-CD95-28C6-CFB8-3E575AF1AADD}"/>
              </a:ext>
            </a:extLst>
          </p:cNvPr>
          <p:cNvSpPr txBox="1">
            <a:spLocks noChangeArrowheads="1"/>
          </p:cNvSpPr>
          <p:nvPr/>
        </p:nvSpPr>
        <p:spPr bwMode="auto">
          <a:xfrm>
            <a:off x="6756673" y="1898650"/>
            <a:ext cx="709249"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6600"/>
                </a:solidFill>
                <a:effectLst/>
                <a:uLnTx/>
                <a:uFillTx/>
                <a:latin typeface="Arial" charset="0"/>
                <a:ea typeface="ＭＳ Ｐゴシック" charset="0"/>
              </a:rPr>
              <a:t>Detail</a:t>
            </a:r>
          </a:p>
        </p:txBody>
      </p:sp>
      <p:sp>
        <p:nvSpPr>
          <p:cNvPr id="53" name="Line 13">
            <a:extLst>
              <a:ext uri="{FF2B5EF4-FFF2-40B4-BE49-F238E27FC236}">
                <a16:creationId xmlns:a16="http://schemas.microsoft.com/office/drawing/2014/main" id="{EC062838-1662-BF1F-32FD-C2742BEEE4B2}"/>
              </a:ext>
            </a:extLst>
          </p:cNvPr>
          <p:cNvSpPr>
            <a:spLocks noChangeShapeType="1"/>
          </p:cNvSpPr>
          <p:nvPr/>
        </p:nvSpPr>
        <p:spPr bwMode="auto">
          <a:xfrm>
            <a:off x="4751327" y="1939925"/>
            <a:ext cx="0" cy="449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 name="Line 14">
            <a:extLst>
              <a:ext uri="{FF2B5EF4-FFF2-40B4-BE49-F238E27FC236}">
                <a16:creationId xmlns:a16="http://schemas.microsoft.com/office/drawing/2014/main" id="{89D8A094-1A53-A8CD-1097-B77EAC75A193}"/>
              </a:ext>
            </a:extLst>
          </p:cNvPr>
          <p:cNvSpPr>
            <a:spLocks noChangeShapeType="1"/>
          </p:cNvSpPr>
          <p:nvPr/>
        </p:nvSpPr>
        <p:spPr bwMode="auto">
          <a:xfrm>
            <a:off x="6319777" y="1939925"/>
            <a:ext cx="0" cy="449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5" name="Text Box 15">
            <a:extLst>
              <a:ext uri="{FF2B5EF4-FFF2-40B4-BE49-F238E27FC236}">
                <a16:creationId xmlns:a16="http://schemas.microsoft.com/office/drawing/2014/main" id="{74990CDA-0407-80BC-5C5C-E640B90489FE}"/>
              </a:ext>
            </a:extLst>
          </p:cNvPr>
          <p:cNvSpPr txBox="1">
            <a:spLocks noChangeArrowheads="1"/>
          </p:cNvSpPr>
          <p:nvPr/>
        </p:nvSpPr>
        <p:spPr bwMode="auto">
          <a:xfrm>
            <a:off x="5019613" y="1898650"/>
            <a:ext cx="948898"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6600"/>
                </a:solidFill>
                <a:effectLst/>
                <a:uLnTx/>
                <a:uFillTx/>
                <a:latin typeface="Arial" charset="0"/>
                <a:ea typeface="ＭＳ Ｐゴシック" charset="0"/>
              </a:rPr>
              <a:t>Concept</a:t>
            </a:r>
          </a:p>
        </p:txBody>
      </p:sp>
      <p:sp>
        <p:nvSpPr>
          <p:cNvPr id="56" name="Rectangle 16">
            <a:extLst>
              <a:ext uri="{FF2B5EF4-FFF2-40B4-BE49-F238E27FC236}">
                <a16:creationId xmlns:a16="http://schemas.microsoft.com/office/drawing/2014/main" id="{8D6D95DD-6C18-0640-2F5E-7BC8F801762F}"/>
              </a:ext>
            </a:extLst>
          </p:cNvPr>
          <p:cNvSpPr>
            <a:spLocks noChangeArrowheads="1"/>
          </p:cNvSpPr>
          <p:nvPr/>
        </p:nvSpPr>
        <p:spPr bwMode="auto">
          <a:xfrm>
            <a:off x="3100327" y="2257532"/>
            <a:ext cx="163724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Process Landscape showing target and related processes,  Process Scope Model,  initial assessment and goals.</a:t>
            </a:r>
          </a:p>
        </p:txBody>
      </p:sp>
      <p:sp>
        <p:nvSpPr>
          <p:cNvPr id="57" name="Rectangle 17">
            <a:extLst>
              <a:ext uri="{FF2B5EF4-FFF2-40B4-BE49-F238E27FC236}">
                <a16:creationId xmlns:a16="http://schemas.microsoft.com/office/drawing/2014/main" id="{46D4AF1C-6B44-4F03-9326-F1D34A5FA9C5}"/>
              </a:ext>
            </a:extLst>
          </p:cNvPr>
          <p:cNvSpPr>
            <a:spLocks noChangeArrowheads="1"/>
          </p:cNvSpPr>
          <p:nvPr/>
        </p:nvSpPr>
        <p:spPr bwMode="auto">
          <a:xfrm>
            <a:off x="3114085" y="3260730"/>
            <a:ext cx="1637242"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the main Use Cases in the form: Actor + Service + (optionally) Technology / Platform</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(named only.) </a:t>
            </a:r>
          </a:p>
        </p:txBody>
      </p:sp>
      <p:sp>
        <p:nvSpPr>
          <p:cNvPr id="58" name="Rectangle 18">
            <a:extLst>
              <a:ext uri="{FF2B5EF4-FFF2-40B4-BE49-F238E27FC236}">
                <a16:creationId xmlns:a16="http://schemas.microsoft.com/office/drawing/2014/main" id="{DE90CC7B-2929-8F6B-F3CC-6D12EAD95F49}"/>
              </a:ext>
            </a:extLst>
          </p:cNvPr>
          <p:cNvSpPr>
            <a:spLocks noChangeArrowheads="1"/>
          </p:cNvSpPr>
          <p:nvPr/>
        </p:nvSpPr>
        <p:spPr bwMode="auto">
          <a:xfrm>
            <a:off x="3127844" y="4327525"/>
            <a:ext cx="1637242" cy="55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main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Business Services</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(named only.) </a:t>
            </a:r>
          </a:p>
        </p:txBody>
      </p:sp>
      <p:sp>
        <p:nvSpPr>
          <p:cNvPr id="59" name="Rectangle 19">
            <a:extLst>
              <a:ext uri="{FF2B5EF4-FFF2-40B4-BE49-F238E27FC236}">
                <a16:creationId xmlns:a16="http://schemas.microsoft.com/office/drawing/2014/main" id="{EEDEC5D3-15DE-8C14-43A4-B7AE21BD6EEF}"/>
              </a:ext>
            </a:extLst>
          </p:cNvPr>
          <p:cNvSpPr>
            <a:spLocks noChangeArrowheads="1"/>
          </p:cNvSpPr>
          <p:nvPr/>
        </p:nvSpPr>
        <p:spPr bwMode="auto">
          <a:xfrm>
            <a:off x="3141602" y="5419832"/>
            <a:ext cx="1637242"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Contextual Model (optional) and a glossary defining the main entities and other important terms.</a:t>
            </a:r>
          </a:p>
        </p:txBody>
      </p:sp>
      <p:sp>
        <p:nvSpPr>
          <p:cNvPr id="60" name="Rectangle 20">
            <a:extLst>
              <a:ext uri="{FF2B5EF4-FFF2-40B4-BE49-F238E27FC236}">
                <a16:creationId xmlns:a16="http://schemas.microsoft.com/office/drawing/2014/main" id="{44AAA93F-3C70-030E-F09D-C2A8623EE612}"/>
              </a:ext>
            </a:extLst>
          </p:cNvPr>
          <p:cNvSpPr>
            <a:spLocks noChangeArrowheads="1"/>
          </p:cNvSpPr>
          <p:nvPr/>
        </p:nvSpPr>
        <p:spPr bwMode="auto">
          <a:xfrm>
            <a:off x="4765085" y="2257532"/>
            <a:ext cx="1637242"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As-is (and later, to-be) Workflow Models for the process’ main variations (cases) to the Handoff level.</a:t>
            </a:r>
          </a:p>
        </p:txBody>
      </p:sp>
      <p:sp>
        <p:nvSpPr>
          <p:cNvPr id="61" name="Rectangle 21">
            <a:extLst>
              <a:ext uri="{FF2B5EF4-FFF2-40B4-BE49-F238E27FC236}">
                <a16:creationId xmlns:a16="http://schemas.microsoft.com/office/drawing/2014/main" id="{F33FBD04-15C1-2E81-1567-CDE937FB168A}"/>
              </a:ext>
            </a:extLst>
          </p:cNvPr>
          <p:cNvSpPr>
            <a:spLocks noChangeArrowheads="1"/>
          </p:cNvSpPr>
          <p:nvPr/>
        </p:nvSpPr>
        <p:spPr bwMode="auto">
          <a:xfrm>
            <a:off x="4765085" y="3260729"/>
            <a:ext cx="163724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Initial Use Case Modelling (goal, stakeholder interests, use case abstract) for each Use Case. May include initial dialogs.</a:t>
            </a:r>
          </a:p>
        </p:txBody>
      </p:sp>
      <p:sp>
        <p:nvSpPr>
          <p:cNvPr id="62" name="Rectangle 22">
            <a:extLst>
              <a:ext uri="{FF2B5EF4-FFF2-40B4-BE49-F238E27FC236}">
                <a16:creationId xmlns:a16="http://schemas.microsoft.com/office/drawing/2014/main" id="{9C06A54B-0258-5472-A7AE-F82468877950}"/>
              </a:ext>
            </a:extLst>
          </p:cNvPr>
          <p:cNvSpPr>
            <a:spLocks noChangeArrowheads="1"/>
          </p:cNvSpPr>
          <p:nvPr/>
        </p:nvSpPr>
        <p:spPr bwMode="auto">
          <a:xfrm>
            <a:off x="4778845" y="4327564"/>
            <a:ext cx="1559852"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Initial Service description  - result, main actions, cross-referenced to Concept Model</a:t>
            </a:r>
          </a:p>
        </p:txBody>
      </p:sp>
      <p:sp>
        <p:nvSpPr>
          <p:cNvPr id="63" name="Rectangle 23">
            <a:extLst>
              <a:ext uri="{FF2B5EF4-FFF2-40B4-BE49-F238E27FC236}">
                <a16:creationId xmlns:a16="http://schemas.microsoft.com/office/drawing/2014/main" id="{E94883A0-8B6E-802C-CAB7-8F9DD7F4B63B}"/>
              </a:ext>
            </a:extLst>
          </p:cNvPr>
          <p:cNvSpPr>
            <a:spLocks noChangeArrowheads="1"/>
          </p:cNvSpPr>
          <p:nvPr/>
        </p:nvSpPr>
        <p:spPr bwMode="auto">
          <a:xfrm>
            <a:off x="4772325" y="5419781"/>
            <a:ext cx="163724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lvl="0">
              <a:spcBef>
                <a:spcPct val="0"/>
              </a:spcBef>
              <a:buClr>
                <a:srgbClr val="CC0000"/>
              </a:buClr>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Concept Model </a:t>
            </a:r>
            <a:r>
              <a:rPr lang="en-US" sz="1000" dirty="0">
                <a:solidFill>
                  <a:srgbClr val="000000"/>
                </a:solidFill>
                <a:latin typeface="Arial" panose="020B0604020202020204" pitchFamily="34" charset="0"/>
              </a:rPr>
              <a:t>(Business Object Model or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Conceptual Data Model) with main entities, relationships, attributes, and rules. </a:t>
            </a:r>
          </a:p>
        </p:txBody>
      </p:sp>
      <p:sp>
        <p:nvSpPr>
          <p:cNvPr id="64" name="Rectangle 24">
            <a:extLst>
              <a:ext uri="{FF2B5EF4-FFF2-40B4-BE49-F238E27FC236}">
                <a16:creationId xmlns:a16="http://schemas.microsoft.com/office/drawing/2014/main" id="{07A84AF4-DC56-5A2E-E768-73638211B33E}"/>
              </a:ext>
            </a:extLst>
          </p:cNvPr>
          <p:cNvSpPr>
            <a:spLocks noChangeArrowheads="1"/>
          </p:cNvSpPr>
          <p:nvPr/>
        </p:nvSpPr>
        <p:spPr bwMode="auto">
          <a:xfrm>
            <a:off x="6319777" y="2257533"/>
            <a:ext cx="1699154"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As-is Workflow Models to the appropriate detail, and to the Service level for to-be. Optionally,  document procedures for manual to-be steps.</a:t>
            </a:r>
          </a:p>
        </p:txBody>
      </p:sp>
      <p:sp>
        <p:nvSpPr>
          <p:cNvPr id="65" name="Rectangle 25">
            <a:extLst>
              <a:ext uri="{FF2B5EF4-FFF2-40B4-BE49-F238E27FC236}">
                <a16:creationId xmlns:a16="http://schemas.microsoft.com/office/drawing/2014/main" id="{2C4D280B-3006-51D9-16A9-3C6DE1D2BD47}"/>
              </a:ext>
            </a:extLst>
          </p:cNvPr>
          <p:cNvSpPr>
            <a:spLocks noChangeArrowheads="1"/>
          </p:cNvSpPr>
          <p:nvPr/>
        </p:nvSpPr>
        <p:spPr bwMode="auto">
          <a:xfrm>
            <a:off x="6333535" y="3260729"/>
            <a:ext cx="163724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Use Case dialogs in “when-then” format, annotated, and including alternate sequences. Optionally, Use Case Scenarios.</a:t>
            </a:r>
          </a:p>
        </p:txBody>
      </p:sp>
      <p:sp>
        <p:nvSpPr>
          <p:cNvPr id="66" name="Rectangle 26">
            <a:extLst>
              <a:ext uri="{FF2B5EF4-FFF2-40B4-BE49-F238E27FC236}">
                <a16:creationId xmlns:a16="http://schemas.microsoft.com/office/drawing/2014/main" id="{FF6CC72D-3E67-FCEE-F8CC-B9102ACCCBC0}"/>
              </a:ext>
            </a:extLst>
          </p:cNvPr>
          <p:cNvSpPr>
            <a:spLocks noChangeArrowheads="1"/>
          </p:cNvSpPr>
          <p:nvPr/>
        </p:nvSpPr>
        <p:spPr bwMode="auto">
          <a:xfrm>
            <a:off x="6347294" y="4305408"/>
            <a:ext cx="1637242"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Each service fully documented, including input/output messages, validation, business rules, and data updates to the attribute level.</a:t>
            </a:r>
          </a:p>
        </p:txBody>
      </p:sp>
      <p:sp>
        <p:nvSpPr>
          <p:cNvPr id="67" name="Rectangle 27">
            <a:extLst>
              <a:ext uri="{FF2B5EF4-FFF2-40B4-BE49-F238E27FC236}">
                <a16:creationId xmlns:a16="http://schemas.microsoft.com/office/drawing/2014/main" id="{9BED039C-9DD0-1CD0-42D6-1F4E802740EA}"/>
              </a:ext>
            </a:extLst>
          </p:cNvPr>
          <p:cNvSpPr>
            <a:spLocks noChangeArrowheads="1"/>
          </p:cNvSpPr>
          <p:nvPr/>
        </p:nvSpPr>
        <p:spPr bwMode="auto">
          <a:xfrm>
            <a:off x="6361052" y="5419726"/>
            <a:ext cx="163724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0"/>
              </a:spcBef>
              <a:spcAft>
                <a:spcPts val="0"/>
              </a:spcAft>
              <a:buClr>
                <a:srgbClr val="CC0000"/>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Fully normalised Logical Data Model with all attributes fully defined and documented.</a:t>
            </a:r>
          </a:p>
        </p:txBody>
      </p:sp>
      <p:sp>
        <p:nvSpPr>
          <p:cNvPr id="68" name="AutoShape 28">
            <a:extLst>
              <a:ext uri="{FF2B5EF4-FFF2-40B4-BE49-F238E27FC236}">
                <a16:creationId xmlns:a16="http://schemas.microsoft.com/office/drawing/2014/main" id="{126ABDAB-9D49-F100-12DE-6D6DC0D1FC36}"/>
              </a:ext>
            </a:extLst>
          </p:cNvPr>
          <p:cNvSpPr>
            <a:spLocks noChangeArrowheads="1"/>
          </p:cNvSpPr>
          <p:nvPr/>
        </p:nvSpPr>
        <p:spPr bwMode="auto">
          <a:xfrm>
            <a:off x="7970777" y="2346433"/>
            <a:ext cx="1568450" cy="817563"/>
          </a:xfrm>
          <a:prstGeom prst="roundRect">
            <a:avLst>
              <a:gd name="adj" fmla="val 16667"/>
            </a:avLst>
          </a:prstGeom>
          <a:solidFill>
            <a:srgbClr val="666699"/>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lIns="108000" rIns="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Process Modelling</a:t>
            </a:r>
          </a:p>
        </p:txBody>
      </p:sp>
      <p:sp>
        <p:nvSpPr>
          <p:cNvPr id="69" name="AutoShape 29">
            <a:extLst>
              <a:ext uri="{FF2B5EF4-FFF2-40B4-BE49-F238E27FC236}">
                <a16:creationId xmlns:a16="http://schemas.microsoft.com/office/drawing/2014/main" id="{1037F024-CE40-FACA-C6FC-66BB04EC1662}"/>
              </a:ext>
            </a:extLst>
          </p:cNvPr>
          <p:cNvSpPr>
            <a:spLocks noChangeArrowheads="1"/>
          </p:cNvSpPr>
          <p:nvPr/>
        </p:nvSpPr>
        <p:spPr bwMode="auto">
          <a:xfrm>
            <a:off x="7970777" y="3362326"/>
            <a:ext cx="156845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Use Cases</a:t>
            </a:r>
          </a:p>
        </p:txBody>
      </p:sp>
      <p:sp>
        <p:nvSpPr>
          <p:cNvPr id="70" name="AutoShape 30">
            <a:extLst>
              <a:ext uri="{FF2B5EF4-FFF2-40B4-BE49-F238E27FC236}">
                <a16:creationId xmlns:a16="http://schemas.microsoft.com/office/drawing/2014/main" id="{FC1296CD-B863-8A68-2B39-06EA2B5509E5}"/>
              </a:ext>
            </a:extLst>
          </p:cNvPr>
          <p:cNvSpPr>
            <a:spLocks noChangeArrowheads="1"/>
          </p:cNvSpPr>
          <p:nvPr/>
        </p:nvSpPr>
        <p:spPr bwMode="auto">
          <a:xfrm>
            <a:off x="7970777" y="4435583"/>
            <a:ext cx="1568450" cy="868363"/>
          </a:xfrm>
          <a:prstGeom prst="roundRect">
            <a:avLst>
              <a:gd name="adj" fmla="val 16667"/>
            </a:avLst>
          </a:prstGeom>
          <a:solidFill>
            <a:srgbClr val="800080"/>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Service Specification</a:t>
            </a:r>
          </a:p>
        </p:txBody>
      </p:sp>
      <p:sp>
        <p:nvSpPr>
          <p:cNvPr id="71" name="AutoShape 31">
            <a:extLst>
              <a:ext uri="{FF2B5EF4-FFF2-40B4-BE49-F238E27FC236}">
                <a16:creationId xmlns:a16="http://schemas.microsoft.com/office/drawing/2014/main" id="{ABD9C8D8-95F2-8C83-71CF-6B8EECACCEE1}"/>
              </a:ext>
            </a:extLst>
          </p:cNvPr>
          <p:cNvSpPr>
            <a:spLocks noChangeArrowheads="1"/>
          </p:cNvSpPr>
          <p:nvPr/>
        </p:nvSpPr>
        <p:spPr bwMode="auto">
          <a:xfrm>
            <a:off x="7970777" y="5491163"/>
            <a:ext cx="1568450" cy="830262"/>
          </a:xfrm>
          <a:prstGeom prst="roundRect">
            <a:avLst>
              <a:gd name="adj" fmla="val 16667"/>
            </a:avLst>
          </a:prstGeom>
          <a:solidFill>
            <a:srgbClr val="003366"/>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Concept Modelling</a:t>
            </a:r>
          </a:p>
        </p:txBody>
      </p:sp>
      <p:sp>
        <p:nvSpPr>
          <p:cNvPr id="72" name="Rectangle 32">
            <a:extLst>
              <a:ext uri="{FF2B5EF4-FFF2-40B4-BE49-F238E27FC236}">
                <a16:creationId xmlns:a16="http://schemas.microsoft.com/office/drawing/2014/main" id="{9AA1A761-2563-2F25-EF63-63C7F382555A}"/>
              </a:ext>
            </a:extLst>
          </p:cNvPr>
          <p:cNvSpPr>
            <a:spLocks noChangeArrowheads="1"/>
          </p:cNvSpPr>
          <p:nvPr/>
        </p:nvSpPr>
        <p:spPr bwMode="auto">
          <a:xfrm>
            <a:off x="893835" y="1333505"/>
            <a:ext cx="412750" cy="777875"/>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Goals</a:t>
            </a:r>
          </a:p>
        </p:txBody>
      </p:sp>
      <p:sp>
        <p:nvSpPr>
          <p:cNvPr id="73" name="Rectangle 33">
            <a:extLst>
              <a:ext uri="{FF2B5EF4-FFF2-40B4-BE49-F238E27FC236}">
                <a16:creationId xmlns:a16="http://schemas.microsoft.com/office/drawing/2014/main" id="{BE41BF08-21B3-DFE7-172F-C6FB48ED0656}"/>
              </a:ext>
            </a:extLst>
          </p:cNvPr>
          <p:cNvSpPr>
            <a:spLocks noChangeArrowheads="1"/>
          </p:cNvSpPr>
          <p:nvPr/>
        </p:nvSpPr>
        <p:spPr bwMode="auto">
          <a:xfrm>
            <a:off x="893835" y="3327400"/>
            <a:ext cx="412750" cy="2019300"/>
          </a:xfrm>
          <a:prstGeom prst="rect">
            <a:avLst/>
          </a:prstGeom>
          <a:solidFill>
            <a:srgbClr val="80008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Application</a:t>
            </a:r>
          </a:p>
        </p:txBody>
      </p:sp>
      <p:sp>
        <p:nvSpPr>
          <p:cNvPr id="74" name="Rectangle 34">
            <a:extLst>
              <a:ext uri="{FF2B5EF4-FFF2-40B4-BE49-F238E27FC236}">
                <a16:creationId xmlns:a16="http://schemas.microsoft.com/office/drawing/2014/main" id="{030E45F1-F9F9-3B0C-7B25-7B1E07A403C8}"/>
              </a:ext>
            </a:extLst>
          </p:cNvPr>
          <p:cNvSpPr>
            <a:spLocks noChangeArrowheads="1"/>
          </p:cNvSpPr>
          <p:nvPr/>
        </p:nvSpPr>
        <p:spPr bwMode="auto">
          <a:xfrm>
            <a:off x="1449327" y="1328738"/>
            <a:ext cx="1651000" cy="812800"/>
          </a:xfrm>
          <a:prstGeom prst="rect">
            <a:avLst/>
          </a:prstGeom>
          <a:solidFill>
            <a:srgbClr val="008080"/>
          </a:solidFill>
          <a:ln w="3175">
            <a:solidFill>
              <a:schemeClr val="tx2"/>
            </a:solidFill>
            <a:miter lim="800000"/>
            <a:headEnd/>
            <a:tailEnd/>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Business Objectives</a:t>
            </a:r>
          </a:p>
        </p:txBody>
      </p:sp>
      <p:sp>
        <p:nvSpPr>
          <p:cNvPr id="77" name="Rectangle 37">
            <a:extLst>
              <a:ext uri="{FF2B5EF4-FFF2-40B4-BE49-F238E27FC236}">
                <a16:creationId xmlns:a16="http://schemas.microsoft.com/office/drawing/2014/main" id="{4D067467-48A4-2BF3-DC08-962278DAC899}"/>
              </a:ext>
            </a:extLst>
          </p:cNvPr>
          <p:cNvSpPr>
            <a:spLocks noChangeArrowheads="1"/>
          </p:cNvSpPr>
          <p:nvPr/>
        </p:nvSpPr>
        <p:spPr bwMode="auto">
          <a:xfrm>
            <a:off x="893835" y="2301983"/>
            <a:ext cx="412750" cy="900113"/>
          </a:xfrm>
          <a:prstGeom prst="rect">
            <a:avLst/>
          </a:prstGeom>
          <a:solidFill>
            <a:srgbClr val="666699"/>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tIns="91440" bIns="9144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Process</a:t>
            </a:r>
          </a:p>
        </p:txBody>
      </p:sp>
      <p:sp>
        <p:nvSpPr>
          <p:cNvPr id="78" name="Rectangle 38">
            <a:extLst>
              <a:ext uri="{FF2B5EF4-FFF2-40B4-BE49-F238E27FC236}">
                <a16:creationId xmlns:a16="http://schemas.microsoft.com/office/drawing/2014/main" id="{2B46C87F-BC68-2D73-A44C-E446BE8FABE5}"/>
              </a:ext>
            </a:extLst>
          </p:cNvPr>
          <p:cNvSpPr>
            <a:spLocks noChangeArrowheads="1"/>
          </p:cNvSpPr>
          <p:nvPr/>
        </p:nvSpPr>
        <p:spPr bwMode="auto">
          <a:xfrm>
            <a:off x="893835" y="5515083"/>
            <a:ext cx="412750" cy="804863"/>
          </a:xfrm>
          <a:prstGeom prst="rect">
            <a:avLst/>
          </a:prstGeom>
          <a:solidFill>
            <a:srgbClr val="003366"/>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Data</a:t>
            </a:r>
          </a:p>
        </p:txBody>
      </p:sp>
      <p:sp>
        <p:nvSpPr>
          <p:cNvPr id="79" name="Text Box 39">
            <a:extLst>
              <a:ext uri="{FF2B5EF4-FFF2-40B4-BE49-F238E27FC236}">
                <a16:creationId xmlns:a16="http://schemas.microsoft.com/office/drawing/2014/main" id="{CC7CA19A-D44C-BFC2-3F77-DD276DA2DE27}"/>
              </a:ext>
            </a:extLst>
          </p:cNvPr>
          <p:cNvSpPr txBox="1">
            <a:spLocks noChangeArrowheads="1"/>
          </p:cNvSpPr>
          <p:nvPr/>
        </p:nvSpPr>
        <p:spPr bwMode="auto">
          <a:xfrm>
            <a:off x="6579493" y="6374951"/>
            <a:ext cx="772969"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400" b="0" i="1" u="none" strike="noStrike" kern="1200" cap="none" spc="0" normalizeH="0" baseline="0" noProof="0">
                <a:ln>
                  <a:noFill/>
                </a:ln>
                <a:solidFill>
                  <a:srgbClr val="FF0000"/>
                </a:solidFill>
                <a:effectLst/>
                <a:uLnTx/>
                <a:uFillTx/>
                <a:latin typeface="Arial" charset="0"/>
                <a:ea typeface="ＭＳ Ｐゴシック" charset="0"/>
              </a:rPr>
              <a:t>Specify</a:t>
            </a:r>
          </a:p>
        </p:txBody>
      </p:sp>
      <p:sp>
        <p:nvSpPr>
          <p:cNvPr id="80" name="Text Box 40">
            <a:extLst>
              <a:ext uri="{FF2B5EF4-FFF2-40B4-BE49-F238E27FC236}">
                <a16:creationId xmlns:a16="http://schemas.microsoft.com/office/drawing/2014/main" id="{47B0538D-80B9-D1BA-076D-701695A03F72}"/>
              </a:ext>
            </a:extLst>
          </p:cNvPr>
          <p:cNvSpPr txBox="1">
            <a:spLocks noChangeArrowheads="1"/>
          </p:cNvSpPr>
          <p:nvPr/>
        </p:nvSpPr>
        <p:spPr bwMode="auto">
          <a:xfrm>
            <a:off x="4778845" y="6374951"/>
            <a:ext cx="1109599"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charset="0"/>
                <a:ea typeface="ＭＳ Ｐゴシック" charset="0"/>
              </a:rPr>
              <a:t>Understand</a:t>
            </a:r>
          </a:p>
        </p:txBody>
      </p:sp>
      <p:sp>
        <p:nvSpPr>
          <p:cNvPr id="81" name="Text Box 42">
            <a:extLst>
              <a:ext uri="{FF2B5EF4-FFF2-40B4-BE49-F238E27FC236}">
                <a16:creationId xmlns:a16="http://schemas.microsoft.com/office/drawing/2014/main" id="{6570F7E6-5358-86A8-A112-969F6A5745C0}"/>
              </a:ext>
            </a:extLst>
          </p:cNvPr>
          <p:cNvSpPr txBox="1">
            <a:spLocks noChangeArrowheads="1"/>
          </p:cNvSpPr>
          <p:nvPr/>
        </p:nvSpPr>
        <p:spPr bwMode="auto">
          <a:xfrm>
            <a:off x="3563015" y="6374951"/>
            <a:ext cx="543739"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charset="0"/>
                <a:ea typeface="ＭＳ Ｐゴシック" charset="0"/>
              </a:rPr>
              <a:t>Plan</a:t>
            </a:r>
          </a:p>
        </p:txBody>
      </p:sp>
      <p:sp>
        <p:nvSpPr>
          <p:cNvPr id="82" name="AutoShape 43">
            <a:extLst>
              <a:ext uri="{FF2B5EF4-FFF2-40B4-BE49-F238E27FC236}">
                <a16:creationId xmlns:a16="http://schemas.microsoft.com/office/drawing/2014/main" id="{705A4FDD-FDD4-6DBF-2AE7-68AF97CE4EC9}"/>
              </a:ext>
            </a:extLst>
          </p:cNvPr>
          <p:cNvSpPr>
            <a:spLocks noChangeArrowheads="1"/>
          </p:cNvSpPr>
          <p:nvPr/>
        </p:nvSpPr>
        <p:spPr bwMode="auto">
          <a:xfrm>
            <a:off x="3279185" y="1328846"/>
            <a:ext cx="6260042" cy="522287"/>
          </a:xfrm>
          <a:prstGeom prst="roundRect">
            <a:avLst>
              <a:gd name="adj" fmla="val 16667"/>
            </a:avLst>
          </a:prstGeom>
          <a:solidFill>
            <a:srgbClr val="0000FF"/>
          </a:solidFill>
          <a:ln w="12700">
            <a:solidFill>
              <a:schemeClr val="tx2"/>
            </a:solidFill>
            <a:round/>
            <a:headEnd type="none" w="sm" len="sm"/>
            <a:tailEnd type="none" w="sm" len="sm"/>
          </a:ln>
          <a:effectLst/>
          <a:extLst>
            <a:ext uri="{AF507438-7753-43e0-B8FC-AC1667EBCBE1}">
              <a14:hiddenEffects xmlns:a14="http://schemas.microsoft.com/office/drawing/2010/main" xmlns="">
                <a:effectLst>
                  <a:outerShdw dist="107763" dir="2700000" algn="ctr" rotWithShape="0">
                    <a:schemeClr val="tx2"/>
                  </a:outerShdw>
                </a:effectLst>
              </a14:hiddenEffects>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Project Charter: primarily “Scope” level - may evolve</a:t>
            </a:r>
          </a:p>
        </p:txBody>
      </p:sp>
      <p:grpSp>
        <p:nvGrpSpPr>
          <p:cNvPr id="8" name="Group 7">
            <a:extLst>
              <a:ext uri="{FF2B5EF4-FFF2-40B4-BE49-F238E27FC236}">
                <a16:creationId xmlns:a16="http://schemas.microsoft.com/office/drawing/2014/main" id="{ECF93688-8F49-0981-EEBD-A48A70676129}"/>
              </a:ext>
            </a:extLst>
          </p:cNvPr>
          <p:cNvGrpSpPr/>
          <p:nvPr/>
        </p:nvGrpSpPr>
        <p:grpSpPr>
          <a:xfrm>
            <a:off x="3127844" y="1881833"/>
            <a:ext cx="7065467" cy="4918461"/>
            <a:chOff x="3127844" y="1881833"/>
            <a:chExt cx="7065467" cy="4918461"/>
          </a:xfrm>
        </p:grpSpPr>
        <p:sp>
          <p:nvSpPr>
            <p:cNvPr id="2" name="Rounded Rectangle 1">
              <a:extLst>
                <a:ext uri="{FF2B5EF4-FFF2-40B4-BE49-F238E27FC236}">
                  <a16:creationId xmlns:a16="http://schemas.microsoft.com/office/drawing/2014/main" id="{10CAA5AE-6354-ABFE-E325-935698D5479A}"/>
                </a:ext>
              </a:extLst>
            </p:cNvPr>
            <p:cNvSpPr/>
            <p:nvPr/>
          </p:nvSpPr>
          <p:spPr>
            <a:xfrm>
              <a:off x="3127844" y="1881833"/>
              <a:ext cx="3191932" cy="4800895"/>
            </a:xfrm>
            <a:prstGeom prst="roundRect">
              <a:avLst>
                <a:gd name="adj" fmla="val 7761"/>
              </a:avLst>
            </a:prstGeom>
            <a:solidFill>
              <a:srgbClr val="00B050">
                <a:alpha val="733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4" name="Rounded Rectangle 3">
              <a:extLst>
                <a:ext uri="{FF2B5EF4-FFF2-40B4-BE49-F238E27FC236}">
                  <a16:creationId xmlns:a16="http://schemas.microsoft.com/office/drawing/2014/main" id="{26DCA8E3-5F41-AC61-A1CD-2BBA2B778B29}"/>
                </a:ext>
              </a:extLst>
            </p:cNvPr>
            <p:cNvSpPr/>
            <p:nvPr/>
          </p:nvSpPr>
          <p:spPr>
            <a:xfrm>
              <a:off x="7845234" y="6377022"/>
              <a:ext cx="2348077" cy="423272"/>
            </a:xfrm>
            <a:prstGeom prst="roundRect">
              <a:avLst>
                <a:gd name="adj" fmla="val 7761"/>
              </a:avLst>
            </a:prstGeom>
            <a:solidFill>
              <a:srgbClr val="00B050">
                <a:alpha val="733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1800" dirty="0">
                  <a:solidFill>
                    <a:schemeClr val="tx1"/>
                  </a:solidFill>
                  <a:latin typeface="Arial" panose="020B0604020202020204" pitchFamily="34" charset="0"/>
                  <a:cs typeface="Arial" panose="020B0604020202020204" pitchFamily="34" charset="0"/>
                </a:rPr>
                <a:t>The "Agile Zone"</a:t>
              </a:r>
            </a:p>
          </p:txBody>
        </p:sp>
        <p:cxnSp>
          <p:nvCxnSpPr>
            <p:cNvPr id="6" name="Straight Arrow Connector 5">
              <a:extLst>
                <a:ext uri="{FF2B5EF4-FFF2-40B4-BE49-F238E27FC236}">
                  <a16:creationId xmlns:a16="http://schemas.microsoft.com/office/drawing/2014/main" id="{E9663D40-4686-B018-C7C2-306B08526745}"/>
                </a:ext>
              </a:extLst>
            </p:cNvPr>
            <p:cNvCxnSpPr>
              <a:cxnSpLocks/>
              <a:stCxn id="4" idx="1"/>
            </p:cNvCxnSpPr>
            <p:nvPr/>
          </p:nvCxnSpPr>
          <p:spPr>
            <a:xfrm flipH="1" flipV="1">
              <a:off x="6361052" y="6127612"/>
              <a:ext cx="1484182" cy="461046"/>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964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dissolve">
                                      <p:cBhvr>
                                        <p:cTn id="10" dur="500"/>
                                        <p:tgtEl>
                                          <p:spTgt spid="5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dissolve">
                                      <p:cBhvr>
                                        <p:cTn id="13" dur="500"/>
                                        <p:tgtEl>
                                          <p:spTgt spid="5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dissolve">
                                      <p:cBhvr>
                                        <p:cTn id="16" dur="500"/>
                                        <p:tgtEl>
                                          <p:spTgt spid="5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dissolve">
                                      <p:cBhvr>
                                        <p:cTn id="19" dur="500"/>
                                        <p:tgtEl>
                                          <p:spTgt spid="59"/>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dissolve">
                                      <p:cBhvr>
                                        <p:cTn id="23" dur="10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dissolve">
                                      <p:cBhvr>
                                        <p:cTn id="31" dur="500"/>
                                        <p:tgtEl>
                                          <p:spTgt spid="6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dissolve">
                                      <p:cBhvr>
                                        <p:cTn id="34" dur="500"/>
                                        <p:tgtEl>
                                          <p:spTgt spid="6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dissolve">
                                      <p:cBhvr>
                                        <p:cTn id="37" dur="500"/>
                                        <p:tgtEl>
                                          <p:spTgt spid="6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dissolve">
                                      <p:cBhvr>
                                        <p:cTn id="40" dur="500"/>
                                        <p:tgtEl>
                                          <p:spTgt spid="63"/>
                                        </p:tgtEl>
                                      </p:cBhvr>
                                    </p:animEffec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dissolve">
                                      <p:cBhvr>
                                        <p:cTn id="44" dur="10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dissolve">
                                      <p:cBhvr>
                                        <p:cTn id="49" dur="500"/>
                                        <p:tgtEl>
                                          <p:spTgt spid="5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dissolve">
                                      <p:cBhvr>
                                        <p:cTn id="52" dur="500"/>
                                        <p:tgtEl>
                                          <p:spTgt spid="6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dissolve">
                                      <p:cBhvr>
                                        <p:cTn id="55" dur="500"/>
                                        <p:tgtEl>
                                          <p:spTgt spid="6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dissolve">
                                      <p:cBhvr>
                                        <p:cTn id="58" dur="500"/>
                                        <p:tgtEl>
                                          <p:spTgt spid="6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dissolve">
                                      <p:cBhvr>
                                        <p:cTn id="61" dur="500"/>
                                        <p:tgtEl>
                                          <p:spTgt spid="67"/>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10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dissolve">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5" grpId="0"/>
      <p:bldP spid="56" grpId="0"/>
      <p:bldP spid="57" grpId="0"/>
      <p:bldP spid="58" grpId="0"/>
      <p:bldP spid="59" grpId="0"/>
      <p:bldP spid="60" grpId="0"/>
      <p:bldP spid="61" grpId="0"/>
      <p:bldP spid="62" grpId="0"/>
      <p:bldP spid="63" grpId="0"/>
      <p:bldP spid="64" grpId="0"/>
      <p:bldP spid="65" grpId="0"/>
      <p:bldP spid="66" grpId="0"/>
      <p:bldP spid="67" grpId="0"/>
      <p:bldP spid="79" grpId="0"/>
      <p:bldP spid="80" grpId="0"/>
      <p:bldP spid="8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dirty="0">
                <a:latin typeface="Arial" charset="0"/>
                <a:cs typeface="+mj-cs"/>
              </a:rPr>
              <a:t>Techniques and methodologies</a:t>
            </a:r>
          </a:p>
        </p:txBody>
      </p:sp>
      <p:sp>
        <p:nvSpPr>
          <p:cNvPr id="2" name="Rounded Rectangle 1"/>
          <p:cNvSpPr/>
          <p:nvPr/>
        </p:nvSpPr>
        <p:spPr bwMode="auto">
          <a:xfrm>
            <a:off x="2143648" y="2377245"/>
            <a:ext cx="1080120" cy="864096"/>
          </a:xfrm>
          <a:prstGeom prst="roundRect">
            <a:avLst/>
          </a:prstGeom>
          <a:solidFill>
            <a:srgbClr val="66FFFF"/>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Project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Scope &amp; Objectives</a:t>
            </a:r>
          </a:p>
        </p:txBody>
      </p:sp>
      <p:sp>
        <p:nvSpPr>
          <p:cNvPr id="6" name="Rounded Rectangle 5"/>
          <p:cNvSpPr/>
          <p:nvPr/>
        </p:nvSpPr>
        <p:spPr bwMode="auto">
          <a:xfrm>
            <a:off x="3454198" y="2377245"/>
            <a:ext cx="1224136" cy="864096"/>
          </a:xfrm>
          <a:prstGeom prst="roundRect">
            <a:avLst/>
          </a:prstGeom>
          <a:solidFill>
            <a:srgbClr val="66FFFF"/>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Initial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Concept Model (vocabulary)</a:t>
            </a:r>
          </a:p>
        </p:txBody>
      </p:sp>
      <p:sp>
        <p:nvSpPr>
          <p:cNvPr id="7" name="Rounded Rectangle 6"/>
          <p:cNvSpPr/>
          <p:nvPr/>
        </p:nvSpPr>
        <p:spPr bwMode="auto">
          <a:xfrm>
            <a:off x="4908756" y="2377245"/>
            <a:ext cx="1080120" cy="864096"/>
          </a:xfrm>
          <a:prstGeom prst="roundRect">
            <a:avLst/>
          </a:prstGeom>
          <a:solidFill>
            <a:srgbClr val="66FFFF"/>
          </a:solidFill>
          <a:ln w="12700">
            <a:solidFill>
              <a:schemeClr val="tx1"/>
            </a:solidFill>
          </a:ln>
        </p:spPr>
        <p:txBody>
          <a:bodyPr lIns="0" tIns="0" rIns="0" bIns="0" rtlCol="0" anchor="ctr">
            <a:noAutofit/>
          </a:bodyPr>
          <a:lstStyle/>
          <a:p>
            <a:pPr lvl="0" algn="ctr" eaLnBrk="0" fontAlgn="base" hangingPunct="0">
              <a:lnSpc>
                <a:spcPct val="80000"/>
              </a:lnSpc>
              <a:spcBef>
                <a:spcPct val="32000"/>
              </a:spcBef>
              <a:spcAft>
                <a:spcPct val="0"/>
              </a:spcAft>
              <a:buClr>
                <a:srgbClr val="000000"/>
              </a:buClr>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As-is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Business</a:t>
            </a:r>
            <a:br>
              <a:rPr lang="en-US" sz="1400" dirty="0">
                <a:solidFill>
                  <a:srgbClr val="000000"/>
                </a:solidFill>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Process Models</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Rounded Rectangle 7"/>
          <p:cNvSpPr/>
          <p:nvPr/>
        </p:nvSpPr>
        <p:spPr bwMode="auto">
          <a:xfrm>
            <a:off x="6219302" y="2377245"/>
            <a:ext cx="1080120" cy="864096"/>
          </a:xfrm>
          <a:prstGeom prst="roundRect">
            <a:avLst/>
          </a:prstGeom>
          <a:solidFill>
            <a:srgbClr val="66FFFF"/>
          </a:solidFill>
          <a:ln w="12700">
            <a:solidFill>
              <a:schemeClr val="tx1"/>
            </a:solidFill>
          </a:ln>
        </p:spPr>
        <p:txBody>
          <a:bodyPr lIns="0" tIns="0" rIns="0" bIns="0" rtlCol="0" anchor="ctr">
            <a:noAutofit/>
          </a:bodyPr>
          <a:lstStyle/>
          <a:p>
            <a:pPr lvl="0" algn="ctr" eaLnBrk="0" fontAlgn="base" hangingPunct="0">
              <a:lnSpc>
                <a:spcPct val="80000"/>
              </a:lnSpc>
              <a:spcBef>
                <a:spcPct val="32000"/>
              </a:spcBef>
              <a:spcAft>
                <a:spcPct val="0"/>
              </a:spcAft>
              <a:buClr>
                <a:srgbClr val="000000"/>
              </a:buClr>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To-be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Business</a:t>
            </a:r>
            <a:br>
              <a:rPr lang="en-US" sz="1400" dirty="0">
                <a:solidFill>
                  <a:srgbClr val="000000"/>
                </a:solidFill>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Process Models</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 name="Rounded Rectangle 8"/>
          <p:cNvSpPr/>
          <p:nvPr/>
        </p:nvSpPr>
        <p:spPr bwMode="auto">
          <a:xfrm>
            <a:off x="7529854" y="2377245"/>
            <a:ext cx="1224136" cy="864096"/>
          </a:xfrm>
          <a:prstGeom prst="roundRect">
            <a:avLst/>
          </a:prstGeom>
          <a:solidFill>
            <a:srgbClr val="66FFFF"/>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Business Service Specifications</a:t>
            </a:r>
          </a:p>
        </p:txBody>
      </p:sp>
      <p:sp>
        <p:nvSpPr>
          <p:cNvPr id="10" name="Rounded Rectangle 9"/>
          <p:cNvSpPr/>
          <p:nvPr/>
        </p:nvSpPr>
        <p:spPr bwMode="auto">
          <a:xfrm>
            <a:off x="8984408" y="2377245"/>
            <a:ext cx="1080120" cy="864096"/>
          </a:xfrm>
          <a:prstGeom prst="roundRect">
            <a:avLst/>
          </a:prstGeom>
          <a:solidFill>
            <a:srgbClr val="66FFFF"/>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Use Case Models</a:t>
            </a:r>
          </a:p>
        </p:txBody>
      </p:sp>
      <p:sp>
        <p:nvSpPr>
          <p:cNvPr id="13" name="Rounded Rectangle 12"/>
          <p:cNvSpPr/>
          <p:nvPr/>
        </p:nvSpPr>
        <p:spPr bwMode="auto">
          <a:xfrm>
            <a:off x="2143694" y="4965649"/>
            <a:ext cx="1059533" cy="864096"/>
          </a:xfrm>
          <a:prstGeom prst="roundRect">
            <a:avLst/>
          </a:prstGeom>
          <a:solidFill>
            <a:srgbClr val="CCFF66"/>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Project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Scope &amp; Objectives</a:t>
            </a:r>
          </a:p>
        </p:txBody>
      </p:sp>
      <p:sp>
        <p:nvSpPr>
          <p:cNvPr id="14" name="Rounded Rectangle 13"/>
          <p:cNvSpPr/>
          <p:nvPr/>
        </p:nvSpPr>
        <p:spPr bwMode="auto">
          <a:xfrm>
            <a:off x="3417574" y="4965649"/>
            <a:ext cx="1224136" cy="864096"/>
          </a:xfrm>
          <a:prstGeom prst="roundRect">
            <a:avLst/>
          </a:prstGeom>
          <a:solidFill>
            <a:srgbClr val="CCFF66"/>
          </a:solidFill>
          <a:ln w="12700">
            <a:solidFill>
              <a:schemeClr val="tx1"/>
            </a:solidFill>
          </a:ln>
        </p:spPr>
        <p:txBody>
          <a:bodyPr lIns="0" tIns="0" rIns="0" bIns="0" rtlCol="0" anchor="ctr">
            <a:noAutofit/>
          </a:bodyPr>
          <a:lstStyle/>
          <a:p>
            <a:pPr lvl="0" algn="ctr" eaLnBrk="0" fontAlgn="base" hangingPunct="0">
              <a:lnSpc>
                <a:spcPct val="80000"/>
              </a:lnSpc>
              <a:spcBef>
                <a:spcPct val="32000"/>
              </a:spcBef>
              <a:spcAft>
                <a:spcPct val="0"/>
              </a:spcAft>
              <a:buClr>
                <a:srgbClr val="000000"/>
              </a:buClr>
              <a:defRPr/>
            </a:pPr>
            <a:r>
              <a:rPr lang="en-US" sz="1400" dirty="0">
                <a:solidFill>
                  <a:srgbClr val="000000"/>
                </a:solidFill>
                <a:latin typeface="Arial" charset="0"/>
                <a:ea typeface="ＭＳ Ｐゴシック" charset="0"/>
                <a:cs typeface="ＭＳ Ｐゴシック" charset="0"/>
              </a:rPr>
              <a:t>Initial </a:t>
            </a:r>
            <a:br>
              <a:rPr lang="en-US" sz="1400" dirty="0">
                <a:solidFill>
                  <a:srgbClr val="000000"/>
                </a:solidFill>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Concept Model (vocabulary)</a:t>
            </a:r>
          </a:p>
        </p:txBody>
      </p:sp>
      <p:sp>
        <p:nvSpPr>
          <p:cNvPr id="15" name="Rounded Rectangle 14"/>
          <p:cNvSpPr/>
          <p:nvPr/>
        </p:nvSpPr>
        <p:spPr bwMode="auto">
          <a:xfrm>
            <a:off x="4856101" y="4965649"/>
            <a:ext cx="1224136" cy="864096"/>
          </a:xfrm>
          <a:prstGeom prst="roundRect">
            <a:avLst/>
          </a:prstGeom>
          <a:solidFill>
            <a:srgbClr val="CCFF66"/>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Business Event Identification</a:t>
            </a:r>
          </a:p>
        </p:txBody>
      </p:sp>
      <p:sp>
        <p:nvSpPr>
          <p:cNvPr id="16" name="Rounded Rectangle 15"/>
          <p:cNvSpPr/>
          <p:nvPr/>
        </p:nvSpPr>
        <p:spPr bwMode="auto">
          <a:xfrm>
            <a:off x="6294634" y="4965649"/>
            <a:ext cx="1224136" cy="864096"/>
          </a:xfrm>
          <a:prstGeom prst="roundRect">
            <a:avLst/>
          </a:prstGeom>
          <a:solidFill>
            <a:srgbClr val="CCFF66"/>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Business Service Specifications</a:t>
            </a:r>
          </a:p>
        </p:txBody>
      </p:sp>
      <p:sp>
        <p:nvSpPr>
          <p:cNvPr id="17" name="Rounded Rectangle 16"/>
          <p:cNvSpPr/>
          <p:nvPr/>
        </p:nvSpPr>
        <p:spPr bwMode="auto">
          <a:xfrm>
            <a:off x="7733170" y="4965649"/>
            <a:ext cx="1059533" cy="864096"/>
          </a:xfrm>
          <a:prstGeom prst="roundRect">
            <a:avLst/>
          </a:prstGeom>
          <a:solidFill>
            <a:srgbClr val="CCFF66"/>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Use Case Models</a:t>
            </a:r>
          </a:p>
        </p:txBody>
      </p:sp>
      <p:sp>
        <p:nvSpPr>
          <p:cNvPr id="18" name="Rounded Rectangle 17"/>
          <p:cNvSpPr/>
          <p:nvPr/>
        </p:nvSpPr>
        <p:spPr bwMode="auto">
          <a:xfrm>
            <a:off x="9007126" y="4965649"/>
            <a:ext cx="1059533" cy="864096"/>
          </a:xfrm>
          <a:prstGeom prst="roundRect">
            <a:avLst/>
          </a:prstGeom>
          <a:solidFill>
            <a:srgbClr val="CCFF66"/>
          </a:solidFill>
          <a:ln w="12700">
            <a:solidFill>
              <a:schemeClr val="tx1"/>
            </a:solidFill>
          </a:ln>
        </p:spPr>
        <p:txBody>
          <a:bodyPr lIns="0" tIns="0" rIns="0" bIns="0" rtlCol="0" anchor="ctr">
            <a:noAutofit/>
          </a:bodyPr>
          <a:lstStyle/>
          <a:p>
            <a:pPr lvl="0" algn="ctr" eaLnBrk="0" fontAlgn="base" hangingPunct="0">
              <a:lnSpc>
                <a:spcPct val="80000"/>
              </a:lnSpc>
              <a:spcBef>
                <a:spcPct val="32000"/>
              </a:spcBef>
              <a:spcAft>
                <a:spcPct val="0"/>
              </a:spcAft>
              <a:buClr>
                <a:srgbClr val="000000"/>
              </a:buClr>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To-be </a:t>
            </a:r>
            <a:b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Business</a:t>
            </a:r>
            <a:br>
              <a:rPr lang="en-US" sz="1400" dirty="0">
                <a:solidFill>
                  <a:srgbClr val="000000"/>
                </a:solidFill>
                <a:latin typeface="Arial" charset="0"/>
                <a:ea typeface="ＭＳ Ｐゴシック" charset="0"/>
                <a:cs typeface="ＭＳ Ｐゴシック" charset="0"/>
              </a:rPr>
            </a:br>
            <a:r>
              <a:rPr lang="en-US" sz="1400" dirty="0">
                <a:solidFill>
                  <a:srgbClr val="000000"/>
                </a:solidFill>
                <a:latin typeface="Arial" charset="0"/>
                <a:ea typeface="ＭＳ Ｐゴシック" charset="0"/>
                <a:cs typeface="ＭＳ Ｐゴシック" charset="0"/>
              </a:rPr>
              <a:t>Process Models</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9" name="Rounded Rectangle 18"/>
          <p:cNvSpPr/>
          <p:nvPr/>
        </p:nvSpPr>
        <p:spPr bwMode="auto">
          <a:xfrm>
            <a:off x="4859616" y="6139747"/>
            <a:ext cx="5204916" cy="504056"/>
          </a:xfrm>
          <a:prstGeom prst="roundRect">
            <a:avLst/>
          </a:prstGeom>
          <a:solidFill>
            <a:srgbClr val="CCFF66"/>
          </a:solidFill>
          <a:ln w="12700">
            <a:solidFill>
              <a:schemeClr val="tx1"/>
            </a:solidFill>
          </a:ln>
        </p:spPr>
        <p:txBody>
          <a:bodyPr lIns="0" tIns="0" rIns="0" bIns="0" rtlCol="0" anchor="ctr">
            <a:noAutofit/>
          </a:bodyPr>
          <a:lstStyle/>
          <a:p>
            <a:pPr marL="0" marR="0" lvl="0" indent="0" algn="ctr" defTabSz="914400" rtl="0" eaLnBrk="0" fontAlgn="base" latinLnBrk="0" hangingPunct="0">
              <a:lnSpc>
                <a:spcPct val="80000"/>
              </a:lnSpc>
              <a:spcBef>
                <a:spcPct val="32000"/>
              </a:spcBef>
              <a:spcAft>
                <a:spcPct val="0"/>
              </a:spcAft>
              <a:buClr>
                <a:srgbClr val="000000"/>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Refine Concept Model &amp; Logical Data Model</a:t>
            </a:r>
          </a:p>
        </p:txBody>
      </p:sp>
      <p:sp>
        <p:nvSpPr>
          <p:cNvPr id="3" name="Rectangle 2"/>
          <p:cNvSpPr/>
          <p:nvPr/>
        </p:nvSpPr>
        <p:spPr>
          <a:xfrm>
            <a:off x="1288458" y="1801181"/>
            <a:ext cx="9523761" cy="400110"/>
          </a:xfrm>
          <a:prstGeom prst="rect">
            <a:avLst/>
          </a:prstGeom>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Larger project (enterprise-wide, cross-functional):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process-oriented / “outside-in” – </a:t>
            </a:r>
            <a:endPar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2" name="Rectangle 21"/>
          <p:cNvSpPr/>
          <p:nvPr/>
        </p:nvSpPr>
        <p:spPr>
          <a:xfrm>
            <a:off x="1288458" y="4416588"/>
            <a:ext cx="9438802" cy="400110"/>
          </a:xfrm>
          <a:prstGeom prst="rect">
            <a:avLst/>
          </a:prstGeom>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Smaller project (local, departmental):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service or use case-oriented / “inside-out” – </a:t>
            </a:r>
            <a:endPar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 name="Rectangle 3"/>
          <p:cNvSpPr/>
          <p:nvPr/>
        </p:nvSpPr>
        <p:spPr>
          <a:xfrm>
            <a:off x="334426" y="3494856"/>
            <a:ext cx="2826415" cy="738664"/>
          </a:xfrm>
          <a:prstGeom prst="rect">
            <a:avLst/>
          </a:prstGeom>
          <a:solidFill>
            <a:srgbClr val="FFFF00"/>
          </a:solidFill>
        </p:spPr>
        <p:txBody>
          <a:bodyPr wrap="none">
            <a:spAutoFit/>
          </a:bodyPr>
          <a:lstStyle/>
          <a:p>
            <a:pPr marL="288925" marR="0" lvl="0" indent="-288925"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These are typical overall flows:</a:t>
            </a:r>
          </a:p>
          <a:p>
            <a:pPr marL="288925" marR="0" lvl="0" indent="-288925"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there are many variations</a:t>
            </a:r>
          </a:p>
          <a:p>
            <a:pPr marL="288925" marR="0" lvl="0" indent="-288925"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there is always much iteration</a:t>
            </a:r>
          </a:p>
        </p:txBody>
      </p:sp>
      <p:cxnSp>
        <p:nvCxnSpPr>
          <p:cNvPr id="21" name="Straight Arrow Connector 20"/>
          <p:cNvCxnSpPr>
            <a:stCxn id="2" idx="3"/>
            <a:endCxn id="6" idx="1"/>
          </p:cNvCxnSpPr>
          <p:nvPr/>
        </p:nvCxnSpPr>
        <p:spPr bwMode="auto">
          <a:xfrm>
            <a:off x="3223768" y="2809293"/>
            <a:ext cx="230426"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Straight Arrow Connector 26"/>
          <p:cNvCxnSpPr>
            <a:stCxn id="6" idx="3"/>
            <a:endCxn id="7" idx="1"/>
          </p:cNvCxnSpPr>
          <p:nvPr/>
        </p:nvCxnSpPr>
        <p:spPr bwMode="auto">
          <a:xfrm>
            <a:off x="4678330" y="2809293"/>
            <a:ext cx="230426"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Arrow Connector 27"/>
          <p:cNvCxnSpPr>
            <a:stCxn id="7" idx="3"/>
            <a:endCxn id="8" idx="1"/>
          </p:cNvCxnSpPr>
          <p:nvPr/>
        </p:nvCxnSpPr>
        <p:spPr bwMode="auto">
          <a:xfrm>
            <a:off x="5988876" y="2809293"/>
            <a:ext cx="230426"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9" name="Straight Arrow Connector 28"/>
          <p:cNvCxnSpPr>
            <a:stCxn id="8" idx="3"/>
            <a:endCxn id="9" idx="1"/>
          </p:cNvCxnSpPr>
          <p:nvPr/>
        </p:nvCxnSpPr>
        <p:spPr bwMode="auto">
          <a:xfrm>
            <a:off x="7299422" y="2809293"/>
            <a:ext cx="230426"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Straight Arrow Connector 29"/>
          <p:cNvCxnSpPr>
            <a:stCxn id="9" idx="3"/>
            <a:endCxn id="10" idx="1"/>
          </p:cNvCxnSpPr>
          <p:nvPr/>
        </p:nvCxnSpPr>
        <p:spPr bwMode="auto">
          <a:xfrm>
            <a:off x="8753984" y="2809293"/>
            <a:ext cx="230424"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5" name="Group 4">
            <a:extLst>
              <a:ext uri="{FF2B5EF4-FFF2-40B4-BE49-F238E27FC236}">
                <a16:creationId xmlns:a16="http://schemas.microsoft.com/office/drawing/2014/main" id="{B82D7367-636A-462C-B3DE-FCAEA1E3441F}"/>
              </a:ext>
            </a:extLst>
          </p:cNvPr>
          <p:cNvGrpSpPr/>
          <p:nvPr/>
        </p:nvGrpSpPr>
        <p:grpSpPr>
          <a:xfrm>
            <a:off x="4904332" y="3241341"/>
            <a:ext cx="5160196" cy="809110"/>
            <a:chOff x="4904332" y="3241341"/>
            <a:chExt cx="5160196" cy="809110"/>
          </a:xfrm>
        </p:grpSpPr>
        <p:sp>
          <p:nvSpPr>
            <p:cNvPr id="11" name="Rounded Rectangle 10"/>
            <p:cNvSpPr/>
            <p:nvPr/>
          </p:nvSpPr>
          <p:spPr bwMode="auto">
            <a:xfrm>
              <a:off x="4904332" y="3546395"/>
              <a:ext cx="5160196" cy="504056"/>
            </a:xfrm>
            <a:prstGeom prst="roundRect">
              <a:avLst/>
            </a:prstGeom>
            <a:solidFill>
              <a:srgbClr val="66FFFF"/>
            </a:solidFill>
            <a:ln w="12700">
              <a:solidFill>
                <a:schemeClr val="tx1"/>
              </a:solidFill>
            </a:ln>
          </p:spPr>
          <p:txBody>
            <a:bodyPr lIns="0" tIns="0" rIns="0" bIns="0" rtlCol="0" anchor="ctr" anchorCtr="1">
              <a:noAutofit/>
            </a:bodyPr>
            <a:lstStyle/>
            <a:p>
              <a:pPr algn="ctr" eaLnBrk="0" fontAlgn="base" hangingPunct="0">
                <a:lnSpc>
                  <a:spcPct val="80000"/>
                </a:lnSpc>
                <a:spcBef>
                  <a:spcPct val="32000"/>
                </a:spcBef>
                <a:spcAft>
                  <a:spcPct val="0"/>
                </a:spcAft>
                <a:buClr>
                  <a:srgbClr val="000000"/>
                </a:buClr>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Refine Concept </a:t>
              </a:r>
              <a:r>
                <a:rPr lang="en-US" sz="1400" dirty="0">
                  <a:solidFill>
                    <a:srgbClr val="000000"/>
                  </a:solidFill>
                  <a:latin typeface="Arial" charset="0"/>
                  <a:ea typeface="ＭＳ Ｐゴシック" charset="0"/>
                  <a:cs typeface="ＭＳ Ｐゴシック" charset="0"/>
                </a:rPr>
                <a:t>Model &amp; Logical Data Model</a:t>
              </a:r>
            </a:p>
          </p:txBody>
        </p:sp>
        <p:cxnSp>
          <p:nvCxnSpPr>
            <p:cNvPr id="39" name="Straight Arrow Connector 38"/>
            <p:cNvCxnSpPr>
              <a:stCxn id="7" idx="2"/>
            </p:cNvCxnSpPr>
            <p:nvPr/>
          </p:nvCxnSpPr>
          <p:spPr bwMode="auto">
            <a:xfrm>
              <a:off x="5448823" y="3241341"/>
              <a:ext cx="6109" cy="301104"/>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5" name="Straight Arrow Connector 44"/>
            <p:cNvCxnSpPr>
              <a:stCxn id="8" idx="2"/>
            </p:cNvCxnSpPr>
            <p:nvPr/>
          </p:nvCxnSpPr>
          <p:spPr bwMode="auto">
            <a:xfrm>
              <a:off x="6759362" y="3241341"/>
              <a:ext cx="6838" cy="294754"/>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Arrow Connector 46"/>
            <p:cNvCxnSpPr/>
            <p:nvPr/>
          </p:nvCxnSpPr>
          <p:spPr bwMode="auto">
            <a:xfrm>
              <a:off x="8151539" y="3241341"/>
              <a:ext cx="4190" cy="300734"/>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0" name="Straight Arrow Connector 49"/>
            <p:cNvCxnSpPr>
              <a:stCxn id="10" idx="2"/>
            </p:cNvCxnSpPr>
            <p:nvPr/>
          </p:nvCxnSpPr>
          <p:spPr bwMode="auto">
            <a:xfrm>
              <a:off x="9524472" y="3241432"/>
              <a:ext cx="7068" cy="294319"/>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cxnSp>
        <p:nvCxnSpPr>
          <p:cNvPr id="52" name="Straight Arrow Connector 51"/>
          <p:cNvCxnSpPr>
            <a:stCxn id="15" idx="2"/>
          </p:cNvCxnSpPr>
          <p:nvPr/>
        </p:nvCxnSpPr>
        <p:spPr bwMode="auto">
          <a:xfrm>
            <a:off x="5468170" y="5829836"/>
            <a:ext cx="2143" cy="320813"/>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3" name="Straight Arrow Connector 52"/>
          <p:cNvCxnSpPr>
            <a:stCxn id="16" idx="2"/>
          </p:cNvCxnSpPr>
          <p:nvPr/>
        </p:nvCxnSpPr>
        <p:spPr bwMode="auto">
          <a:xfrm>
            <a:off x="6906697" y="5829836"/>
            <a:ext cx="5034" cy="303235"/>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4" name="Straight Arrow Connector 53"/>
          <p:cNvCxnSpPr>
            <a:stCxn id="17" idx="2"/>
          </p:cNvCxnSpPr>
          <p:nvPr/>
        </p:nvCxnSpPr>
        <p:spPr bwMode="auto">
          <a:xfrm>
            <a:off x="8262927" y="5829836"/>
            <a:ext cx="2334" cy="298841"/>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5" name="Straight Arrow Connector 54"/>
          <p:cNvCxnSpPr>
            <a:stCxn id="18" idx="2"/>
          </p:cNvCxnSpPr>
          <p:nvPr/>
        </p:nvCxnSpPr>
        <p:spPr bwMode="auto">
          <a:xfrm flipH="1">
            <a:off x="9535289" y="5829745"/>
            <a:ext cx="1558" cy="294446"/>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5" name="Straight Arrow Connector 74"/>
          <p:cNvCxnSpPr>
            <a:stCxn id="13" idx="3"/>
            <a:endCxn id="14" idx="1"/>
          </p:cNvCxnSpPr>
          <p:nvPr/>
        </p:nvCxnSpPr>
        <p:spPr bwMode="auto">
          <a:xfrm>
            <a:off x="3203181" y="5397697"/>
            <a:ext cx="214392"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 name="Straight Arrow Connector 75"/>
          <p:cNvCxnSpPr>
            <a:stCxn id="14" idx="3"/>
            <a:endCxn id="15" idx="1"/>
          </p:cNvCxnSpPr>
          <p:nvPr/>
        </p:nvCxnSpPr>
        <p:spPr bwMode="auto">
          <a:xfrm>
            <a:off x="4641709" y="5397697"/>
            <a:ext cx="214392"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 name="Straight Arrow Connector 76"/>
          <p:cNvCxnSpPr>
            <a:stCxn id="15" idx="3"/>
            <a:endCxn id="16" idx="1"/>
          </p:cNvCxnSpPr>
          <p:nvPr/>
        </p:nvCxnSpPr>
        <p:spPr bwMode="auto">
          <a:xfrm>
            <a:off x="6080237" y="5397697"/>
            <a:ext cx="214392"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8" name="Straight Arrow Connector 77"/>
          <p:cNvCxnSpPr>
            <a:stCxn id="16" idx="3"/>
            <a:endCxn id="17" idx="1"/>
          </p:cNvCxnSpPr>
          <p:nvPr/>
        </p:nvCxnSpPr>
        <p:spPr bwMode="auto">
          <a:xfrm>
            <a:off x="7518765" y="5397697"/>
            <a:ext cx="214392"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 name="Straight Arrow Connector 78"/>
          <p:cNvCxnSpPr>
            <a:stCxn id="17" idx="3"/>
            <a:endCxn id="18" idx="1"/>
          </p:cNvCxnSpPr>
          <p:nvPr/>
        </p:nvCxnSpPr>
        <p:spPr bwMode="auto">
          <a:xfrm>
            <a:off x="8792690" y="5397697"/>
            <a:ext cx="214390"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1" name="Rectangle 3"/>
          <p:cNvSpPr txBox="1">
            <a:spLocks noChangeArrowheads="1"/>
          </p:cNvSpPr>
          <p:nvPr/>
        </p:nvSpPr>
        <p:spPr bwMode="auto">
          <a:xfrm>
            <a:off x="885238" y="735742"/>
            <a:ext cx="9077746" cy="1091710"/>
          </a:xfrm>
          <a:prstGeom prst="rect">
            <a:avLst/>
          </a:prstGeom>
          <a:noFill/>
          <a:ln>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1"/>
              </a:buClr>
              <a:buFont typeface="Wingdings" charset="0"/>
              <a:buChar char="§"/>
              <a:defRPr sz="2800">
                <a:solidFill>
                  <a:schemeClr val="tx1"/>
                </a:solidFill>
                <a:latin typeface="+mn-lt"/>
                <a:ea typeface="ＭＳ Ｐゴシック" charset="0"/>
                <a:cs typeface="ＭＳ Ｐゴシック" charset="0"/>
              </a:defRPr>
            </a:lvl1pPr>
            <a:lvl2pPr marL="571500" indent="-227013"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2pPr>
            <a:lvl3pPr marL="801688" indent="-228600" algn="l" rtl="0" eaLnBrk="0" fontAlgn="base" hangingPunct="0">
              <a:spcBef>
                <a:spcPct val="20000"/>
              </a:spcBef>
              <a:spcAft>
                <a:spcPct val="0"/>
              </a:spcAft>
              <a:buClr>
                <a:schemeClr val="tx1"/>
              </a:buClr>
              <a:buFont typeface="Times New Roman" charset="0"/>
              <a:buChar char="-"/>
              <a:defRPr sz="2000">
                <a:solidFill>
                  <a:schemeClr val="tx1"/>
                </a:solidFill>
                <a:latin typeface="+mn-lt"/>
                <a:ea typeface="ＭＳ Ｐゴシック" charset="0"/>
              </a:defRPr>
            </a:lvl3pPr>
            <a:lvl4pPr marL="1031875" indent="-228600" algn="l" rtl="0" eaLnBrk="0" fontAlgn="base" hangingPunct="0">
              <a:spcBef>
                <a:spcPct val="20000"/>
              </a:spcBef>
              <a:spcAft>
                <a:spcPct val="0"/>
              </a:spcAft>
              <a:buClr>
                <a:schemeClr val="tx1"/>
              </a:buClr>
              <a:defRPr>
                <a:solidFill>
                  <a:schemeClr val="tx1"/>
                </a:solidFill>
                <a:latin typeface="+mn-lt"/>
                <a:ea typeface="ＭＳ Ｐゴシック" charset="0"/>
              </a:defRPr>
            </a:lvl4pPr>
            <a:lvl5pPr marL="1262063" indent="-228600" algn="l" rtl="0" eaLnBrk="0" fontAlgn="base" hangingPunct="0">
              <a:spcBef>
                <a:spcPct val="20000"/>
              </a:spcBef>
              <a:spcAft>
                <a:spcPct val="0"/>
              </a:spcAft>
              <a:buClr>
                <a:schemeClr val="tx1"/>
              </a:buClr>
              <a:defRPr>
                <a:solidFill>
                  <a:schemeClr val="tx1"/>
                </a:solidFill>
                <a:latin typeface="+mn-lt"/>
                <a:ea typeface="ＭＳ Ｐゴシック" charset="0"/>
              </a:defRPr>
            </a:lvl5pPr>
            <a:lvl6pPr marL="1719263" indent="-228600" algn="l" rtl="0" fontAlgn="base">
              <a:spcBef>
                <a:spcPct val="20000"/>
              </a:spcBef>
              <a:spcAft>
                <a:spcPct val="0"/>
              </a:spcAft>
              <a:buClr>
                <a:schemeClr val="tx1"/>
              </a:buClr>
              <a:defRPr>
                <a:solidFill>
                  <a:schemeClr val="tx1"/>
                </a:solidFill>
                <a:latin typeface="+mn-lt"/>
              </a:defRPr>
            </a:lvl6pPr>
            <a:lvl7pPr marL="2176463" indent="-228600" algn="l" rtl="0" fontAlgn="base">
              <a:spcBef>
                <a:spcPct val="20000"/>
              </a:spcBef>
              <a:spcAft>
                <a:spcPct val="0"/>
              </a:spcAft>
              <a:buClr>
                <a:schemeClr val="tx1"/>
              </a:buClr>
              <a:defRPr>
                <a:solidFill>
                  <a:schemeClr val="tx1"/>
                </a:solidFill>
                <a:latin typeface="+mn-lt"/>
              </a:defRPr>
            </a:lvl7pPr>
            <a:lvl8pPr marL="2633663" indent="-228600" algn="l" rtl="0" fontAlgn="base">
              <a:spcBef>
                <a:spcPct val="20000"/>
              </a:spcBef>
              <a:spcAft>
                <a:spcPct val="0"/>
              </a:spcAft>
              <a:buClr>
                <a:schemeClr val="tx1"/>
              </a:buClr>
              <a:defRPr>
                <a:solidFill>
                  <a:schemeClr val="tx1"/>
                </a:solidFill>
                <a:latin typeface="+mn-lt"/>
              </a:defRPr>
            </a:lvl8pPr>
            <a:lvl9pPr marL="3090863" indent="-228600" algn="l" rtl="0" fontAlgn="base">
              <a:spcBef>
                <a:spcPct val="20000"/>
              </a:spcBef>
              <a:spcAft>
                <a:spcPct val="0"/>
              </a:spcAft>
              <a:buClr>
                <a:schemeClr val="tx1"/>
              </a:buClr>
              <a:defRPr>
                <a:solidFill>
                  <a:schemeClr val="tx1"/>
                </a:solidFill>
                <a:latin typeface="+mn-lt"/>
              </a:defRPr>
            </a:lvl9pPr>
          </a:lstStyle>
          <a:p>
            <a:pPr marL="342900" marR="0" lvl="0" indent="-342900" algn="l" defTabSz="873125" rtl="0" eaLnBrk="1" fontAlgn="base" latinLnBrk="0" hangingPunct="1">
              <a:lnSpc>
                <a:spcPct val="90000"/>
              </a:lnSpc>
              <a:spcBef>
                <a:spcPct val="0"/>
              </a:spcBef>
              <a:spcAft>
                <a:spcPct val="0"/>
              </a:spcAft>
              <a:buClrTx/>
              <a:buSzTx/>
              <a:buFont typeface="Wingdings"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The same techniques are used in different sequences, </a:t>
            </a:r>
            <a:br>
              <a:rPr kumimoji="0" lang="en-US" sz="2400" b="0" i="0" u="none" strike="noStrike" kern="1200" cap="none" spc="0" normalizeH="0" baseline="0" noProof="0" dirty="0">
                <a:ln>
                  <a:noFill/>
                </a:ln>
                <a:solidFill>
                  <a:srgbClr val="000000"/>
                </a:solidFill>
                <a:effectLst/>
                <a:uLnTx/>
                <a:uFillTx/>
                <a:latin typeface="Arial"/>
                <a:ea typeface="ＭＳ Ｐゴシック"/>
              </a:rPr>
            </a:br>
            <a:r>
              <a:rPr kumimoji="0" lang="en-US" sz="2400" b="0" i="0" u="none" strike="noStrike" kern="1200" cap="none" spc="0" normalizeH="0" baseline="0" noProof="0" dirty="0">
                <a:ln>
                  <a:noFill/>
                </a:ln>
                <a:solidFill>
                  <a:srgbClr val="000000"/>
                </a:solidFill>
                <a:effectLst/>
                <a:uLnTx/>
                <a:uFillTx/>
                <a:latin typeface="Arial"/>
                <a:ea typeface="ＭＳ Ｐゴシック"/>
              </a:rPr>
              <a:t>with different emphasis, in different situations.</a:t>
            </a:r>
          </a:p>
          <a:p>
            <a:pPr marL="342900" marR="0" lvl="0" indent="-342900" algn="l" defTabSz="873125" rtl="0" eaLnBrk="1" fontAlgn="base" latinLnBrk="0" hangingPunct="1">
              <a:lnSpc>
                <a:spcPct val="90000"/>
              </a:lnSpc>
              <a:spcBef>
                <a:spcPct val="0"/>
              </a:spcBef>
              <a:spcAft>
                <a:spcPct val="0"/>
              </a:spcAft>
              <a:buClrTx/>
              <a:buSzTx/>
              <a:buFont typeface="Wingdings"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Concept Modelling to clarify language is a great starting point.</a:t>
            </a:r>
          </a:p>
        </p:txBody>
      </p:sp>
      <p:sp>
        <p:nvSpPr>
          <p:cNvPr id="12" name="Rounded Rectangle 11">
            <a:extLst>
              <a:ext uri="{FF2B5EF4-FFF2-40B4-BE49-F238E27FC236}">
                <a16:creationId xmlns:a16="http://schemas.microsoft.com/office/drawing/2014/main" id="{A83530E2-09A7-B418-EBB1-F2868F68558A}"/>
              </a:ext>
            </a:extLst>
          </p:cNvPr>
          <p:cNvSpPr/>
          <p:nvPr/>
        </p:nvSpPr>
        <p:spPr>
          <a:xfrm>
            <a:off x="3334560" y="2242656"/>
            <a:ext cx="1415241" cy="3701732"/>
          </a:xfrm>
          <a:prstGeom prst="roundRect">
            <a:avLst/>
          </a:prstGeom>
          <a:ln w="31750">
            <a:solidFill>
              <a:srgbClr val="FF0000"/>
            </a:solidFill>
            <a:prstDash val="dash"/>
          </a:ln>
        </p:spPr>
        <p:txBody>
          <a:bodyPr wrap="square" rtlCol="0" anchor="ctr">
            <a:noAutofit/>
          </a:bodyPr>
          <a:lstStyle/>
          <a:p>
            <a:pPr fontAlgn="base">
              <a:lnSpc>
                <a:spcPct val="80000"/>
              </a:lnSpc>
              <a:spcBef>
                <a:spcPct val="32000"/>
              </a:spcBef>
              <a:spcAft>
                <a:spcPct val="0"/>
              </a:spcAft>
              <a:buClr>
                <a:srgbClr val="000000"/>
              </a:buClr>
            </a:pPr>
            <a:endParaRPr lang="en-US" dirty="0">
              <a:solidFill>
                <a:srgbClr val="000000"/>
              </a:solidFill>
              <a:latin typeface="Arial" charset="0"/>
              <a:cs typeface="ＭＳ Ｐゴシック" charset="0"/>
            </a:endParaRPr>
          </a:p>
        </p:txBody>
      </p:sp>
    </p:spTree>
    <p:extLst>
      <p:ext uri="{BB962C8B-B14F-4D97-AF65-F5344CB8AC3E}">
        <p14:creationId xmlns:p14="http://schemas.microsoft.com/office/powerpoint/2010/main" val="3407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Effect transition="in" filter="dissolve">
                                      <p:cBhvr>
                                        <p:cTn id="7" dur="500"/>
                                        <p:tgtEl>
                                          <p:spTgt spid="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9" presetClass="entr" presetSubtype="0"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dissolve">
                                      <p:cBhvr>
                                        <p:cTn id="30" dur="500"/>
                                        <p:tgtEl>
                                          <p:spTgt spid="7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tgtEl>
                                          <p:spTgt spid="7"/>
                                        </p:tgtEl>
                                      </p:cBhvr>
                                    </p:animEffect>
                                  </p:childTnLst>
                                </p:cTn>
                              </p:par>
                              <p:par>
                                <p:cTn id="47" presetID="9"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tgtEl>
                                          <p:spTgt spid="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dissolve">
                                      <p:cBhvr>
                                        <p:cTn id="60" dur="500"/>
                                        <p:tgtEl>
                                          <p:spTgt spid="10"/>
                                        </p:tgtEl>
                                      </p:cBhvr>
                                    </p:animEffect>
                                  </p:childTnLst>
                                </p:cTn>
                              </p:par>
                              <p:par>
                                <p:cTn id="61" presetID="9"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dissolve">
                                      <p:cBhvr>
                                        <p:cTn id="63" dur="500"/>
                                        <p:tgtEl>
                                          <p:spTgt spid="29"/>
                                        </p:tgtEl>
                                      </p:cBhvr>
                                    </p:animEffect>
                                  </p:childTnLst>
                                </p:cTn>
                              </p:par>
                              <p:par>
                                <p:cTn id="64" presetID="9"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dissolv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dissolve">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500"/>
                                        <p:tgtEl>
                                          <p:spTgt spid="15"/>
                                        </p:tgtEl>
                                      </p:cBhvr>
                                    </p:animEffect>
                                  </p:childTnLst>
                                </p:cTn>
                              </p:par>
                              <p:par>
                                <p:cTn id="77" presetID="9"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dissolve">
                                      <p:cBhvr>
                                        <p:cTn id="79" dur="500"/>
                                        <p:tgtEl>
                                          <p:spTgt spid="76"/>
                                        </p:tgtEl>
                                      </p:cBhvr>
                                    </p:animEffect>
                                  </p:childTnLst>
                                </p:cTn>
                              </p:par>
                              <p:par>
                                <p:cTn id="80" presetID="9" presetClass="entr" presetSubtype="0" fill="hold" nodeType="with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dissolve">
                                      <p:cBhvr>
                                        <p:cTn id="82" dur="500"/>
                                        <p:tgtEl>
                                          <p:spTgt spid="77"/>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dissolv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dissolve">
                                      <p:cBhvr>
                                        <p:cTn id="90" dur="500"/>
                                        <p:tgtEl>
                                          <p:spTgt spid="17"/>
                                        </p:tgtEl>
                                      </p:cBhvr>
                                    </p:animEffect>
                                  </p:childTnLst>
                                </p:cTn>
                              </p:par>
                              <p:par>
                                <p:cTn id="91" presetID="9" presetClass="entr" presetSubtype="0" fill="hold"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dissolve">
                                      <p:cBhvr>
                                        <p:cTn id="93" dur="500"/>
                                        <p:tgtEl>
                                          <p:spTgt spid="78"/>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dissolve">
                                      <p:cBhvr>
                                        <p:cTn id="96" dur="500"/>
                                        <p:tgtEl>
                                          <p:spTgt spid="18"/>
                                        </p:tgtEl>
                                      </p:cBhvr>
                                    </p:animEffect>
                                  </p:childTnLst>
                                </p:cTn>
                              </p:par>
                              <p:par>
                                <p:cTn id="97" presetID="9" presetClass="entr" presetSubtype="0" fill="hold"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dissolve">
                                      <p:cBhvr>
                                        <p:cTn id="99" dur="500"/>
                                        <p:tgtEl>
                                          <p:spTgt spid="79"/>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dissolve">
                                      <p:cBhvr>
                                        <p:cTn id="104" dur="500"/>
                                        <p:tgtEl>
                                          <p:spTgt spid="19"/>
                                        </p:tgtEl>
                                      </p:cBhvr>
                                    </p:animEffect>
                                  </p:childTnLst>
                                </p:cTn>
                              </p:par>
                              <p:par>
                                <p:cTn id="105" presetID="9"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dissolve">
                                      <p:cBhvr>
                                        <p:cTn id="107" dur="500"/>
                                        <p:tgtEl>
                                          <p:spTgt spid="52"/>
                                        </p:tgtEl>
                                      </p:cBhvr>
                                    </p:animEffect>
                                  </p:childTnLst>
                                </p:cTn>
                              </p:par>
                              <p:par>
                                <p:cTn id="108" presetID="9" presetClass="entr" presetSubtype="0" fill="hold"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dissolve">
                                      <p:cBhvr>
                                        <p:cTn id="110" dur="500"/>
                                        <p:tgtEl>
                                          <p:spTgt spid="53"/>
                                        </p:tgtEl>
                                      </p:cBhvr>
                                    </p:animEffect>
                                  </p:childTnLst>
                                </p:cTn>
                              </p:par>
                              <p:par>
                                <p:cTn id="111" presetID="9" presetClass="entr" presetSubtype="0" fill="hold" nodeType="with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dissolve">
                                      <p:cBhvr>
                                        <p:cTn id="113" dur="500"/>
                                        <p:tgtEl>
                                          <p:spTgt spid="54"/>
                                        </p:tgtEl>
                                      </p:cBhvr>
                                    </p:animEffect>
                                  </p:childTnLst>
                                </p:cTn>
                              </p:par>
                              <p:par>
                                <p:cTn id="114" presetID="9" presetClass="entr" presetSubtype="0" fill="hold" nodeType="with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dissolve">
                                      <p:cBhvr>
                                        <p:cTn id="116" dur="500"/>
                                        <p:tgtEl>
                                          <p:spTgt spid="55"/>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dissolve">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P spid="19" grpId="0" animBg="1"/>
      <p:bldP spid="3" grpId="0"/>
      <p:bldP spid="22" grpId="0"/>
      <p:bldP spid="4"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7A54-DBC5-811B-1982-AF117CE4E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5910F-98D5-84BD-E56B-3C3A918372D3}"/>
              </a:ext>
            </a:extLst>
          </p:cNvPr>
          <p:cNvSpPr>
            <a:spLocks noGrp="1"/>
          </p:cNvSpPr>
          <p:nvPr>
            <p:ph type="title"/>
          </p:nvPr>
        </p:nvSpPr>
        <p:spPr/>
        <p:txBody>
          <a:bodyPr/>
          <a:lstStyle/>
          <a:p>
            <a:r>
              <a:rPr lang="en-US" dirty="0">
                <a:latin typeface="Arial" charset="0"/>
              </a:rPr>
              <a:t>Clariteq – small, husband &amp; wife company, global clients</a:t>
            </a:r>
            <a:endParaRPr lang="en-US" dirty="0"/>
          </a:p>
        </p:txBody>
      </p:sp>
      <p:graphicFrame>
        <p:nvGraphicFramePr>
          <p:cNvPr id="3" name="Object 2">
            <a:extLst>
              <a:ext uri="{FF2B5EF4-FFF2-40B4-BE49-F238E27FC236}">
                <a16:creationId xmlns:a16="http://schemas.microsoft.com/office/drawing/2014/main" id="{1E6FC7F6-A32F-1B20-FCB9-BC3AA59E7F28}"/>
              </a:ext>
            </a:extLst>
          </p:cNvPr>
          <p:cNvGraphicFramePr>
            <a:graphicFrameLocks noChangeAspect="1"/>
          </p:cNvGraphicFramePr>
          <p:nvPr/>
        </p:nvGraphicFramePr>
        <p:xfrm>
          <a:off x="447570" y="713624"/>
          <a:ext cx="9052102" cy="6349518"/>
        </p:xfrm>
        <a:graphic>
          <a:graphicData uri="http://schemas.openxmlformats.org/presentationml/2006/ole">
            <mc:AlternateContent xmlns:mc="http://schemas.openxmlformats.org/markup-compatibility/2006">
              <mc:Choice xmlns:v="urn:schemas-microsoft-com:vml" Requires="v">
                <p:oleObj name="Document" r:id="rId3" imgW="8382000" imgH="5880100" progId="Word.Document.12">
                  <p:embed/>
                </p:oleObj>
              </mc:Choice>
              <mc:Fallback>
                <p:oleObj name="Document" r:id="rId3" imgW="8382000" imgH="5880100" progId="Word.Document.12">
                  <p:embed/>
                  <p:pic>
                    <p:nvPicPr>
                      <p:cNvPr id="3" name="Object 2">
                        <a:extLst>
                          <a:ext uri="{FF2B5EF4-FFF2-40B4-BE49-F238E27FC236}">
                            <a16:creationId xmlns:a16="http://schemas.microsoft.com/office/drawing/2014/main" id="{1E6FC7F6-A32F-1B20-FCB9-BC3AA59E7F28}"/>
                          </a:ext>
                        </a:extLst>
                      </p:cNvPr>
                      <p:cNvPicPr/>
                      <p:nvPr/>
                    </p:nvPicPr>
                    <p:blipFill>
                      <a:blip r:embed="rId4"/>
                      <a:stretch>
                        <a:fillRect/>
                      </a:stretch>
                    </p:blipFill>
                    <p:spPr>
                      <a:xfrm>
                        <a:off x="447570" y="713624"/>
                        <a:ext cx="9052102" cy="634951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DFC42B2-B63F-3D6C-CADD-82E90AA5175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13036" y="758780"/>
            <a:ext cx="2731395" cy="2731395"/>
          </a:xfrm>
          <a:prstGeom prst="rect">
            <a:avLst/>
          </a:prstGeom>
        </p:spPr>
      </p:pic>
      <p:pic>
        <p:nvPicPr>
          <p:cNvPr id="5" name="Picture 4">
            <a:extLst>
              <a:ext uri="{FF2B5EF4-FFF2-40B4-BE49-F238E27FC236}">
                <a16:creationId xmlns:a16="http://schemas.microsoft.com/office/drawing/2014/main" id="{1B9A2A87-8584-5A14-C207-EB833BB56CEB}"/>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126930" y="6099221"/>
            <a:ext cx="914400" cy="417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Rectangle 14">
            <a:extLst>
              <a:ext uri="{FF2B5EF4-FFF2-40B4-BE49-F238E27FC236}">
                <a16:creationId xmlns:a16="http://schemas.microsoft.com/office/drawing/2014/main" id="{2F26592D-5511-4773-F5AD-40A39E4B789B}"/>
              </a:ext>
            </a:extLst>
          </p:cNvPr>
          <p:cNvSpPr>
            <a:spLocks noChangeArrowheads="1"/>
          </p:cNvSpPr>
          <p:nvPr/>
        </p:nvSpPr>
        <p:spPr bwMode="auto">
          <a:xfrm>
            <a:off x="11092271" y="6512460"/>
            <a:ext cx="1009117" cy="21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lnSpc>
                <a:spcPct val="100000"/>
              </a:lnSpc>
              <a:defRPr/>
            </a:pPr>
            <a:r>
              <a:rPr lang="en-US" sz="800" b="0" dirty="0" err="1">
                <a:solidFill>
                  <a:schemeClr val="tx2"/>
                </a:solidFill>
                <a:latin typeface="Arial" charset="0"/>
                <a:cs typeface="+mn-cs"/>
              </a:rPr>
              <a:t>www.clariteq.com</a:t>
            </a:r>
            <a:endParaRPr lang="en-US" sz="800" b="0" dirty="0">
              <a:solidFill>
                <a:schemeClr val="tx2"/>
              </a:solidFill>
              <a:latin typeface="Arial" charset="0"/>
              <a:cs typeface="+mn-cs"/>
            </a:endParaRPr>
          </a:p>
        </p:txBody>
      </p:sp>
      <p:sp>
        <p:nvSpPr>
          <p:cNvPr id="7" name="Rectangle 6">
            <a:extLst>
              <a:ext uri="{FF2B5EF4-FFF2-40B4-BE49-F238E27FC236}">
                <a16:creationId xmlns:a16="http://schemas.microsoft.com/office/drawing/2014/main" id="{91E9C139-2E0F-AFD2-6333-C1486ED2D06E}"/>
              </a:ext>
            </a:extLst>
          </p:cNvPr>
          <p:cNvSpPr>
            <a:spLocks noChangeArrowheads="1"/>
          </p:cNvSpPr>
          <p:nvPr/>
        </p:nvSpPr>
        <p:spPr bwMode="auto">
          <a:xfrm>
            <a:off x="10032740" y="6524617"/>
            <a:ext cx="904094" cy="21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spcBef>
                <a:spcPct val="0"/>
              </a:spcBef>
              <a:defRPr/>
            </a:pPr>
            <a:r>
              <a:rPr lang="en-US" sz="800" i="1" kern="0" dirty="0">
                <a:solidFill>
                  <a:srgbClr val="000000"/>
                </a:solidFill>
                <a:latin typeface="Arial" charset="0"/>
                <a:ea typeface="ＭＳ Ｐゴシック" charset="0"/>
              </a:rPr>
              <a:t>© Clariteq 2023</a:t>
            </a:r>
          </a:p>
        </p:txBody>
      </p:sp>
      <p:pic>
        <p:nvPicPr>
          <p:cNvPr id="9" name="Picture 8">
            <a:extLst>
              <a:ext uri="{FF2B5EF4-FFF2-40B4-BE49-F238E27FC236}">
                <a16:creationId xmlns:a16="http://schemas.microsoft.com/office/drawing/2014/main" id="{414AC27E-8B35-8341-A728-0560439D2F37}"/>
              </a:ext>
            </a:extLst>
          </p:cNvPr>
          <p:cNvPicPr>
            <a:picLocks noChangeAspect="1"/>
          </p:cNvPicPr>
          <p:nvPr/>
        </p:nvPicPr>
        <p:blipFill>
          <a:blip r:embed="rId7"/>
          <a:stretch>
            <a:fillRect/>
          </a:stretch>
        </p:blipFill>
        <p:spPr>
          <a:xfrm>
            <a:off x="9337182" y="3218062"/>
            <a:ext cx="2854817" cy="2854817"/>
          </a:xfrm>
          <a:prstGeom prst="rect">
            <a:avLst/>
          </a:prstGeom>
        </p:spPr>
      </p:pic>
    </p:spTree>
    <p:extLst>
      <p:ext uri="{BB962C8B-B14F-4D97-AF65-F5344CB8AC3E}">
        <p14:creationId xmlns:p14="http://schemas.microsoft.com/office/powerpoint/2010/main" val="28405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518A-2C0B-51CB-92CB-E577E8CC76CD}"/>
              </a:ext>
            </a:extLst>
          </p:cNvPr>
          <p:cNvSpPr>
            <a:spLocks noGrp="1"/>
          </p:cNvSpPr>
          <p:nvPr>
            <p:ph type="title"/>
          </p:nvPr>
        </p:nvSpPr>
        <p:spPr/>
        <p:txBody>
          <a:bodyPr/>
          <a:lstStyle/>
          <a:p>
            <a:r>
              <a:rPr lang="en-GB" dirty="0"/>
              <a:t>A blank slide to maintain balance and page numbering</a:t>
            </a:r>
          </a:p>
        </p:txBody>
      </p:sp>
    </p:spTree>
    <p:extLst>
      <p:ext uri="{BB962C8B-B14F-4D97-AF65-F5344CB8AC3E}">
        <p14:creationId xmlns:p14="http://schemas.microsoft.com/office/powerpoint/2010/main" val="1781343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BECE-9485-6AB9-4B64-1F13823D2330}"/>
            </a:ext>
          </a:extLst>
        </p:cNvPr>
        <p:cNvGrpSpPr/>
        <p:nvPr/>
      </p:nvGrpSpPr>
      <p:grpSpPr>
        <a:xfrm>
          <a:off x="0" y="0"/>
          <a:ext cx="0" cy="0"/>
          <a:chOff x="0" y="0"/>
          <a:chExt cx="0" cy="0"/>
        </a:xfrm>
      </p:grpSpPr>
      <p:sp>
        <p:nvSpPr>
          <p:cNvPr id="2341890" name="Rectangle 2">
            <a:extLst>
              <a:ext uri="{FF2B5EF4-FFF2-40B4-BE49-F238E27FC236}">
                <a16:creationId xmlns:a16="http://schemas.microsoft.com/office/drawing/2014/main" id="{0DB86AC3-EEF5-3E74-9C4D-5B72F748C10A}"/>
              </a:ext>
            </a:extLst>
          </p:cNvPr>
          <p:cNvSpPr>
            <a:spLocks noGrp="1" noChangeArrowheads="1"/>
          </p:cNvSpPr>
          <p:nvPr>
            <p:ph type="title"/>
          </p:nvPr>
        </p:nvSpPr>
        <p:spPr>
          <a:xfrm>
            <a:off x="885238" y="0"/>
            <a:ext cx="11156092" cy="652464"/>
          </a:xfrm>
        </p:spPr>
        <p:txBody>
          <a:bodyPr/>
          <a:lstStyle/>
          <a:p>
            <a:pPr eaLnBrk="1" hangingPunct="1">
              <a:defRPr/>
            </a:pPr>
            <a:r>
              <a:rPr lang="en-US" dirty="0"/>
              <a:t>Overview and logistics</a:t>
            </a:r>
            <a:endParaRPr lang="en-US" dirty="0">
              <a:cs typeface="+mj-cs"/>
            </a:endParaRPr>
          </a:p>
        </p:txBody>
      </p:sp>
      <p:graphicFrame>
        <p:nvGraphicFramePr>
          <p:cNvPr id="7" name="Group 46">
            <a:extLst>
              <a:ext uri="{FF2B5EF4-FFF2-40B4-BE49-F238E27FC236}">
                <a16:creationId xmlns:a16="http://schemas.microsoft.com/office/drawing/2014/main" id="{BF0D0656-F0D9-C6AE-38B2-C645E1175757}"/>
              </a:ext>
            </a:extLst>
          </p:cNvPr>
          <p:cNvGraphicFramePr>
            <a:graphicFrameLocks noGrp="1"/>
          </p:cNvGraphicFramePr>
          <p:nvPr>
            <p:extLst>
              <p:ext uri="{D42A27DB-BD31-4B8C-83A1-F6EECF244321}">
                <p14:modId xmlns:p14="http://schemas.microsoft.com/office/powerpoint/2010/main" val="2424840261"/>
              </p:ext>
            </p:extLst>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Issues, Principles,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 name="AutoShape 22">
            <a:extLst>
              <a:ext uri="{FF2B5EF4-FFF2-40B4-BE49-F238E27FC236}">
                <a16:creationId xmlns:a16="http://schemas.microsoft.com/office/drawing/2014/main" id="{0154C50A-58D6-4B95-570E-7E3ACE7C8F36}"/>
              </a:ext>
            </a:extLst>
          </p:cNvPr>
          <p:cNvSpPr>
            <a:spLocks noChangeArrowheads="1"/>
          </p:cNvSpPr>
          <p:nvPr/>
        </p:nvSpPr>
        <p:spPr bwMode="auto">
          <a:xfrm>
            <a:off x="885238" y="1939932"/>
            <a:ext cx="5321252" cy="304800"/>
          </a:xfrm>
          <a:prstGeom prst="roundRect">
            <a:avLst>
              <a:gd name="adj" fmla="val 16667"/>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Tree>
    <p:extLst>
      <p:ext uri="{BB962C8B-B14F-4D97-AF65-F5344CB8AC3E}">
        <p14:creationId xmlns:p14="http://schemas.microsoft.com/office/powerpoint/2010/main" val="17619889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56A4D-B395-D2D8-96DB-0AB426008968}"/>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F6005AD7-396A-2F49-6484-44EA69DFD6BF}"/>
              </a:ext>
            </a:extLst>
          </p:cNvPr>
          <p:cNvSpPr>
            <a:spLocks noGrp="1" noChangeArrowheads="1"/>
          </p:cNvSpPr>
          <p:nvPr>
            <p:ph type="title"/>
          </p:nvPr>
        </p:nvSpPr>
        <p:spPr/>
        <p:txBody>
          <a:bodyPr lIns="92075" tIns="46038" rIns="92075" bIns="46038"/>
          <a:lstStyle/>
          <a:p>
            <a:pPr>
              <a:defRPr/>
            </a:pPr>
            <a:r>
              <a:rPr lang="en-US" dirty="0">
                <a:latin typeface="Arial" charset="0"/>
              </a:rPr>
              <a:t>The basics: </a:t>
            </a:r>
            <a:r>
              <a:rPr lang="en-US" i="0" u="sng" dirty="0">
                <a:latin typeface="Arial" charset="0"/>
              </a:rPr>
              <a:t>E</a:t>
            </a:r>
            <a:r>
              <a:rPr lang="en-US" i="0" dirty="0">
                <a:latin typeface="Arial" charset="0"/>
              </a:rPr>
              <a:t>RA</a:t>
            </a:r>
            <a:r>
              <a:rPr lang="en-US" dirty="0">
                <a:latin typeface="Arial" charset="0"/>
              </a:rPr>
              <a:t> – Entities</a:t>
            </a:r>
            <a:endParaRPr lang="en-US" dirty="0">
              <a:latin typeface="Arial" charset="0"/>
              <a:cs typeface="+mj-cs"/>
            </a:endParaRPr>
          </a:p>
        </p:txBody>
      </p:sp>
      <p:sp>
        <p:nvSpPr>
          <p:cNvPr id="24579" name="Rectangle 3">
            <a:extLst>
              <a:ext uri="{FF2B5EF4-FFF2-40B4-BE49-F238E27FC236}">
                <a16:creationId xmlns:a16="http://schemas.microsoft.com/office/drawing/2014/main" id="{D9D30225-69D3-398D-E588-485F05F97075}"/>
              </a:ext>
            </a:extLst>
          </p:cNvPr>
          <p:cNvSpPr>
            <a:spLocks noGrp="1" noChangeArrowheads="1"/>
          </p:cNvSpPr>
          <p:nvPr>
            <p:ph type="body" idx="4294967295"/>
          </p:nvPr>
        </p:nvSpPr>
        <p:spPr>
          <a:xfrm>
            <a:off x="545131" y="646113"/>
            <a:ext cx="10945813" cy="6211886"/>
          </a:xfrm>
        </p:spPr>
        <p:txBody>
          <a:bodyPr vert="horz" lIns="92075" tIns="136525" rIns="92075" bIns="136525" rtlCol="0">
            <a:normAutofit/>
          </a:bodyPr>
          <a:lstStyle/>
          <a:p>
            <a:pPr marL="0" lvl="1" indent="0">
              <a:buNone/>
              <a:defRPr/>
            </a:pPr>
            <a:r>
              <a:rPr lang="en-US" sz="1800" dirty="0">
                <a:latin typeface="Arial" panose="020B0604020202020204" pitchFamily="34" charset="0"/>
                <a:cs typeface="Arial" panose="020B0604020202020204" pitchFamily="34" charset="0"/>
              </a:rPr>
              <a:t>An </a:t>
            </a:r>
            <a:r>
              <a:rPr lang="en-US" sz="1800" i="1" dirty="0">
                <a:latin typeface="Arial" panose="020B0604020202020204" pitchFamily="34" charset="0"/>
                <a:cs typeface="Arial" panose="020B0604020202020204" pitchFamily="34" charset="0"/>
              </a:rPr>
              <a:t>entity </a:t>
            </a:r>
            <a:r>
              <a:rPr lang="en-US" sz="1800" dirty="0">
                <a:latin typeface="Arial" panose="020B0604020202020204" pitchFamily="34" charset="0"/>
                <a:cs typeface="Arial" panose="020B0604020202020204" pitchFamily="34" charset="0"/>
              </a:rPr>
              <a:t>is a distinct thing the business </a:t>
            </a:r>
            <a:r>
              <a:rPr lang="en-US" sz="1800" i="1" dirty="0">
                <a:latin typeface="Arial" panose="020B0604020202020204" pitchFamily="34" charset="0"/>
                <a:cs typeface="Arial" panose="020B0604020202020204" pitchFamily="34" charset="0"/>
              </a:rPr>
              <a:t>needs</a:t>
            </a:r>
            <a:r>
              <a:rPr lang="en-US" sz="1800" dirty="0">
                <a:latin typeface="Arial" panose="020B0604020202020204" pitchFamily="34" charset="0"/>
                <a:cs typeface="Arial" panose="020B0604020202020204" pitchFamily="34" charset="0"/>
              </a:rPr>
              <a:t> to know about -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 </a:t>
            </a:r>
            <a:r>
              <a:rPr lang="en-US" sz="1800" i="1" dirty="0">
                <a:solidFill>
                  <a:srgbClr val="000000"/>
                </a:solidFill>
                <a:latin typeface="Arial" panose="020B0604020202020204" pitchFamily="34" charset="0"/>
                <a:cs typeface="Arial" panose="020B0604020202020204" pitchFamily="34" charset="0"/>
              </a:rPr>
              <a:t>person, place, thing, event, concept, </a:t>
            </a:r>
            <a:r>
              <a:rPr lang="en-US" sz="1800" dirty="0">
                <a:solidFill>
                  <a:srgbClr val="000000"/>
                </a:solidFill>
                <a:latin typeface="Arial" panose="020B0604020202020204" pitchFamily="34" charset="0"/>
                <a:cs typeface="Arial" panose="020B0604020202020204" pitchFamily="34" charset="0"/>
              </a:rPr>
              <a:t>or </a:t>
            </a:r>
            <a:r>
              <a:rPr lang="en-US" sz="1800" i="1" dirty="0">
                <a:solidFill>
                  <a:srgbClr val="000000"/>
                </a:solidFill>
                <a:latin typeface="Arial" panose="020B0604020202020204" pitchFamily="34" charset="0"/>
                <a:cs typeface="Arial" panose="020B0604020202020204" pitchFamily="34" charset="0"/>
              </a:rPr>
              <a:t>organisation, </a:t>
            </a:r>
            <a:r>
              <a:rPr lang="en-US" sz="1800" dirty="0">
                <a:latin typeface="Arial" panose="020B0604020202020204" pitchFamily="34" charset="0"/>
                <a:cs typeface="Arial" panose="020B0604020202020204" pitchFamily="34" charset="0"/>
              </a:rPr>
              <a:t>and</a:t>
            </a:r>
            <a:r>
              <a:rPr lang="is-IS"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marL="358775" lvl="1" indent="-341313">
              <a:defRPr/>
            </a:pPr>
            <a:r>
              <a:rPr lang="en-US" sz="1600" dirty="0">
                <a:latin typeface="Arial" panose="020B0604020202020204" pitchFamily="34" charset="0"/>
                <a:cs typeface="Arial" panose="020B0604020202020204" pitchFamily="34" charset="0"/>
              </a:rPr>
              <a:t>is named with a </a:t>
            </a:r>
            <a:r>
              <a:rPr lang="en-US" sz="1600" i="1" dirty="0">
                <a:latin typeface="Arial" panose="020B0604020202020204" pitchFamily="34" charset="0"/>
                <a:cs typeface="Arial" panose="020B0604020202020204" pitchFamily="34" charset="0"/>
              </a:rPr>
              <a:t>singular noun</a:t>
            </a:r>
            <a:r>
              <a:rPr lang="en-US" sz="1600" dirty="0">
                <a:latin typeface="Arial" panose="020B0604020202020204" pitchFamily="34" charset="0"/>
                <a:cs typeface="Arial" panose="020B0604020202020204" pitchFamily="34" charset="0"/>
              </a:rPr>
              <a:t> that implies a single instance </a:t>
            </a:r>
          </a:p>
          <a:p>
            <a:pPr marL="717550" lvl="2" indent="-358775">
              <a:defRPr/>
            </a:pPr>
            <a:r>
              <a:rPr lang="en-US" sz="1600" dirty="0">
                <a:latin typeface="Arial" panose="020B0604020202020204" pitchFamily="34" charset="0"/>
                <a:cs typeface="Arial" panose="020B0604020202020204" pitchFamily="34" charset="0"/>
              </a:rPr>
              <a:t>not a plural or collective noun, list, set, collection, report, etc.</a:t>
            </a:r>
          </a:p>
          <a:p>
            <a:pPr marL="717550" lvl="2" indent="-358775">
              <a:defRPr/>
            </a:pPr>
            <a:r>
              <a:rPr lang="en-US" sz="1600" dirty="0">
                <a:latin typeface="Arial" panose="020B0604020202020204" pitchFamily="34" charset="0"/>
                <a:cs typeface="Arial" panose="020B0604020202020204" pitchFamily="34" charset="0"/>
              </a:rPr>
              <a:t>we can discuss </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one of them,</a:t>
            </a:r>
            <a:r>
              <a:rPr lang="ja-JP" altLang="en-US" sz="160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rPr>
              <a:t> e.g. "Weather" is not a good name</a:t>
            </a:r>
            <a:endParaRPr lang="en-US" sz="1600" dirty="0">
              <a:latin typeface="Arial" panose="020B0604020202020204" pitchFamily="34" charset="0"/>
              <a:cs typeface="Arial" panose="020B0604020202020204" pitchFamily="34" charset="0"/>
            </a:endParaRPr>
          </a:p>
          <a:p>
            <a:pPr marL="358775" lvl="1" indent="-341313">
              <a:defRPr/>
            </a:pPr>
            <a:r>
              <a:rPr lang="en-US" sz="1600" dirty="0">
                <a:latin typeface="Arial" panose="020B0604020202020204" pitchFamily="34" charset="0"/>
                <a:cs typeface="Arial" panose="020B0604020202020204" pitchFamily="34" charset="0"/>
              </a:rPr>
              <a:t>has multiple occurrences (or instances)</a:t>
            </a:r>
          </a:p>
          <a:p>
            <a:pPr marL="158750" indent="-344488">
              <a:defRPr/>
            </a:pPr>
            <a:r>
              <a:rPr lang="en-US" sz="1600" dirty="0"/>
              <a:t>we </a:t>
            </a:r>
            <a:r>
              <a:rPr lang="en-US" sz="1600" i="1" dirty="0"/>
              <a:t>need</a:t>
            </a:r>
            <a:r>
              <a:rPr lang="en-US" sz="1600" dirty="0"/>
              <a:t> to and </a:t>
            </a:r>
            <a:r>
              <a:rPr lang="en-US" sz="1600" i="1" dirty="0"/>
              <a:t>can</a:t>
            </a:r>
            <a:r>
              <a:rPr lang="en-US" sz="1600" dirty="0"/>
              <a:t> keep track of (differentiate) each occurrence </a:t>
            </a:r>
          </a:p>
          <a:p>
            <a:pPr marL="349250" lvl="1" indent="-349250">
              <a:defRPr/>
            </a:pPr>
            <a:r>
              <a:rPr lang="en-US" sz="1600" dirty="0">
                <a:latin typeface="Arial" panose="020B0604020202020204" pitchFamily="34" charset="0"/>
                <a:cs typeface="Arial" panose="020B0604020202020204" pitchFamily="34" charset="0"/>
              </a:rPr>
              <a:t>has </a:t>
            </a:r>
            <a:r>
              <a:rPr lang="en-US" sz="1600" i="1" dirty="0">
                <a:latin typeface="Arial" panose="020B0604020202020204" pitchFamily="34" charset="0"/>
                <a:cs typeface="Arial" panose="020B0604020202020204" pitchFamily="34" charset="0"/>
              </a:rPr>
              <a:t>facts</a:t>
            </a:r>
            <a:r>
              <a:rPr lang="en-US" sz="1600" dirty="0">
                <a:latin typeface="Arial" panose="020B0604020202020204" pitchFamily="34" charset="0"/>
                <a:cs typeface="Arial" panose="020B0604020202020204" pitchFamily="34" charset="0"/>
              </a:rPr>
              <a:t> that must be recorded, e.g.</a:t>
            </a:r>
          </a:p>
          <a:p>
            <a:pPr marL="762000" lvl="2" indent="-377825">
              <a:defRPr/>
            </a:pPr>
            <a:r>
              <a:rPr lang="en-US" sz="1600" i="1" dirty="0">
                <a:latin typeface="Arial" panose="020B0604020202020204" pitchFamily="34" charset="0"/>
                <a:cs typeface="Arial" panose="020B0604020202020204" pitchFamily="34" charset="0"/>
              </a:rPr>
              <a:t>Student</a:t>
            </a:r>
            <a:r>
              <a:rPr lang="en-US" sz="1600" dirty="0">
                <a:latin typeface="Arial" panose="020B0604020202020204" pitchFamily="34" charset="0"/>
                <a:cs typeface="Arial" panose="020B0604020202020204" pitchFamily="34" charset="0"/>
              </a:rPr>
              <a:t> attributes: Number, Name, Birth Date, Major, GPA, …</a:t>
            </a:r>
          </a:p>
          <a:p>
            <a:pPr marL="762000" lvl="2" indent="-377825">
              <a:defRPr/>
            </a:pPr>
            <a:r>
              <a:rPr lang="en-US" sz="1600" i="1" dirty="0">
                <a:latin typeface="Arial" panose="020B0604020202020204" pitchFamily="34" charset="0"/>
                <a:cs typeface="Arial" panose="020B0604020202020204" pitchFamily="34" charset="0"/>
              </a:rPr>
              <a:t>Student</a:t>
            </a:r>
            <a:r>
              <a:rPr lang="en-US" sz="1600" dirty="0">
                <a:latin typeface="Arial" panose="020B0604020202020204" pitchFamily="34" charset="0"/>
                <a:cs typeface="Arial" panose="020B0604020202020204" pitchFamily="34" charset="0"/>
              </a:rPr>
              <a:t> relationships: </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majors in</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Subject</a:t>
            </a:r>
            <a:r>
              <a:rPr lang="en-US" sz="1600" dirty="0">
                <a:latin typeface="Arial" panose="020B0604020202020204" pitchFamily="34" charset="0"/>
                <a:cs typeface="Arial" panose="020B0604020202020204" pitchFamily="34" charset="0"/>
              </a:rPr>
              <a:t>, </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enrolls in</a:t>
            </a:r>
            <a:r>
              <a:rPr lang="ja-JP" altLang="en-US" sz="160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Section</a:t>
            </a:r>
          </a:p>
          <a:p>
            <a:pPr marL="349250" lvl="1" indent="-349250">
              <a:defRPr/>
            </a:pPr>
            <a:r>
              <a:rPr lang="en-US" sz="1600" dirty="0">
                <a:latin typeface="Arial" panose="020B0604020202020204" pitchFamily="34" charset="0"/>
                <a:cs typeface="Arial" panose="020B0604020202020204" pitchFamily="34" charset="0"/>
              </a:rPr>
              <a:t>is acted on by </a:t>
            </a:r>
            <a:r>
              <a:rPr lang="en-US" sz="1600" i="1" dirty="0">
                <a:latin typeface="Arial" panose="020B0604020202020204" pitchFamily="34" charset="0"/>
                <a:cs typeface="Arial" panose="020B0604020202020204" pitchFamily="34" charset="0"/>
              </a:rPr>
              <a:t>processes</a:t>
            </a:r>
            <a:r>
              <a:rPr lang="en-US" sz="1600" dirty="0">
                <a:latin typeface="Arial" panose="020B0604020202020204" pitchFamily="34" charset="0"/>
                <a:cs typeface="Arial" panose="020B0604020202020204" pitchFamily="34" charset="0"/>
              </a:rPr>
              <a:t>, so they make sense in a </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verb-noun</a:t>
            </a:r>
            <a:r>
              <a:rPr lang="ja-JP" altLang="en-US" sz="160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pair</a:t>
            </a:r>
          </a:p>
          <a:p>
            <a:pPr marL="358775" lvl="1" indent="-341313">
              <a:defRPr/>
            </a:pPr>
            <a:r>
              <a:rPr lang="en-US" sz="1600" dirty="0">
                <a:latin typeface="Arial" panose="020B0604020202020204" pitchFamily="34" charset="0"/>
                <a:cs typeface="Arial" panose="020B0604020202020204" pitchFamily="34" charset="0"/>
              </a:rPr>
              <a:t>refers to the </a:t>
            </a:r>
            <a:r>
              <a:rPr lang="en-US" sz="1600" i="1" dirty="0">
                <a:latin typeface="Arial" panose="020B0604020202020204" pitchFamily="34" charset="0"/>
                <a:cs typeface="Arial" panose="020B0604020202020204" pitchFamily="34" charset="0"/>
              </a:rPr>
              <a:t>essence</a:t>
            </a:r>
            <a:r>
              <a:rPr lang="en-US" sz="1600" dirty="0">
                <a:latin typeface="Arial" panose="020B0604020202020204" pitchFamily="34" charset="0"/>
                <a:cs typeface="Arial" panose="020B0604020202020204" pitchFamily="34" charset="0"/>
              </a:rPr>
              <a:t>, not the implementation – </a:t>
            </a:r>
            <a:br>
              <a:rPr lang="en-US" sz="1600"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the most common error is to identify artifacts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(forms, reports, spreadsheets, </a:t>
            </a:r>
            <a:r>
              <a:rPr lang="is-IS" sz="1600" i="1" dirty="0">
                <a:latin typeface="Arial" panose="020B0604020202020204" pitchFamily="34" charset="0"/>
                <a:cs typeface="Arial" panose="020B0604020202020204" pitchFamily="34" charset="0"/>
              </a:rPr>
              <a:t>…) as entities!</a:t>
            </a:r>
            <a:br>
              <a:rPr lang="is-IS" sz="1600" i="1" dirty="0">
                <a:latin typeface="Arial" panose="020B0604020202020204" pitchFamily="34" charset="0"/>
                <a:cs typeface="Arial" panose="020B0604020202020204" pitchFamily="34" charset="0"/>
              </a:rPr>
            </a:br>
            <a:endParaRPr lang="is-IS" sz="1600" i="1" dirty="0">
              <a:latin typeface="Arial" panose="020B0604020202020204" pitchFamily="34" charset="0"/>
              <a:cs typeface="Arial" panose="020B0604020202020204" pitchFamily="34" charset="0"/>
            </a:endParaRPr>
          </a:p>
          <a:p>
            <a:pPr marL="17462" lvl="1" indent="0">
              <a:buNone/>
              <a:defRPr/>
            </a:pPr>
            <a:r>
              <a:rPr lang="en-US" sz="1800" i="1" dirty="0">
                <a:latin typeface="Arial" panose="020B0604020202020204" pitchFamily="34" charset="0"/>
                <a:cs typeface="Arial" panose="020B0604020202020204" pitchFamily="34" charset="0"/>
              </a:rPr>
              <a:t>Named</a:t>
            </a:r>
            <a:r>
              <a:rPr lang="en-US" sz="1800" dirty="0">
                <a:latin typeface="Arial" panose="020B0604020202020204" pitchFamily="34" charset="0"/>
                <a:cs typeface="Arial" panose="020B0604020202020204" pitchFamily="34" charset="0"/>
              </a:rPr>
              <a:t> - a business-oriented noun / noun phrase</a:t>
            </a:r>
          </a:p>
          <a:p>
            <a:pPr marL="15875" lvl="1" indent="0">
              <a:buNone/>
              <a:tabLst>
                <a:tab pos="1058863" algn="l"/>
              </a:tabLst>
              <a:defRPr/>
            </a:pPr>
            <a:r>
              <a:rPr lang="en-US" sz="1800" i="1" dirty="0">
                <a:latin typeface="Arial" panose="020B0604020202020204" pitchFamily="34" charset="0"/>
                <a:cs typeface="Arial" panose="020B0604020202020204" pitchFamily="34" charset="0"/>
              </a:rPr>
              <a:t>Defined</a:t>
            </a:r>
            <a:r>
              <a:rPr lang="en-US" sz="1800" dirty="0">
                <a:latin typeface="Arial" panose="020B0604020202020204" pitchFamily="34" charset="0"/>
                <a:cs typeface="Arial" panose="020B0604020202020204" pitchFamily="34" charset="0"/>
              </a:rPr>
              <a:t> -  “What </a:t>
            </a:r>
            <a:r>
              <a:rPr lang="en-US" sz="1800" i="1" dirty="0">
                <a:latin typeface="Arial" panose="020B0604020202020204" pitchFamily="34" charset="0"/>
                <a:cs typeface="Arial" panose="020B0604020202020204" pitchFamily="34" charset="0"/>
              </a:rPr>
              <a:t>is</a:t>
            </a:r>
            <a:r>
              <a:rPr lang="en-US" sz="1800" dirty="0">
                <a:latin typeface="Arial" panose="020B0604020202020204" pitchFamily="34" charset="0"/>
                <a:cs typeface="Arial" panose="020B0604020202020204" pitchFamily="34" charset="0"/>
              </a:rPr>
              <a:t> one of these things?” or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“What do you mean by ________?”</a:t>
            </a:r>
          </a:p>
          <a:p>
            <a:pPr marL="17462" lvl="1" indent="0">
              <a:buNone/>
              <a:defRPr/>
            </a:pPr>
            <a:endParaRPr lang="en-US" sz="1800" i="1" dirty="0">
              <a:latin typeface="Arial" charset="0"/>
            </a:endParaRPr>
          </a:p>
        </p:txBody>
      </p:sp>
      <p:grpSp>
        <p:nvGrpSpPr>
          <p:cNvPr id="15" name="Group 14">
            <a:extLst>
              <a:ext uri="{FF2B5EF4-FFF2-40B4-BE49-F238E27FC236}">
                <a16:creationId xmlns:a16="http://schemas.microsoft.com/office/drawing/2014/main" id="{E630C0E1-B971-6EBB-338D-4F104B92E96F}"/>
              </a:ext>
            </a:extLst>
          </p:cNvPr>
          <p:cNvGrpSpPr/>
          <p:nvPr/>
        </p:nvGrpSpPr>
        <p:grpSpPr>
          <a:xfrm>
            <a:off x="8334631" y="1121189"/>
            <a:ext cx="1230313" cy="995008"/>
            <a:chOff x="2450406" y="1810680"/>
            <a:chExt cx="1230313" cy="995008"/>
          </a:xfrm>
        </p:grpSpPr>
        <p:sp>
          <p:nvSpPr>
            <p:cNvPr id="16" name="Rectangle 8">
              <a:extLst>
                <a:ext uri="{FF2B5EF4-FFF2-40B4-BE49-F238E27FC236}">
                  <a16:creationId xmlns:a16="http://schemas.microsoft.com/office/drawing/2014/main" id="{C12AA101-AC2B-C319-E8D1-7FAF8644B122}"/>
                </a:ext>
              </a:extLst>
            </p:cNvPr>
            <p:cNvSpPr>
              <a:spLocks noChangeArrowheads="1"/>
            </p:cNvSpPr>
            <p:nvPr/>
          </p:nvSpPr>
          <p:spPr bwMode="auto">
            <a:xfrm>
              <a:off x="2615820" y="1810680"/>
              <a:ext cx="899487" cy="546830"/>
            </a:xfrm>
            <a:prstGeom prst="rect">
              <a:avLst/>
            </a:prstGeom>
            <a:solidFill>
              <a:schemeClr val="accent1">
                <a:lumMod val="40000"/>
                <a:lumOff val="6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dirty="0">
                  <a:latin typeface="Arial" panose="020B0604020202020204" pitchFamily="34" charset="0"/>
                  <a:cs typeface="Arial" panose="020B0604020202020204" pitchFamily="34" charset="0"/>
                </a:rPr>
                <a:t>Employee</a:t>
              </a:r>
            </a:p>
          </p:txBody>
        </p:sp>
        <p:sp>
          <p:nvSpPr>
            <p:cNvPr id="17" name="Rectangle 29">
              <a:extLst>
                <a:ext uri="{FF2B5EF4-FFF2-40B4-BE49-F238E27FC236}">
                  <a16:creationId xmlns:a16="http://schemas.microsoft.com/office/drawing/2014/main" id="{4E2D9814-191F-4CE1-6CDF-E1B30BF51B5E}"/>
                </a:ext>
              </a:extLst>
            </p:cNvPr>
            <p:cNvSpPr>
              <a:spLocks noChangeArrowheads="1"/>
            </p:cNvSpPr>
            <p:nvPr/>
          </p:nvSpPr>
          <p:spPr bwMode="auto">
            <a:xfrm>
              <a:off x="2450406" y="2477393"/>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person</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59A4FC98-A292-F2A0-230F-974EE05075B3}"/>
              </a:ext>
            </a:extLst>
          </p:cNvPr>
          <p:cNvGrpSpPr/>
          <p:nvPr/>
        </p:nvGrpSpPr>
        <p:grpSpPr>
          <a:xfrm>
            <a:off x="7713283" y="2617107"/>
            <a:ext cx="1230312" cy="995008"/>
            <a:chOff x="3782300" y="1810680"/>
            <a:chExt cx="1230312" cy="995008"/>
          </a:xfrm>
        </p:grpSpPr>
        <p:sp>
          <p:nvSpPr>
            <p:cNvPr id="19" name="Rectangle 4">
              <a:extLst>
                <a:ext uri="{FF2B5EF4-FFF2-40B4-BE49-F238E27FC236}">
                  <a16:creationId xmlns:a16="http://schemas.microsoft.com/office/drawing/2014/main" id="{BD6A9C98-9627-6DC5-CD62-3D6ED4510B80}"/>
                </a:ext>
              </a:extLst>
            </p:cNvPr>
            <p:cNvSpPr>
              <a:spLocks noChangeArrowheads="1"/>
            </p:cNvSpPr>
            <p:nvPr/>
          </p:nvSpPr>
          <p:spPr bwMode="auto">
            <a:xfrm>
              <a:off x="3949320" y="1810680"/>
              <a:ext cx="899487" cy="546830"/>
            </a:xfrm>
            <a:prstGeom prst="rect">
              <a:avLst/>
            </a:prstGeom>
            <a:solidFill>
              <a:schemeClr val="accent1">
                <a:lumMod val="40000"/>
                <a:lumOff val="6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dirty="0">
                  <a:latin typeface="Arial" panose="020B0604020202020204" pitchFamily="34" charset="0"/>
                  <a:cs typeface="Arial" panose="020B0604020202020204" pitchFamily="34" charset="0"/>
                </a:rPr>
                <a:t>Site</a:t>
              </a:r>
            </a:p>
          </p:txBody>
        </p:sp>
        <p:sp>
          <p:nvSpPr>
            <p:cNvPr id="20" name="Rectangle 30">
              <a:extLst>
                <a:ext uri="{FF2B5EF4-FFF2-40B4-BE49-F238E27FC236}">
                  <a16:creationId xmlns:a16="http://schemas.microsoft.com/office/drawing/2014/main" id="{46D751EE-8511-41DD-9441-4E753F704A5F}"/>
                </a:ext>
              </a:extLst>
            </p:cNvPr>
            <p:cNvSpPr>
              <a:spLocks noChangeArrowheads="1"/>
            </p:cNvSpPr>
            <p:nvPr/>
          </p:nvSpPr>
          <p:spPr bwMode="auto">
            <a:xfrm>
              <a:off x="3782300" y="2477393"/>
              <a:ext cx="1230312"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place</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F881D858-B79E-3517-CF46-54FAF94C493F}"/>
              </a:ext>
            </a:extLst>
          </p:cNvPr>
          <p:cNvGrpSpPr/>
          <p:nvPr/>
        </p:nvGrpSpPr>
        <p:grpSpPr>
          <a:xfrm>
            <a:off x="9251766" y="2391843"/>
            <a:ext cx="1230313" cy="995008"/>
            <a:chOff x="5118298" y="1810680"/>
            <a:chExt cx="1230313" cy="995008"/>
          </a:xfrm>
        </p:grpSpPr>
        <p:sp>
          <p:nvSpPr>
            <p:cNvPr id="22" name="Rectangle 7">
              <a:extLst>
                <a:ext uri="{FF2B5EF4-FFF2-40B4-BE49-F238E27FC236}">
                  <a16:creationId xmlns:a16="http://schemas.microsoft.com/office/drawing/2014/main" id="{8A5E7857-5303-7987-89F9-18932C9BB494}"/>
                </a:ext>
              </a:extLst>
            </p:cNvPr>
            <p:cNvSpPr>
              <a:spLocks noChangeArrowheads="1"/>
            </p:cNvSpPr>
            <p:nvPr/>
          </p:nvSpPr>
          <p:spPr bwMode="auto">
            <a:xfrm>
              <a:off x="5283009" y="1810680"/>
              <a:ext cx="900892" cy="546830"/>
            </a:xfrm>
            <a:prstGeom prst="rect">
              <a:avLst/>
            </a:prstGeom>
            <a:solidFill>
              <a:schemeClr val="accent1">
                <a:lumMod val="40000"/>
                <a:lumOff val="6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dirty="0">
                  <a:latin typeface="Arial" panose="020B0604020202020204" pitchFamily="34" charset="0"/>
                  <a:cs typeface="Arial" panose="020B0604020202020204" pitchFamily="34" charset="0"/>
                </a:rPr>
                <a:t>Part</a:t>
              </a:r>
            </a:p>
          </p:txBody>
        </p:sp>
        <p:sp>
          <p:nvSpPr>
            <p:cNvPr id="23" name="Rectangle 31">
              <a:extLst>
                <a:ext uri="{FF2B5EF4-FFF2-40B4-BE49-F238E27FC236}">
                  <a16:creationId xmlns:a16="http://schemas.microsoft.com/office/drawing/2014/main" id="{225041AD-D7D2-DDAC-362F-4B5A66117C9C}"/>
                </a:ext>
              </a:extLst>
            </p:cNvPr>
            <p:cNvSpPr>
              <a:spLocks noChangeArrowheads="1"/>
            </p:cNvSpPr>
            <p:nvPr/>
          </p:nvSpPr>
          <p:spPr bwMode="auto">
            <a:xfrm>
              <a:off x="5118298" y="2477393"/>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thing</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BACE66EB-4420-6BAB-B4C2-DE54DB075989}"/>
              </a:ext>
            </a:extLst>
          </p:cNvPr>
          <p:cNvGrpSpPr/>
          <p:nvPr/>
        </p:nvGrpSpPr>
        <p:grpSpPr>
          <a:xfrm>
            <a:off x="9663150" y="912558"/>
            <a:ext cx="1230312" cy="1000384"/>
            <a:chOff x="6454967" y="1810642"/>
            <a:chExt cx="1230312" cy="1000384"/>
          </a:xfrm>
        </p:grpSpPr>
        <p:sp>
          <p:nvSpPr>
            <p:cNvPr id="25" name="Rectangle 6">
              <a:extLst>
                <a:ext uri="{FF2B5EF4-FFF2-40B4-BE49-F238E27FC236}">
                  <a16:creationId xmlns:a16="http://schemas.microsoft.com/office/drawing/2014/main" id="{7D57A9D7-4F2B-6913-B243-C1BED2614824}"/>
                </a:ext>
              </a:extLst>
            </p:cNvPr>
            <p:cNvSpPr>
              <a:spLocks noChangeArrowheads="1"/>
            </p:cNvSpPr>
            <p:nvPr/>
          </p:nvSpPr>
          <p:spPr bwMode="auto">
            <a:xfrm>
              <a:off x="6619677" y="1810642"/>
              <a:ext cx="900892" cy="548204"/>
            </a:xfrm>
            <a:prstGeom prst="rect">
              <a:avLst/>
            </a:prstGeom>
            <a:solidFill>
              <a:schemeClr val="accent1">
                <a:lumMod val="40000"/>
                <a:lumOff val="6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a:latin typeface="Arial" panose="020B0604020202020204" pitchFamily="34" charset="0"/>
                  <a:cs typeface="Arial" panose="020B0604020202020204" pitchFamily="34" charset="0"/>
                </a:rPr>
                <a:t>Marriage</a:t>
              </a:r>
            </a:p>
          </p:txBody>
        </p:sp>
        <p:sp>
          <p:nvSpPr>
            <p:cNvPr id="26" name="Rectangle 32">
              <a:extLst>
                <a:ext uri="{FF2B5EF4-FFF2-40B4-BE49-F238E27FC236}">
                  <a16:creationId xmlns:a16="http://schemas.microsoft.com/office/drawing/2014/main" id="{0F5D08B0-0BBD-EF40-3068-D663DC266F4C}"/>
                </a:ext>
              </a:extLst>
            </p:cNvPr>
            <p:cNvSpPr>
              <a:spLocks noChangeArrowheads="1"/>
            </p:cNvSpPr>
            <p:nvPr/>
          </p:nvSpPr>
          <p:spPr bwMode="auto">
            <a:xfrm>
              <a:off x="6454967" y="2482731"/>
              <a:ext cx="1230312"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event</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C9F751AB-E518-6BAE-8A2F-90B8BB332002}"/>
              </a:ext>
            </a:extLst>
          </p:cNvPr>
          <p:cNvGrpSpPr/>
          <p:nvPr/>
        </p:nvGrpSpPr>
        <p:grpSpPr>
          <a:xfrm>
            <a:off x="10936690" y="1299825"/>
            <a:ext cx="1230313" cy="995008"/>
            <a:chOff x="7786860" y="1810680"/>
            <a:chExt cx="1230313" cy="995008"/>
          </a:xfrm>
        </p:grpSpPr>
        <p:sp>
          <p:nvSpPr>
            <p:cNvPr id="28" name="Rectangle 5">
              <a:extLst>
                <a:ext uri="{FF2B5EF4-FFF2-40B4-BE49-F238E27FC236}">
                  <a16:creationId xmlns:a16="http://schemas.microsoft.com/office/drawing/2014/main" id="{56E5DD72-47FE-1200-70D2-005BD234E439}"/>
                </a:ext>
              </a:extLst>
            </p:cNvPr>
            <p:cNvSpPr>
              <a:spLocks noChangeArrowheads="1"/>
            </p:cNvSpPr>
            <p:nvPr/>
          </p:nvSpPr>
          <p:spPr bwMode="auto">
            <a:xfrm>
              <a:off x="7954584" y="1810680"/>
              <a:ext cx="899487" cy="546830"/>
            </a:xfrm>
            <a:prstGeom prst="rect">
              <a:avLst/>
            </a:prstGeom>
            <a:solidFill>
              <a:schemeClr val="accent1">
                <a:lumMod val="40000"/>
                <a:lumOff val="6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dirty="0">
                  <a:latin typeface="Arial" panose="020B0604020202020204" pitchFamily="34" charset="0"/>
                  <a:cs typeface="Arial" panose="020B0604020202020204" pitchFamily="34" charset="0"/>
                </a:rPr>
                <a:t>Regulation</a:t>
              </a:r>
            </a:p>
          </p:txBody>
        </p:sp>
        <p:sp>
          <p:nvSpPr>
            <p:cNvPr id="29" name="Rectangle 33">
              <a:extLst>
                <a:ext uri="{FF2B5EF4-FFF2-40B4-BE49-F238E27FC236}">
                  <a16:creationId xmlns:a16="http://schemas.microsoft.com/office/drawing/2014/main" id="{E5B835B7-E9B5-F288-4034-D422892ED55D}"/>
                </a:ext>
              </a:extLst>
            </p:cNvPr>
            <p:cNvSpPr>
              <a:spLocks noChangeArrowheads="1"/>
            </p:cNvSpPr>
            <p:nvPr/>
          </p:nvSpPr>
          <p:spPr bwMode="auto">
            <a:xfrm>
              <a:off x="7786860" y="2477393"/>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concept</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79038022-EAE6-C991-5C07-7EDEEFE5CF81}"/>
              </a:ext>
            </a:extLst>
          </p:cNvPr>
          <p:cNvGrpSpPr/>
          <p:nvPr/>
        </p:nvGrpSpPr>
        <p:grpSpPr>
          <a:xfrm>
            <a:off x="10516918" y="2823745"/>
            <a:ext cx="1610713" cy="995008"/>
            <a:chOff x="8934946" y="1810680"/>
            <a:chExt cx="1610713" cy="995008"/>
          </a:xfrm>
        </p:grpSpPr>
        <p:sp>
          <p:nvSpPr>
            <p:cNvPr id="31" name="Rectangle 9">
              <a:extLst>
                <a:ext uri="{FF2B5EF4-FFF2-40B4-BE49-F238E27FC236}">
                  <a16:creationId xmlns:a16="http://schemas.microsoft.com/office/drawing/2014/main" id="{3319F1D2-E0CA-809A-0EAF-02C2B95E00B0}"/>
                </a:ext>
              </a:extLst>
            </p:cNvPr>
            <p:cNvSpPr>
              <a:spLocks noChangeArrowheads="1"/>
            </p:cNvSpPr>
            <p:nvPr/>
          </p:nvSpPr>
          <p:spPr bwMode="auto">
            <a:xfrm>
              <a:off x="9289857" y="1810680"/>
              <a:ext cx="900892" cy="546830"/>
            </a:xfrm>
            <a:prstGeom prst="rect">
              <a:avLst/>
            </a:prstGeom>
            <a:solidFill>
              <a:schemeClr val="accent1">
                <a:lumMod val="40000"/>
                <a:lumOff val="6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dirty="0">
                  <a:latin typeface="Arial" panose="020B0604020202020204" pitchFamily="34" charset="0"/>
                  <a:cs typeface="Arial" panose="020B0604020202020204" pitchFamily="34" charset="0"/>
                </a:rPr>
                <a:t>Department</a:t>
              </a:r>
            </a:p>
          </p:txBody>
        </p:sp>
        <p:sp>
          <p:nvSpPr>
            <p:cNvPr id="32" name="Rectangle 34">
              <a:extLst>
                <a:ext uri="{FF2B5EF4-FFF2-40B4-BE49-F238E27FC236}">
                  <a16:creationId xmlns:a16="http://schemas.microsoft.com/office/drawing/2014/main" id="{4AD1B412-2F8C-F307-25CB-71D2EBB3AFB8}"/>
                </a:ext>
              </a:extLst>
            </p:cNvPr>
            <p:cNvSpPr>
              <a:spLocks noChangeArrowheads="1"/>
            </p:cNvSpPr>
            <p:nvPr/>
          </p:nvSpPr>
          <p:spPr bwMode="auto">
            <a:xfrm>
              <a:off x="8934946" y="2477393"/>
              <a:ext cx="16107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1913" tIns="25400" rIns="61913" bIns="25400">
              <a:spAutoFit/>
            </a:bodyPr>
            <a:lstStyle/>
            <a:p>
              <a:pPr algn="ctr" defTabSz="895350" eaLnBrk="0" hangingPunct="0">
                <a:defRPr/>
              </a:pP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organisation</a:t>
              </a:r>
              <a:r>
                <a:rPr lang="ja-JP" altLang="en-US" dirty="0">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sp>
        <p:nvSpPr>
          <p:cNvPr id="33" name="Rectangle 29">
            <a:extLst>
              <a:ext uri="{FF2B5EF4-FFF2-40B4-BE49-F238E27FC236}">
                <a16:creationId xmlns:a16="http://schemas.microsoft.com/office/drawing/2014/main" id="{03AEA54F-C643-1A46-A69B-1C29B7EFDFC2}"/>
              </a:ext>
            </a:extLst>
          </p:cNvPr>
          <p:cNvSpPr>
            <a:spLocks noChangeArrowheads="1"/>
          </p:cNvSpPr>
          <p:nvPr/>
        </p:nvSpPr>
        <p:spPr bwMode="auto">
          <a:xfrm>
            <a:off x="8311111" y="780537"/>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en-CA" altLang="ja-JP" strike="sngStrike" dirty="0">
                <a:solidFill>
                  <a:srgbClr val="FF0000"/>
                </a:solidFill>
                <a:latin typeface="Arial" panose="020B0604020202020204" pitchFamily="34" charset="0"/>
                <a:cs typeface="Arial" panose="020B0604020202020204" pitchFamily="34" charset="0"/>
              </a:rPr>
              <a:t>Staff</a:t>
            </a:r>
            <a:endParaRPr lang="en-US" strike="sngStrike" dirty="0">
              <a:solidFill>
                <a:srgbClr val="FF0000"/>
              </a:solidFill>
              <a:latin typeface="Arial" panose="020B0604020202020204" pitchFamily="34" charset="0"/>
              <a:cs typeface="Arial" panose="020B0604020202020204" pitchFamily="34" charset="0"/>
            </a:endParaRPr>
          </a:p>
        </p:txBody>
      </p:sp>
      <p:sp>
        <p:nvSpPr>
          <p:cNvPr id="34" name="Rectangle 29">
            <a:extLst>
              <a:ext uri="{FF2B5EF4-FFF2-40B4-BE49-F238E27FC236}">
                <a16:creationId xmlns:a16="http://schemas.microsoft.com/office/drawing/2014/main" id="{33B4715F-E615-73DF-466C-BC3D85B1F32F}"/>
              </a:ext>
            </a:extLst>
          </p:cNvPr>
          <p:cNvSpPr>
            <a:spLocks noChangeArrowheads="1"/>
          </p:cNvSpPr>
          <p:nvPr/>
        </p:nvSpPr>
        <p:spPr bwMode="auto">
          <a:xfrm>
            <a:off x="9240566" y="2018149"/>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en-CA" altLang="ja-JP" strike="sngStrike" dirty="0">
                <a:solidFill>
                  <a:srgbClr val="FF0000"/>
                </a:solidFill>
                <a:latin typeface="Arial" panose="020B0604020202020204" pitchFamily="34" charset="0"/>
                <a:cs typeface="Arial" panose="020B0604020202020204" pitchFamily="34" charset="0"/>
              </a:rPr>
              <a:t>Inventory</a:t>
            </a:r>
            <a:endParaRPr lang="en-US" strike="sngStrike" dirty="0">
              <a:solidFill>
                <a:srgbClr val="FF0000"/>
              </a:solidFill>
              <a:latin typeface="Arial" panose="020B0604020202020204" pitchFamily="34" charset="0"/>
              <a:cs typeface="Arial" panose="020B0604020202020204" pitchFamily="34" charset="0"/>
            </a:endParaRPr>
          </a:p>
        </p:txBody>
      </p:sp>
      <p:sp>
        <p:nvSpPr>
          <p:cNvPr id="35" name="Rectangle 29">
            <a:extLst>
              <a:ext uri="{FF2B5EF4-FFF2-40B4-BE49-F238E27FC236}">
                <a16:creationId xmlns:a16="http://schemas.microsoft.com/office/drawing/2014/main" id="{21406AF9-48F8-6393-B0BD-CE7BADD82E57}"/>
              </a:ext>
            </a:extLst>
          </p:cNvPr>
          <p:cNvSpPr>
            <a:spLocks noChangeArrowheads="1"/>
          </p:cNvSpPr>
          <p:nvPr/>
        </p:nvSpPr>
        <p:spPr bwMode="auto">
          <a:xfrm>
            <a:off x="10904984" y="943186"/>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en-CA" altLang="ja-JP" strike="sngStrike" dirty="0">
                <a:solidFill>
                  <a:srgbClr val="FF0000"/>
                </a:solidFill>
                <a:latin typeface="Arial" panose="020B0604020202020204" pitchFamily="34" charset="0"/>
                <a:cs typeface="Arial" panose="020B0604020202020204" pitchFamily="34" charset="0"/>
              </a:rPr>
              <a:t>Laws</a:t>
            </a:r>
            <a:endParaRPr lang="en-US" strike="sngStrike" dirty="0">
              <a:solidFill>
                <a:srgbClr val="FF0000"/>
              </a:solidFill>
              <a:latin typeface="Arial" panose="020B0604020202020204" pitchFamily="34" charset="0"/>
              <a:cs typeface="Arial" panose="020B0604020202020204" pitchFamily="34" charset="0"/>
            </a:endParaRPr>
          </a:p>
        </p:txBody>
      </p:sp>
      <p:sp>
        <p:nvSpPr>
          <p:cNvPr id="36" name="Rectangle 29">
            <a:extLst>
              <a:ext uri="{FF2B5EF4-FFF2-40B4-BE49-F238E27FC236}">
                <a16:creationId xmlns:a16="http://schemas.microsoft.com/office/drawing/2014/main" id="{B5BF6654-B557-97C5-97C7-3426F90CDF15}"/>
              </a:ext>
            </a:extLst>
          </p:cNvPr>
          <p:cNvSpPr>
            <a:spLocks noChangeArrowheads="1"/>
          </p:cNvSpPr>
          <p:nvPr/>
        </p:nvSpPr>
        <p:spPr bwMode="auto">
          <a:xfrm>
            <a:off x="7717101" y="2228401"/>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en-CA" altLang="ja-JP" strike="sngStrike" dirty="0">
                <a:solidFill>
                  <a:srgbClr val="FF0000"/>
                </a:solidFill>
                <a:latin typeface="Arial" panose="020B0604020202020204" pitchFamily="34" charset="0"/>
                <a:cs typeface="Arial" panose="020B0604020202020204" pitchFamily="34" charset="0"/>
              </a:rPr>
              <a:t>Locations</a:t>
            </a:r>
            <a:endParaRPr lang="en-US" strike="sngStrike" dirty="0">
              <a:solidFill>
                <a:srgbClr val="FF0000"/>
              </a:solidFill>
              <a:latin typeface="Arial" panose="020B0604020202020204" pitchFamily="34" charset="0"/>
              <a:cs typeface="Arial" panose="020B0604020202020204" pitchFamily="34" charset="0"/>
            </a:endParaRPr>
          </a:p>
        </p:txBody>
      </p:sp>
      <p:sp>
        <p:nvSpPr>
          <p:cNvPr id="2" name="Rectangle 29">
            <a:extLst>
              <a:ext uri="{FF2B5EF4-FFF2-40B4-BE49-F238E27FC236}">
                <a16:creationId xmlns:a16="http://schemas.microsoft.com/office/drawing/2014/main" id="{5B4B7B1A-1D0C-090E-6480-98B2999ACF1F}"/>
              </a:ext>
            </a:extLst>
          </p:cNvPr>
          <p:cNvSpPr>
            <a:spLocks noChangeArrowheads="1"/>
          </p:cNvSpPr>
          <p:nvPr/>
        </p:nvSpPr>
        <p:spPr bwMode="auto">
          <a:xfrm>
            <a:off x="9651949" y="589534"/>
            <a:ext cx="1230313"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en-CA" altLang="ja-JP" strike="sngStrike" dirty="0">
                <a:solidFill>
                  <a:srgbClr val="FF0000"/>
                </a:solidFill>
                <a:latin typeface="Arial" panose="020B0604020202020204" pitchFamily="34" charset="0"/>
                <a:cs typeface="Arial" panose="020B0604020202020204" pitchFamily="34" charset="0"/>
              </a:rPr>
              <a:t>Weddings</a:t>
            </a:r>
            <a:endParaRPr lang="en-US" strike="sngStrike" dirty="0">
              <a:solidFill>
                <a:srgbClr val="FF0000"/>
              </a:solidFill>
              <a:latin typeface="Arial" panose="020B0604020202020204" pitchFamily="34" charset="0"/>
              <a:cs typeface="Arial" panose="020B0604020202020204" pitchFamily="34" charset="0"/>
            </a:endParaRPr>
          </a:p>
        </p:txBody>
      </p:sp>
      <p:sp>
        <p:nvSpPr>
          <p:cNvPr id="3" name="Rectangle 29">
            <a:extLst>
              <a:ext uri="{FF2B5EF4-FFF2-40B4-BE49-F238E27FC236}">
                <a16:creationId xmlns:a16="http://schemas.microsoft.com/office/drawing/2014/main" id="{D53E04BC-FC79-6DDD-761E-6C2F11C1291F}"/>
              </a:ext>
            </a:extLst>
          </p:cNvPr>
          <p:cNvSpPr>
            <a:spLocks noChangeArrowheads="1"/>
          </p:cNvSpPr>
          <p:nvPr/>
        </p:nvSpPr>
        <p:spPr bwMode="auto">
          <a:xfrm>
            <a:off x="10707117" y="2281751"/>
            <a:ext cx="1230313" cy="6052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95350" eaLnBrk="0" hangingPunct="0">
              <a:defRPr/>
            </a:pPr>
            <a:r>
              <a:rPr lang="en-CA" altLang="ja-JP" strike="sngStrike" dirty="0">
                <a:solidFill>
                  <a:srgbClr val="FF0000"/>
                </a:solidFill>
                <a:latin typeface="Arial" panose="020B0604020202020204" pitchFamily="34" charset="0"/>
                <a:cs typeface="Arial" panose="020B0604020202020204" pitchFamily="34" charset="0"/>
              </a:rPr>
              <a:t>Corporate</a:t>
            </a:r>
            <a:br>
              <a:rPr lang="en-CA" altLang="ja-JP" strike="sngStrike" dirty="0">
                <a:solidFill>
                  <a:srgbClr val="FF0000"/>
                </a:solidFill>
                <a:latin typeface="Arial" panose="020B0604020202020204" pitchFamily="34" charset="0"/>
                <a:cs typeface="Arial" panose="020B0604020202020204" pitchFamily="34" charset="0"/>
              </a:rPr>
            </a:br>
            <a:r>
              <a:rPr lang="en-CA" altLang="ja-JP" strike="sngStrike" dirty="0">
                <a:solidFill>
                  <a:srgbClr val="FF0000"/>
                </a:solidFill>
                <a:latin typeface="Arial" panose="020B0604020202020204" pitchFamily="34" charset="0"/>
                <a:cs typeface="Arial" panose="020B0604020202020204" pitchFamily="34" charset="0"/>
              </a:rPr>
              <a:t>Structure</a:t>
            </a:r>
            <a:endParaRPr lang="en-US" strike="sngStrike" dirty="0">
              <a:solidFill>
                <a:srgbClr val="FF0000"/>
              </a:solidFill>
              <a:latin typeface="Arial" panose="020B0604020202020204" pitchFamily="34" charset="0"/>
              <a:cs typeface="Arial" panose="020B0604020202020204" pitchFamily="34" charset="0"/>
            </a:endParaRPr>
          </a:p>
        </p:txBody>
      </p:sp>
      <p:sp>
        <p:nvSpPr>
          <p:cNvPr id="6" name="Rectangle 4">
            <a:extLst>
              <a:ext uri="{FF2B5EF4-FFF2-40B4-BE49-F238E27FC236}">
                <a16:creationId xmlns:a16="http://schemas.microsoft.com/office/drawing/2014/main" id="{5EF883DE-AC26-4E12-DE13-E650E8642E9A}"/>
              </a:ext>
            </a:extLst>
          </p:cNvPr>
          <p:cNvSpPr>
            <a:spLocks noChangeArrowheads="1"/>
          </p:cNvSpPr>
          <p:nvPr/>
        </p:nvSpPr>
        <p:spPr bwMode="auto">
          <a:xfrm>
            <a:off x="7247954" y="4066295"/>
            <a:ext cx="3112294"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defTabSz="873125">
              <a:defRPr/>
            </a:pPr>
            <a:r>
              <a:rPr lang="en-US" sz="1600" i="1" dirty="0">
                <a:solidFill>
                  <a:srgbClr val="000000"/>
                </a:solidFill>
                <a:latin typeface="Arial" panose="020B0604020202020204" pitchFamily="34" charset="0"/>
                <a:cs typeface="Arial" panose="020B0604020202020204" pitchFamily="34" charset="0"/>
              </a:rPr>
              <a:t>Independent</a:t>
            </a:r>
          </a:p>
          <a:p>
            <a:pPr marL="114300" indent="-114300" defTabSz="873125">
              <a:defRPr/>
            </a:pPr>
            <a:r>
              <a:rPr lang="en-US" sz="1600" dirty="0">
                <a:solidFill>
                  <a:srgbClr val="000000"/>
                </a:solidFill>
                <a:latin typeface="Arial" panose="020B0604020202020204" pitchFamily="34" charset="0"/>
                <a:cs typeface="Arial" panose="020B0604020202020204" pitchFamily="34" charset="0"/>
              </a:rPr>
              <a:t>- </a:t>
            </a:r>
            <a:r>
              <a:rPr lang="en-CA" altLang="ja-JP" sz="1600" dirty="0">
                <a:solidFill>
                  <a:srgbClr val="000000"/>
                </a:solidFill>
                <a:latin typeface="Arial" panose="020B0604020202020204" pitchFamily="34" charset="0"/>
                <a:cs typeface="Arial" panose="020B0604020202020204" pitchFamily="34" charset="0"/>
              </a:rPr>
              <a:t>can stand alone</a:t>
            </a:r>
            <a:endParaRPr lang="en-US" sz="1600" dirty="0">
              <a:solidFill>
                <a:srgbClr val="000000"/>
              </a:solidFill>
              <a:latin typeface="Arial" panose="020B0604020202020204" pitchFamily="34" charset="0"/>
              <a:cs typeface="Arial" panose="020B0604020202020204" pitchFamily="34" charset="0"/>
            </a:endParaRPr>
          </a:p>
          <a:p>
            <a:pPr marL="114300" indent="-114300" defTabSz="873125">
              <a:defRPr/>
            </a:pPr>
            <a:r>
              <a:rPr lang="en-US" sz="1600" dirty="0">
                <a:solidFill>
                  <a:srgbClr val="000000"/>
                </a:solidFill>
                <a:latin typeface="Arial" panose="020B0604020202020204" pitchFamily="34" charset="0"/>
                <a:cs typeface="Arial" panose="020B0604020202020204" pitchFamily="34" charset="0"/>
              </a:rPr>
              <a:t>- no relationships </a:t>
            </a:r>
            <a:r>
              <a:rPr lang="ja-JP" altLang="en-US" sz="1600" dirty="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on top</a:t>
            </a:r>
            <a:r>
              <a:rPr lang="ja-JP" altLang="en-US" sz="1600" dirty="0">
                <a:solidFill>
                  <a:srgbClr val="000000"/>
                </a:solidFill>
                <a:latin typeface="Arial" panose="020B0604020202020204" pitchFamily="34" charset="0"/>
                <a:cs typeface="Arial" panose="020B0604020202020204" pitchFamily="34" charset="0"/>
              </a:rPr>
              <a:t>”</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(no parents)</a:t>
            </a:r>
          </a:p>
          <a:p>
            <a:pPr marL="114300" indent="-114300" defTabSz="873125">
              <a:defRPr/>
            </a:pPr>
            <a:endParaRPr lang="en-US" dirty="0">
              <a:solidFill>
                <a:srgbClr val="000000"/>
              </a:solidFill>
              <a:cs typeface="Arial" charset="0"/>
            </a:endParaRPr>
          </a:p>
        </p:txBody>
      </p:sp>
      <p:sp>
        <p:nvSpPr>
          <p:cNvPr id="7" name="Rectangle 5">
            <a:extLst>
              <a:ext uri="{FF2B5EF4-FFF2-40B4-BE49-F238E27FC236}">
                <a16:creationId xmlns:a16="http://schemas.microsoft.com/office/drawing/2014/main" id="{88FF5709-A415-EC0E-F38B-C2165C6DAF25}"/>
              </a:ext>
            </a:extLst>
          </p:cNvPr>
          <p:cNvSpPr>
            <a:spLocks noChangeArrowheads="1"/>
          </p:cNvSpPr>
          <p:nvPr/>
        </p:nvSpPr>
        <p:spPr bwMode="auto">
          <a:xfrm>
            <a:off x="7276121" y="5425988"/>
            <a:ext cx="4107654" cy="1228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defTabSz="873125">
              <a:defRPr/>
            </a:pPr>
            <a:r>
              <a:rPr lang="en-US" sz="1600" i="1" dirty="0">
                <a:solidFill>
                  <a:srgbClr val="000000"/>
                </a:solidFill>
                <a:latin typeface="Arial" panose="020B0604020202020204" pitchFamily="34" charset="0"/>
                <a:cs typeface="Arial" panose="020B0604020202020204" pitchFamily="34" charset="0"/>
              </a:rPr>
              <a:t>Dependent</a:t>
            </a:r>
          </a:p>
          <a:p>
            <a:pPr marL="114300" indent="-114300" defTabSz="873125">
              <a:defRPr/>
            </a:pPr>
            <a:r>
              <a:rPr lang="en-US" sz="1600" dirty="0">
                <a:solidFill>
                  <a:srgbClr val="000000"/>
                </a:solidFill>
                <a:latin typeface="Arial" panose="020B0604020202020204" pitchFamily="34" charset="0"/>
                <a:cs typeface="Arial" panose="020B0604020202020204" pitchFamily="34" charset="0"/>
              </a:rPr>
              <a:t>- must have one or more parents –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one or more relationships </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on top</a:t>
            </a:r>
            <a:r>
              <a:rPr lang="ja-JP" altLang="en-US" sz="1600">
                <a:solidFill>
                  <a:srgbClr val="000000"/>
                </a:solidFill>
                <a:latin typeface="Arial" panose="020B0604020202020204" pitchFamily="34" charset="0"/>
                <a:cs typeface="Arial" panose="020B0604020202020204" pitchFamily="34" charset="0"/>
              </a:rPr>
              <a:t>”</a:t>
            </a:r>
            <a:r>
              <a:rPr lang="en-CA" altLang="ja-JP" sz="1600" dirty="0">
                <a:solidFill>
                  <a:srgbClr val="000000"/>
                </a:solidFill>
                <a:latin typeface="Arial" panose="020B0604020202020204" pitchFamily="34" charset="0"/>
                <a:cs typeface="Arial" panose="020B0604020202020204" pitchFamily="34" charset="0"/>
              </a:rPr>
              <a:t> </a:t>
            </a:r>
            <a:br>
              <a:rPr lang="en-CA" altLang="ja-JP" sz="1600" dirty="0">
                <a:solidFill>
                  <a:srgbClr val="000000"/>
                </a:solidFill>
                <a:latin typeface="Arial" panose="020B0604020202020204" pitchFamily="34" charset="0"/>
                <a:cs typeface="Arial" panose="020B0604020202020204" pitchFamily="34" charset="0"/>
              </a:rPr>
            </a:br>
            <a:r>
              <a:rPr lang="en-CA" altLang="ja-JP" sz="1600" dirty="0">
                <a:solidFill>
                  <a:srgbClr val="000000"/>
                </a:solidFill>
                <a:latin typeface="Arial" panose="020B0604020202020204" pitchFamily="34" charset="0"/>
                <a:cs typeface="Arial" panose="020B0604020202020204" pitchFamily="34" charset="0"/>
              </a:rPr>
              <a:t>to parent(s)</a:t>
            </a:r>
            <a:endParaRPr lang="en-US" sz="1600" dirty="0">
              <a:solidFill>
                <a:srgbClr val="000000"/>
              </a:solidFill>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EB468F4D-BDE4-82E9-D4FD-D0AEBCD2620C}"/>
              </a:ext>
            </a:extLst>
          </p:cNvPr>
          <p:cNvGraphicFramePr>
            <a:graphicFrameLocks noChangeAspect="1"/>
          </p:cNvGraphicFramePr>
          <p:nvPr/>
        </p:nvGraphicFramePr>
        <p:xfrm>
          <a:off x="10646792" y="4044107"/>
          <a:ext cx="1290638" cy="2574925"/>
        </p:xfrm>
        <a:graphic>
          <a:graphicData uri="http://schemas.openxmlformats.org/presentationml/2006/ole">
            <mc:AlternateContent xmlns:mc="http://schemas.openxmlformats.org/markup-compatibility/2006">
              <mc:Choice xmlns:v="urn:schemas-microsoft-com:vml" Requires="v">
                <p:oleObj name="Visio" r:id="rId3" imgW="1460500" imgH="2616200" progId="Visio.Drawing.11">
                  <p:embed/>
                </p:oleObj>
              </mc:Choice>
              <mc:Fallback>
                <p:oleObj name="Visio" r:id="rId3" imgW="1460500" imgH="2616200" progId="Visio.Drawing.11">
                  <p:embed/>
                  <p:pic>
                    <p:nvPicPr>
                      <p:cNvPr id="8" name="Object 7">
                        <a:extLst>
                          <a:ext uri="{FF2B5EF4-FFF2-40B4-BE49-F238E27FC236}">
                            <a16:creationId xmlns:a16="http://schemas.microsoft.com/office/drawing/2014/main" id="{EB468F4D-BDE4-82E9-D4FD-D0AEBCD26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6792" y="4044107"/>
                        <a:ext cx="1290638"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9" name="Straight Connector 8">
            <a:extLst>
              <a:ext uri="{FF2B5EF4-FFF2-40B4-BE49-F238E27FC236}">
                <a16:creationId xmlns:a16="http://schemas.microsoft.com/office/drawing/2014/main" id="{F6C16207-9390-DAEF-0DC7-5EA4650E5A02}"/>
              </a:ext>
            </a:extLst>
          </p:cNvPr>
          <p:cNvCxnSpPr/>
          <p:nvPr/>
        </p:nvCxnSpPr>
        <p:spPr>
          <a:xfrm>
            <a:off x="8501285" y="4238538"/>
            <a:ext cx="2200275" cy="0"/>
          </a:xfrm>
          <a:prstGeom prst="line">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22C2BC-D60F-C1B2-3FE8-10857D631AFF}"/>
              </a:ext>
            </a:extLst>
          </p:cNvPr>
          <p:cNvCxnSpPr>
            <a:cxnSpLocks/>
          </p:cNvCxnSpPr>
          <p:nvPr/>
        </p:nvCxnSpPr>
        <p:spPr>
          <a:xfrm>
            <a:off x="8651304" y="5617282"/>
            <a:ext cx="2028825" cy="0"/>
          </a:xfrm>
          <a:prstGeom prst="line">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B5DFFC-5C46-463B-5AB8-7F18A508AB75}"/>
              </a:ext>
            </a:extLst>
          </p:cNvPr>
          <p:cNvSpPr txBox="1"/>
          <p:nvPr/>
        </p:nvSpPr>
        <p:spPr>
          <a:xfrm>
            <a:off x="7230626" y="3818753"/>
            <a:ext cx="1695641" cy="301621"/>
          </a:xfrm>
          <a:prstGeom prst="rect">
            <a:avLst/>
          </a:prstGeom>
          <a:noFill/>
        </p:spPr>
        <p:txBody>
          <a:bodyPr wrap="square">
            <a:spAutoFit/>
          </a:bodyPr>
          <a:lstStyle/>
          <a:p>
            <a:pPr marL="7938" defTabSz="793750" eaLnBrk="0" hangingPunct="0">
              <a:lnSpc>
                <a:spcPct val="85000"/>
              </a:lnSpc>
              <a:spcBef>
                <a:spcPct val="40000"/>
              </a:spcBef>
              <a:buClr>
                <a:srgbClr val="000000"/>
              </a:buClr>
              <a:defRPr/>
            </a:pPr>
            <a:r>
              <a:rPr lang="en-US" sz="1600" dirty="0">
                <a:solidFill>
                  <a:srgbClr val="000000"/>
                </a:solidFill>
                <a:latin typeface="Arial" panose="020B0604020202020204" pitchFamily="34" charset="0"/>
                <a:cs typeface="Arial" panose="020B0604020202020204" pitchFamily="34" charset="0"/>
              </a:rPr>
              <a:t>Two basic types</a:t>
            </a:r>
          </a:p>
        </p:txBody>
      </p:sp>
      <p:grpSp>
        <p:nvGrpSpPr>
          <p:cNvPr id="14" name="Group 13">
            <a:extLst>
              <a:ext uri="{FF2B5EF4-FFF2-40B4-BE49-F238E27FC236}">
                <a16:creationId xmlns:a16="http://schemas.microsoft.com/office/drawing/2014/main" id="{9E33F0FD-F8D1-9DB4-8163-1099A8DB95F0}"/>
              </a:ext>
            </a:extLst>
          </p:cNvPr>
          <p:cNvGrpSpPr/>
          <p:nvPr/>
        </p:nvGrpSpPr>
        <p:grpSpPr>
          <a:xfrm>
            <a:off x="160120" y="1271481"/>
            <a:ext cx="4381416" cy="5311692"/>
            <a:chOff x="160120" y="1271481"/>
            <a:chExt cx="4381416" cy="5311692"/>
          </a:xfrm>
        </p:grpSpPr>
        <p:sp>
          <p:nvSpPr>
            <p:cNvPr id="4" name="5-point Star 3">
              <a:extLst>
                <a:ext uri="{FF2B5EF4-FFF2-40B4-BE49-F238E27FC236}">
                  <a16:creationId xmlns:a16="http://schemas.microsoft.com/office/drawing/2014/main" id="{FE2FF816-98EF-0236-1764-97EEAE8C9963}"/>
                </a:ext>
              </a:extLst>
            </p:cNvPr>
            <p:cNvSpPr/>
            <p:nvPr/>
          </p:nvSpPr>
          <p:spPr>
            <a:xfrm>
              <a:off x="231006" y="1271481"/>
              <a:ext cx="385011" cy="39653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5-point Star 4">
              <a:extLst>
                <a:ext uri="{FF2B5EF4-FFF2-40B4-BE49-F238E27FC236}">
                  <a16:creationId xmlns:a16="http://schemas.microsoft.com/office/drawing/2014/main" id="{4706966F-ED0F-8A63-3CBE-EB215A72C42A}"/>
                </a:ext>
              </a:extLst>
            </p:cNvPr>
            <p:cNvSpPr/>
            <p:nvPr/>
          </p:nvSpPr>
          <p:spPr>
            <a:xfrm>
              <a:off x="231006" y="3864099"/>
              <a:ext cx="385011" cy="39653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a:extLst>
                <a:ext uri="{FF2B5EF4-FFF2-40B4-BE49-F238E27FC236}">
                  <a16:creationId xmlns:a16="http://schemas.microsoft.com/office/drawing/2014/main" id="{A1744650-F85F-FE95-545A-34E07B92920C}"/>
                </a:ext>
              </a:extLst>
            </p:cNvPr>
            <p:cNvSpPr/>
            <p:nvPr/>
          </p:nvSpPr>
          <p:spPr>
            <a:xfrm>
              <a:off x="160120" y="6110092"/>
              <a:ext cx="385011" cy="396538"/>
            </a:xfrm>
            <a:prstGeom prst="star5">
              <a:avLst>
                <a:gd name="adj" fmla="val 21293"/>
                <a:gd name="hf" fmla="val 105146"/>
                <a:gd name="vf" fmla="val 1105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4345BB1-AD30-5EF7-A978-9C5CF431E9EE}"/>
                </a:ext>
              </a:extLst>
            </p:cNvPr>
            <p:cNvSpPr txBox="1"/>
            <p:nvPr/>
          </p:nvSpPr>
          <p:spPr>
            <a:xfrm>
              <a:off x="701056" y="5936842"/>
              <a:ext cx="384048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These are the ones our business partners often struggle with.</a:t>
              </a:r>
            </a:p>
          </p:txBody>
        </p:sp>
      </p:grpSp>
    </p:spTree>
    <p:extLst>
      <p:ext uri="{BB962C8B-B14F-4D97-AF65-F5344CB8AC3E}">
        <p14:creationId xmlns:p14="http://schemas.microsoft.com/office/powerpoint/2010/main" val="33654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579">
                                            <p:txEl>
                                              <p:pRg st="1" end="1"/>
                                            </p:txEl>
                                          </p:spTgt>
                                        </p:tgtEl>
                                        <p:attrNameLst>
                                          <p:attrName>style.visibility</p:attrName>
                                        </p:attrNameLst>
                                      </p:cBhvr>
                                      <p:to>
                                        <p:strVal val="visible"/>
                                      </p:to>
                                    </p:set>
                                    <p:animEffect transition="in" filter="dissolve">
                                      <p:cBhvr>
                                        <p:cTn id="37" dur="500"/>
                                        <p:tgtEl>
                                          <p:spTgt spid="24579">
                                            <p:txEl>
                                              <p:pRg st="1" end="1"/>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24579">
                                            <p:txEl>
                                              <p:pRg st="2" end="2"/>
                                            </p:txEl>
                                          </p:spTgt>
                                        </p:tgtEl>
                                        <p:attrNameLst>
                                          <p:attrName>style.visibility</p:attrName>
                                        </p:attrNameLst>
                                      </p:cBhvr>
                                      <p:to>
                                        <p:strVal val="visible"/>
                                      </p:to>
                                    </p:set>
                                    <p:animEffect transition="in" filter="dissolve">
                                      <p:cBhvr>
                                        <p:cTn id="40" dur="500"/>
                                        <p:tgtEl>
                                          <p:spTgt spid="24579">
                                            <p:txEl>
                                              <p:pRg st="2" end="2"/>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24579">
                                            <p:txEl>
                                              <p:pRg st="3" end="3"/>
                                            </p:txEl>
                                          </p:spTgt>
                                        </p:tgtEl>
                                        <p:attrNameLst>
                                          <p:attrName>style.visibility</p:attrName>
                                        </p:attrNameLst>
                                      </p:cBhvr>
                                      <p:to>
                                        <p:strVal val="visible"/>
                                      </p:to>
                                    </p:set>
                                    <p:animEffect transition="in" filter="dissolve">
                                      <p:cBhvr>
                                        <p:cTn id="43" dur="500"/>
                                        <p:tgtEl>
                                          <p:spTgt spid="2457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dissolv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dissolve">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dissolv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24579">
                                            <p:txEl>
                                              <p:pRg st="4" end="4"/>
                                            </p:txEl>
                                          </p:spTgt>
                                        </p:tgtEl>
                                        <p:attrNameLst>
                                          <p:attrName>style.visibility</p:attrName>
                                        </p:attrNameLst>
                                      </p:cBhvr>
                                      <p:to>
                                        <p:strVal val="visible"/>
                                      </p:to>
                                    </p:set>
                                    <p:animEffect transition="in" filter="dissolve">
                                      <p:cBhvr>
                                        <p:cTn id="78" dur="500"/>
                                        <p:tgtEl>
                                          <p:spTgt spid="24579">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24579">
                                            <p:txEl>
                                              <p:pRg st="5" end="5"/>
                                            </p:txEl>
                                          </p:spTgt>
                                        </p:tgtEl>
                                        <p:attrNameLst>
                                          <p:attrName>style.visibility</p:attrName>
                                        </p:attrNameLst>
                                      </p:cBhvr>
                                      <p:to>
                                        <p:strVal val="visible"/>
                                      </p:to>
                                    </p:set>
                                    <p:animEffect transition="in" filter="dissolve">
                                      <p:cBhvr>
                                        <p:cTn id="83" dur="500"/>
                                        <p:tgtEl>
                                          <p:spTgt spid="24579">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24579">
                                            <p:txEl>
                                              <p:pRg st="6" end="6"/>
                                            </p:txEl>
                                          </p:spTgt>
                                        </p:tgtEl>
                                        <p:attrNameLst>
                                          <p:attrName>style.visibility</p:attrName>
                                        </p:attrNameLst>
                                      </p:cBhvr>
                                      <p:to>
                                        <p:strVal val="visible"/>
                                      </p:to>
                                    </p:set>
                                    <p:animEffect transition="in" filter="dissolve">
                                      <p:cBhvr>
                                        <p:cTn id="88" dur="500"/>
                                        <p:tgtEl>
                                          <p:spTgt spid="24579">
                                            <p:txEl>
                                              <p:pRg st="6" end="6"/>
                                            </p:txEl>
                                          </p:spTgt>
                                        </p:tgtEl>
                                      </p:cBhvr>
                                    </p:animEffect>
                                  </p:childTnLst>
                                </p:cTn>
                              </p:par>
                              <p:par>
                                <p:cTn id="89" presetID="9" presetClass="entr" presetSubtype="0" fill="hold" nodeType="withEffect">
                                  <p:stCondLst>
                                    <p:cond delay="0"/>
                                  </p:stCondLst>
                                  <p:childTnLst>
                                    <p:set>
                                      <p:cBhvr>
                                        <p:cTn id="90" dur="1" fill="hold">
                                          <p:stCondLst>
                                            <p:cond delay="0"/>
                                          </p:stCondLst>
                                        </p:cTn>
                                        <p:tgtEl>
                                          <p:spTgt spid="24579">
                                            <p:txEl>
                                              <p:pRg st="7" end="7"/>
                                            </p:txEl>
                                          </p:spTgt>
                                        </p:tgtEl>
                                        <p:attrNameLst>
                                          <p:attrName>style.visibility</p:attrName>
                                        </p:attrNameLst>
                                      </p:cBhvr>
                                      <p:to>
                                        <p:strVal val="visible"/>
                                      </p:to>
                                    </p:set>
                                    <p:animEffect transition="in" filter="dissolve">
                                      <p:cBhvr>
                                        <p:cTn id="91" dur="500"/>
                                        <p:tgtEl>
                                          <p:spTgt spid="24579">
                                            <p:txEl>
                                              <p:pRg st="7" end="7"/>
                                            </p:txEl>
                                          </p:spTgt>
                                        </p:tgtEl>
                                      </p:cBhvr>
                                    </p:animEffect>
                                  </p:childTnLst>
                                </p:cTn>
                              </p:par>
                              <p:par>
                                <p:cTn id="92" presetID="9" presetClass="entr" presetSubtype="0" fill="hold" nodeType="withEffect">
                                  <p:stCondLst>
                                    <p:cond delay="0"/>
                                  </p:stCondLst>
                                  <p:childTnLst>
                                    <p:set>
                                      <p:cBhvr>
                                        <p:cTn id="93" dur="1" fill="hold">
                                          <p:stCondLst>
                                            <p:cond delay="0"/>
                                          </p:stCondLst>
                                        </p:cTn>
                                        <p:tgtEl>
                                          <p:spTgt spid="24579">
                                            <p:txEl>
                                              <p:pRg st="8" end="8"/>
                                            </p:txEl>
                                          </p:spTgt>
                                        </p:tgtEl>
                                        <p:attrNameLst>
                                          <p:attrName>style.visibility</p:attrName>
                                        </p:attrNameLst>
                                      </p:cBhvr>
                                      <p:to>
                                        <p:strVal val="visible"/>
                                      </p:to>
                                    </p:set>
                                    <p:animEffect transition="in" filter="dissolve">
                                      <p:cBhvr>
                                        <p:cTn id="94" dur="500"/>
                                        <p:tgtEl>
                                          <p:spTgt spid="24579">
                                            <p:txEl>
                                              <p:pRg st="8" end="8"/>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24579">
                                            <p:txEl>
                                              <p:pRg st="9" end="9"/>
                                            </p:txEl>
                                          </p:spTgt>
                                        </p:tgtEl>
                                        <p:attrNameLst>
                                          <p:attrName>style.visibility</p:attrName>
                                        </p:attrNameLst>
                                      </p:cBhvr>
                                      <p:to>
                                        <p:strVal val="visible"/>
                                      </p:to>
                                    </p:set>
                                    <p:animEffect transition="in" filter="dissolve">
                                      <p:cBhvr>
                                        <p:cTn id="99" dur="500"/>
                                        <p:tgtEl>
                                          <p:spTgt spid="24579">
                                            <p:txEl>
                                              <p:pRg st="9" end="9"/>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nodeType="clickEffect">
                                  <p:stCondLst>
                                    <p:cond delay="0"/>
                                  </p:stCondLst>
                                  <p:childTnLst>
                                    <p:set>
                                      <p:cBhvr>
                                        <p:cTn id="103" dur="1" fill="hold">
                                          <p:stCondLst>
                                            <p:cond delay="0"/>
                                          </p:stCondLst>
                                        </p:cTn>
                                        <p:tgtEl>
                                          <p:spTgt spid="24579">
                                            <p:txEl>
                                              <p:pRg st="10" end="10"/>
                                            </p:txEl>
                                          </p:spTgt>
                                        </p:tgtEl>
                                        <p:attrNameLst>
                                          <p:attrName>style.visibility</p:attrName>
                                        </p:attrNameLst>
                                      </p:cBhvr>
                                      <p:to>
                                        <p:strVal val="visible"/>
                                      </p:to>
                                    </p:set>
                                    <p:animEffect transition="in" filter="dissolve">
                                      <p:cBhvr>
                                        <p:cTn id="104" dur="500"/>
                                        <p:tgtEl>
                                          <p:spTgt spid="24579">
                                            <p:txEl>
                                              <p:pRg st="10" end="1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nodeType="click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dissolve">
                                      <p:cBhvr>
                                        <p:cTn id="109" dur="500"/>
                                        <p:tgtEl>
                                          <p:spTgt spid="14"/>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nodeType="clickEffect">
                                  <p:stCondLst>
                                    <p:cond delay="0"/>
                                  </p:stCondLst>
                                  <p:childTnLst>
                                    <p:set>
                                      <p:cBhvr>
                                        <p:cTn id="113" dur="1" fill="hold">
                                          <p:stCondLst>
                                            <p:cond delay="0"/>
                                          </p:stCondLst>
                                        </p:cTn>
                                        <p:tgtEl>
                                          <p:spTgt spid="24579">
                                            <p:txEl>
                                              <p:pRg st="11" end="11"/>
                                            </p:txEl>
                                          </p:spTgt>
                                        </p:tgtEl>
                                        <p:attrNameLst>
                                          <p:attrName>style.visibility</p:attrName>
                                        </p:attrNameLst>
                                      </p:cBhvr>
                                      <p:to>
                                        <p:strVal val="visible"/>
                                      </p:to>
                                    </p:set>
                                    <p:animEffect transition="in" filter="dissolve">
                                      <p:cBhvr>
                                        <p:cTn id="114" dur="500"/>
                                        <p:tgtEl>
                                          <p:spTgt spid="24579">
                                            <p:txEl>
                                              <p:pRg st="11" end="1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nodeType="clickEffect">
                                  <p:stCondLst>
                                    <p:cond delay="0"/>
                                  </p:stCondLst>
                                  <p:childTnLst>
                                    <p:set>
                                      <p:cBhvr>
                                        <p:cTn id="118" dur="1" fill="hold">
                                          <p:stCondLst>
                                            <p:cond delay="0"/>
                                          </p:stCondLst>
                                        </p:cTn>
                                        <p:tgtEl>
                                          <p:spTgt spid="24579">
                                            <p:txEl>
                                              <p:pRg st="12" end="12"/>
                                            </p:txEl>
                                          </p:spTgt>
                                        </p:tgtEl>
                                        <p:attrNameLst>
                                          <p:attrName>style.visibility</p:attrName>
                                        </p:attrNameLst>
                                      </p:cBhvr>
                                      <p:to>
                                        <p:strVal val="visible"/>
                                      </p:to>
                                    </p:set>
                                    <p:animEffect transition="in" filter="dissolve">
                                      <p:cBhvr>
                                        <p:cTn id="119" dur="500"/>
                                        <p:tgtEl>
                                          <p:spTgt spid="24579">
                                            <p:txEl>
                                              <p:pRg st="12" end="1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11"/>
                                        </p:tgtEl>
                                        <p:attrNameLst>
                                          <p:attrName>style.visibility</p:attrName>
                                        </p:attrNameLst>
                                      </p:cBhvr>
                                      <p:to>
                                        <p:strVal val="visible"/>
                                      </p:to>
                                    </p:set>
                                    <p:animEffect transition="in" filter="dissolve">
                                      <p:cBhvr>
                                        <p:cTn id="124" dur="500"/>
                                        <p:tgtEl>
                                          <p:spTgt spid="11"/>
                                        </p:tgtEl>
                                      </p:cBhvr>
                                    </p:animEffect>
                                  </p:childTnLst>
                                </p:cTn>
                              </p:par>
                              <p:par>
                                <p:cTn id="125" presetID="9" presetClass="entr" presetSubtype="0" fill="hold" nodeType="with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dissolve">
                                      <p:cBhvr>
                                        <p:cTn id="127" dur="500"/>
                                        <p:tgtEl>
                                          <p:spTgt spid="8"/>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6"/>
                                        </p:tgtEl>
                                        <p:attrNameLst>
                                          <p:attrName>style.visibility</p:attrName>
                                        </p:attrNameLst>
                                      </p:cBhvr>
                                      <p:to>
                                        <p:strVal val="visible"/>
                                      </p:to>
                                    </p:set>
                                    <p:animEffect transition="in" filter="dissolve">
                                      <p:cBhvr>
                                        <p:cTn id="132" dur="500"/>
                                        <p:tgtEl>
                                          <p:spTgt spid="6"/>
                                        </p:tgtEl>
                                      </p:cBhvr>
                                    </p:animEffect>
                                  </p:childTnLst>
                                </p:cTn>
                              </p:par>
                              <p:par>
                                <p:cTn id="133" presetID="9" presetClass="entr" presetSubtype="0" fill="hold" nodeType="withEffect">
                                  <p:stCondLst>
                                    <p:cond delay="0"/>
                                  </p:stCondLst>
                                  <p:childTnLst>
                                    <p:set>
                                      <p:cBhvr>
                                        <p:cTn id="134" dur="1" fill="hold">
                                          <p:stCondLst>
                                            <p:cond delay="0"/>
                                          </p:stCondLst>
                                        </p:cTn>
                                        <p:tgtEl>
                                          <p:spTgt spid="9"/>
                                        </p:tgtEl>
                                        <p:attrNameLst>
                                          <p:attrName>style.visibility</p:attrName>
                                        </p:attrNameLst>
                                      </p:cBhvr>
                                      <p:to>
                                        <p:strVal val="visible"/>
                                      </p:to>
                                    </p:set>
                                    <p:animEffect transition="in" filter="dissolve">
                                      <p:cBhvr>
                                        <p:cTn id="135" dur="500"/>
                                        <p:tgtEl>
                                          <p:spTgt spid="9"/>
                                        </p:tgtEl>
                                      </p:cBhvr>
                                    </p:animEffect>
                                  </p:childTnLst>
                                </p:cTn>
                              </p:par>
                            </p:childTnLst>
                          </p:cTn>
                        </p:par>
                      </p:childTnLst>
                    </p:cTn>
                  </p:par>
                  <p:par>
                    <p:cTn id="136" fill="hold">
                      <p:stCondLst>
                        <p:cond delay="indefinite"/>
                      </p:stCondLst>
                      <p:childTnLst>
                        <p:par>
                          <p:cTn id="137" fill="hold">
                            <p:stCondLst>
                              <p:cond delay="0"/>
                            </p:stCondLst>
                            <p:childTnLst>
                              <p:par>
                                <p:cTn id="138" presetID="9" presetClass="entr" presetSubtype="0" fill="hold" grpId="0" nodeType="click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dissolve">
                                      <p:cBhvr>
                                        <p:cTn id="140" dur="500"/>
                                        <p:tgtEl>
                                          <p:spTgt spid="7"/>
                                        </p:tgtEl>
                                      </p:cBhvr>
                                    </p:animEffect>
                                  </p:childTnLst>
                                </p:cTn>
                              </p:par>
                              <p:par>
                                <p:cTn id="141" presetID="9" presetClass="entr" presetSubtype="0" fill="hold" nodeType="withEffect">
                                  <p:stCondLst>
                                    <p:cond delay="0"/>
                                  </p:stCondLst>
                                  <p:childTnLst>
                                    <p:set>
                                      <p:cBhvr>
                                        <p:cTn id="142" dur="1" fill="hold">
                                          <p:stCondLst>
                                            <p:cond delay="0"/>
                                          </p:stCondLst>
                                        </p:cTn>
                                        <p:tgtEl>
                                          <p:spTgt spid="10"/>
                                        </p:tgtEl>
                                        <p:attrNameLst>
                                          <p:attrName>style.visibility</p:attrName>
                                        </p:attrNameLst>
                                      </p:cBhvr>
                                      <p:to>
                                        <p:strVal val="visible"/>
                                      </p:to>
                                    </p:set>
                                    <p:animEffect transition="in" filter="dissolve">
                                      <p:cBhvr>
                                        <p:cTn id="1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 grpId="0"/>
      <p:bldP spid="3" grpId="0"/>
      <p:bldP spid="6" grpId="0"/>
      <p:bldP spid="7"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2800" dirty="0">
                <a:latin typeface="Arial" charset="0"/>
              </a:rPr>
              <a:t>Naming and definition – the essence of Concept Modelling</a:t>
            </a:r>
          </a:p>
        </p:txBody>
      </p:sp>
      <p:sp>
        <p:nvSpPr>
          <p:cNvPr id="2456579" name="Rectangle 3"/>
          <p:cNvSpPr>
            <a:spLocks noGrp="1" noChangeArrowheads="1"/>
          </p:cNvSpPr>
          <p:nvPr>
            <p:ph type="body" sz="half" idx="4294967295"/>
          </p:nvPr>
        </p:nvSpPr>
        <p:spPr>
          <a:xfrm>
            <a:off x="821922" y="777674"/>
            <a:ext cx="7002944" cy="56022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indent="0">
              <a:buNone/>
              <a:defRPr/>
            </a:pPr>
            <a:r>
              <a:rPr lang="en-US" sz="2000" dirty="0"/>
              <a:t>Agreement on naming is essential – entities are the </a:t>
            </a:r>
            <a:r>
              <a:rPr lang="en-US" sz="2000" i="1" dirty="0"/>
              <a:t>nouns</a:t>
            </a:r>
            <a:r>
              <a:rPr lang="en-US" sz="2000" dirty="0"/>
              <a:t> at the heart of business language.  They are what processes act on, applications manipulate, databases record, </a:t>
            </a:r>
            <a:br>
              <a:rPr lang="en-US" sz="2000" dirty="0"/>
            </a:br>
            <a:r>
              <a:rPr lang="en-US" sz="2000" dirty="0"/>
              <a:t>and BI &amp; analytics tools provide info about.</a:t>
            </a:r>
          </a:p>
          <a:p>
            <a:pPr marL="0" indent="0" eaLnBrk="1" hangingPunct="1">
              <a:buNone/>
              <a:defRPr/>
            </a:pPr>
            <a:r>
              <a:rPr lang="en-US" sz="2000" dirty="0">
                <a:latin typeface="Arial" charset="0"/>
              </a:rPr>
              <a:t>So, organisations need a </a:t>
            </a:r>
            <a:r>
              <a:rPr lang="en-US" sz="2000" i="1" dirty="0">
                <a:latin typeface="Arial" charset="0"/>
              </a:rPr>
              <a:t>common language </a:t>
            </a:r>
            <a:r>
              <a:rPr lang="en-US" sz="2000" dirty="0">
                <a:latin typeface="Arial" charset="0"/>
              </a:rPr>
              <a:t>more than ever, for…</a:t>
            </a:r>
            <a:br>
              <a:rPr lang="en-US" sz="2000" dirty="0">
                <a:latin typeface="Arial" charset="0"/>
              </a:rPr>
            </a:br>
            <a:endParaRPr lang="en-US" sz="800" dirty="0">
              <a:latin typeface="Arial" charset="0"/>
            </a:endParaRPr>
          </a:p>
          <a:p>
            <a:pPr>
              <a:defRPr/>
            </a:pPr>
            <a:r>
              <a:rPr lang="en-US" sz="2000" dirty="0">
                <a:latin typeface="Arial" charset="0"/>
              </a:rPr>
              <a:t>Data integration (data lake, data mesh, data fabric, </a:t>
            </a:r>
            <a:br>
              <a:rPr lang="en-US" sz="2000" dirty="0">
                <a:latin typeface="Arial" charset="0"/>
              </a:rPr>
            </a:br>
            <a:r>
              <a:rPr lang="en-US" sz="2000" dirty="0">
                <a:latin typeface="Arial" charset="0"/>
              </a:rPr>
              <a:t>data </a:t>
            </a:r>
            <a:r>
              <a:rPr lang="en-US" sz="2000" dirty="0" err="1">
                <a:latin typeface="Arial" charset="0"/>
              </a:rPr>
              <a:t>virtualisation</a:t>
            </a:r>
            <a:r>
              <a:rPr lang="en-US" sz="2000" dirty="0">
                <a:latin typeface="Arial" charset="0"/>
              </a:rPr>
              <a:t>, data warehouse, …)</a:t>
            </a:r>
          </a:p>
          <a:p>
            <a:pPr>
              <a:defRPr/>
            </a:pPr>
            <a:r>
              <a:rPr lang="en-US" sz="2000" dirty="0">
                <a:latin typeface="Arial" charset="0"/>
              </a:rPr>
              <a:t>SLMs (</a:t>
            </a:r>
            <a:r>
              <a:rPr lang="en-US" sz="2000" i="1" dirty="0">
                <a:latin typeface="Arial" charset="0"/>
              </a:rPr>
              <a:t>Small</a:t>
            </a:r>
            <a:r>
              <a:rPr lang="en-US" sz="2000" dirty="0">
                <a:latin typeface="Arial" charset="0"/>
              </a:rPr>
              <a:t> Language Models vs. </a:t>
            </a:r>
            <a:r>
              <a:rPr lang="en-US" sz="2000" i="1" dirty="0">
                <a:latin typeface="Arial" charset="0"/>
              </a:rPr>
              <a:t>Large</a:t>
            </a:r>
            <a:r>
              <a:rPr lang="en-US" sz="2000" dirty="0">
                <a:latin typeface="Arial" charset="0"/>
              </a:rPr>
              <a:t>)</a:t>
            </a:r>
            <a:br>
              <a:rPr lang="en-US" sz="2000" dirty="0">
                <a:latin typeface="Arial" charset="0"/>
              </a:rPr>
            </a:br>
            <a:endParaRPr lang="en-US" sz="800" dirty="0">
              <a:latin typeface="Arial" charset="0"/>
            </a:endParaRPr>
          </a:p>
          <a:p>
            <a:pPr>
              <a:defRPr/>
            </a:pPr>
            <a:r>
              <a:rPr lang="en-US" sz="2000" dirty="0">
                <a:latin typeface="Arial" charset="0"/>
              </a:rPr>
              <a:t>Mergers/acquisitions/partnerships/…</a:t>
            </a:r>
            <a:br>
              <a:rPr lang="en-US" sz="2000" dirty="0">
                <a:latin typeface="Arial" charset="0"/>
              </a:rPr>
            </a:br>
            <a:endParaRPr lang="en-US" sz="800" dirty="0">
              <a:latin typeface="Arial" charset="0"/>
            </a:endParaRPr>
          </a:p>
          <a:p>
            <a:pPr>
              <a:defRPr/>
            </a:pPr>
            <a:r>
              <a:rPr lang="en-US" sz="2000" dirty="0">
                <a:latin typeface="Arial" charset="0"/>
              </a:rPr>
              <a:t>Business analysis – most requirements can</a:t>
            </a:r>
            <a:r>
              <a:rPr lang="tr-TR" sz="2000" dirty="0">
                <a:latin typeface="Arial" charset="0"/>
              </a:rPr>
              <a:t>'t</a:t>
            </a:r>
            <a:r>
              <a:rPr lang="en-US" sz="2000" dirty="0">
                <a:latin typeface="Arial" charset="0"/>
              </a:rPr>
              <a:t> be stated without using a term from the Concept Model</a:t>
            </a:r>
            <a:br>
              <a:rPr lang="en-US" sz="2000" dirty="0">
                <a:latin typeface="Arial" charset="0"/>
              </a:rPr>
            </a:br>
            <a:endParaRPr lang="en-US" sz="800" dirty="0">
              <a:latin typeface="Arial" charset="0"/>
            </a:endParaRPr>
          </a:p>
          <a:p>
            <a:pPr>
              <a:defRPr/>
            </a:pPr>
            <a:r>
              <a:rPr lang="en-US" sz="2000" dirty="0">
                <a:latin typeface="Arial" charset="0"/>
              </a:rPr>
              <a:t>Performance measures, e.g., KPIs</a:t>
            </a:r>
            <a:br>
              <a:rPr lang="en-US" sz="2000" dirty="0">
                <a:latin typeface="Arial" charset="0"/>
              </a:rPr>
            </a:br>
            <a:endParaRPr lang="en-US" sz="800" dirty="0">
              <a:latin typeface="Arial" charset="0"/>
            </a:endParaRPr>
          </a:p>
          <a:p>
            <a:pPr marL="0" indent="0">
              <a:buNone/>
              <a:defRPr/>
            </a:pPr>
            <a:r>
              <a:rPr lang="en-US" sz="2000" dirty="0">
                <a:latin typeface="Arial" charset="0"/>
              </a:rPr>
              <a:t>Note – it works best if you don</a:t>
            </a:r>
            <a:r>
              <a:rPr lang="tr-TR" sz="2000" dirty="0">
                <a:latin typeface="Arial" charset="0"/>
              </a:rPr>
              <a:t>'t</a:t>
            </a:r>
            <a:r>
              <a:rPr lang="en-US" sz="2000" dirty="0">
                <a:latin typeface="Arial" charset="0"/>
              </a:rPr>
              <a:t> start by talking </a:t>
            </a:r>
            <a:br>
              <a:rPr lang="en-US" sz="2000" dirty="0">
                <a:latin typeface="Arial" charset="0"/>
              </a:rPr>
            </a:br>
            <a:r>
              <a:rPr lang="en-US" sz="2000" dirty="0">
                <a:latin typeface="Arial" charset="0"/>
              </a:rPr>
              <a:t>about </a:t>
            </a:r>
            <a:r>
              <a:rPr lang="en-US" sz="2000" i="1" dirty="0">
                <a:latin typeface="Arial" charset="0"/>
              </a:rPr>
              <a:t>Concept Modelling </a:t>
            </a:r>
            <a:r>
              <a:rPr lang="en-US" sz="2000" dirty="0">
                <a:latin typeface="Arial" charset="0"/>
              </a:rPr>
              <a:t>or </a:t>
            </a:r>
            <a:r>
              <a:rPr lang="en-US" sz="2000" i="1" dirty="0">
                <a:latin typeface="Arial" charset="0"/>
              </a:rPr>
              <a:t>Data Modelling… </a:t>
            </a:r>
          </a:p>
        </p:txBody>
      </p:sp>
      <p:grpSp>
        <p:nvGrpSpPr>
          <p:cNvPr id="3" name="Group 2">
            <a:extLst>
              <a:ext uri="{FF2B5EF4-FFF2-40B4-BE49-F238E27FC236}">
                <a16:creationId xmlns:a16="http://schemas.microsoft.com/office/drawing/2014/main" id="{F3224972-87AD-1956-B79F-405F7571B77A}"/>
              </a:ext>
            </a:extLst>
          </p:cNvPr>
          <p:cNvGrpSpPr/>
          <p:nvPr/>
        </p:nvGrpSpPr>
        <p:grpSpPr>
          <a:xfrm>
            <a:off x="7945047" y="925295"/>
            <a:ext cx="3660775" cy="5007410"/>
            <a:chOff x="7444004" y="1487053"/>
            <a:chExt cx="3660775" cy="5007410"/>
          </a:xfrm>
        </p:grpSpPr>
        <p:pic>
          <p:nvPicPr>
            <p:cNvPr id="2456580"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4004" y="1487053"/>
              <a:ext cx="3660775" cy="4246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56581" name="Rectangle 5"/>
            <p:cNvSpPr>
              <a:spLocks noChangeArrowheads="1"/>
            </p:cNvSpPr>
            <p:nvPr/>
          </p:nvSpPr>
          <p:spPr bwMode="auto">
            <a:xfrm>
              <a:off x="7713548" y="5789142"/>
              <a:ext cx="3334440" cy="705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defTabSz="873125" eaLnBrk="0" hangingPunct="0"/>
              <a:r>
                <a:rPr lang="ja-JP" altLang="en-US" sz="2000">
                  <a:solidFill>
                    <a:srgbClr val="000000"/>
                  </a:solidFill>
                  <a:latin typeface="Arial" panose="020B0604020202020204" pitchFamily="34" charset="0"/>
                  <a:cs typeface="Arial" panose="020B0604020202020204" pitchFamily="34" charset="0"/>
                </a:rPr>
                <a:t>“</a:t>
              </a:r>
              <a:r>
                <a:rPr lang="en-US" altLang="ja-JP" sz="2000" dirty="0">
                  <a:solidFill>
                    <a:srgbClr val="000000"/>
                  </a:solidFill>
                  <a:latin typeface="Arial" panose="020B0604020202020204" pitchFamily="34" charset="0"/>
                  <a:cs typeface="Arial" panose="020B0604020202020204" pitchFamily="34" charset="0"/>
                </a:rPr>
                <a:t>Now! That should clear up </a:t>
              </a:r>
            </a:p>
            <a:p>
              <a:pPr algn="ctr" defTabSz="873125" eaLnBrk="0" hangingPunct="0"/>
              <a:r>
                <a:rPr lang="en-US" sz="2000" dirty="0">
                  <a:solidFill>
                    <a:srgbClr val="000000"/>
                  </a:solidFill>
                  <a:latin typeface="Arial" panose="020B0604020202020204" pitchFamily="34" charset="0"/>
                  <a:cs typeface="Arial" panose="020B0604020202020204" pitchFamily="34" charset="0"/>
                </a:rPr>
                <a:t>a few things around here!</a:t>
              </a:r>
              <a:r>
                <a:rPr lang="ja-JP" altLang="en-US" sz="200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grpSp>
      <p:pic>
        <p:nvPicPr>
          <p:cNvPr id="2050" name="Picture 2" descr="The Story Behind the Nike Swoosh Logo">
            <a:extLst>
              <a:ext uri="{FF2B5EF4-FFF2-40B4-BE49-F238E27FC236}">
                <a16:creationId xmlns:a16="http://schemas.microsoft.com/office/drawing/2014/main" id="{36DC7AA2-C819-EC4A-F3FA-86155E64FAD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346513" y="5613467"/>
            <a:ext cx="1478353" cy="93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56579">
                                            <p:txEl>
                                              <p:pRg st="2" end="2"/>
                                            </p:txEl>
                                          </p:spTgt>
                                        </p:tgtEl>
                                        <p:attrNameLst>
                                          <p:attrName>style.visibility</p:attrName>
                                        </p:attrNameLst>
                                      </p:cBhvr>
                                      <p:to>
                                        <p:strVal val="visible"/>
                                      </p:to>
                                    </p:set>
                                    <p:animEffect transition="in" filter="dissolve">
                                      <p:cBhvr>
                                        <p:cTn id="7" dur="500"/>
                                        <p:tgtEl>
                                          <p:spTgt spid="24565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56579">
                                            <p:txEl>
                                              <p:pRg st="3" end="3"/>
                                            </p:txEl>
                                          </p:spTgt>
                                        </p:tgtEl>
                                        <p:attrNameLst>
                                          <p:attrName>style.visibility</p:attrName>
                                        </p:attrNameLst>
                                      </p:cBhvr>
                                      <p:to>
                                        <p:strVal val="visible"/>
                                      </p:to>
                                    </p:set>
                                    <p:animEffect transition="in" filter="dissolve">
                                      <p:cBhvr>
                                        <p:cTn id="12" dur="500"/>
                                        <p:tgtEl>
                                          <p:spTgt spid="245657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56579">
                                            <p:txEl>
                                              <p:pRg st="4" end="4"/>
                                            </p:txEl>
                                          </p:spTgt>
                                        </p:tgtEl>
                                        <p:attrNameLst>
                                          <p:attrName>style.visibility</p:attrName>
                                        </p:attrNameLst>
                                      </p:cBhvr>
                                      <p:to>
                                        <p:strVal val="visible"/>
                                      </p:to>
                                    </p:set>
                                    <p:animEffect transition="in" filter="dissolve">
                                      <p:cBhvr>
                                        <p:cTn id="17" dur="500"/>
                                        <p:tgtEl>
                                          <p:spTgt spid="2456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56579">
                                            <p:txEl>
                                              <p:pRg st="5" end="5"/>
                                            </p:txEl>
                                          </p:spTgt>
                                        </p:tgtEl>
                                        <p:attrNameLst>
                                          <p:attrName>style.visibility</p:attrName>
                                        </p:attrNameLst>
                                      </p:cBhvr>
                                      <p:to>
                                        <p:strVal val="visible"/>
                                      </p:to>
                                    </p:set>
                                    <p:animEffect transition="in" filter="dissolve">
                                      <p:cBhvr>
                                        <p:cTn id="22" dur="500"/>
                                        <p:tgtEl>
                                          <p:spTgt spid="245657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56579">
                                            <p:txEl>
                                              <p:pRg st="6" end="6"/>
                                            </p:txEl>
                                          </p:spTgt>
                                        </p:tgtEl>
                                        <p:attrNameLst>
                                          <p:attrName>style.visibility</p:attrName>
                                        </p:attrNameLst>
                                      </p:cBhvr>
                                      <p:to>
                                        <p:strVal val="visible"/>
                                      </p:to>
                                    </p:set>
                                    <p:animEffect transition="in" filter="dissolve">
                                      <p:cBhvr>
                                        <p:cTn id="27" dur="500"/>
                                        <p:tgtEl>
                                          <p:spTgt spid="245657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56579">
                                            <p:txEl>
                                              <p:pRg st="7" end="7"/>
                                            </p:txEl>
                                          </p:spTgt>
                                        </p:tgtEl>
                                        <p:attrNameLst>
                                          <p:attrName>style.visibility</p:attrName>
                                        </p:attrNameLst>
                                      </p:cBhvr>
                                      <p:to>
                                        <p:strVal val="visible"/>
                                      </p:to>
                                    </p:set>
                                    <p:animEffect transition="in" filter="dissolve">
                                      <p:cBhvr>
                                        <p:cTn id="32" dur="500"/>
                                        <p:tgtEl>
                                          <p:spTgt spid="245657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dissolve">
                                      <p:cBhvr>
                                        <p:cTn id="3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E7C2-AEC8-2E43-B802-1BCF34931748}"/>
              </a:ext>
            </a:extLst>
          </p:cNvPr>
          <p:cNvSpPr>
            <a:spLocks noGrp="1"/>
          </p:cNvSpPr>
          <p:nvPr>
            <p:ph type="title"/>
          </p:nvPr>
        </p:nvSpPr>
        <p:spPr/>
        <p:txBody>
          <a:bodyPr/>
          <a:lstStyle/>
          <a:p>
            <a:r>
              <a:rPr lang="en-US" dirty="0"/>
              <a:t>Concept Modelling principles</a:t>
            </a:r>
          </a:p>
        </p:txBody>
      </p:sp>
      <p:pic>
        <p:nvPicPr>
          <p:cNvPr id="3" name="Picture 3">
            <a:extLst>
              <a:ext uri="{FF2B5EF4-FFF2-40B4-BE49-F238E27FC236}">
                <a16:creationId xmlns:a16="http://schemas.microsoft.com/office/drawing/2014/main" id="{B774D392-CD8F-3B42-93C4-A13DDFC1F0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238" y="843496"/>
            <a:ext cx="9144000" cy="572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Rectangle 4">
            <a:extLst>
              <a:ext uri="{FF2B5EF4-FFF2-40B4-BE49-F238E27FC236}">
                <a16:creationId xmlns:a16="http://schemas.microsoft.com/office/drawing/2014/main" id="{7254F881-3A71-524A-AD84-598F9ECEC965}"/>
              </a:ext>
            </a:extLst>
          </p:cNvPr>
          <p:cNvSpPr>
            <a:spLocks noChangeArrowheads="1"/>
          </p:cNvSpPr>
          <p:nvPr/>
        </p:nvSpPr>
        <p:spPr bwMode="auto">
          <a:xfrm>
            <a:off x="8156756" y="3658309"/>
            <a:ext cx="3479159" cy="286296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p>
            <a:pPr marL="231775" indent="-231775">
              <a:spcBef>
                <a:spcPct val="0"/>
              </a:spcBef>
              <a:buClr>
                <a:srgbClr val="CC6600"/>
              </a:buClr>
              <a:buSzPct val="100000"/>
            </a:pPr>
            <a:r>
              <a:rPr lang="en-US" i="1" dirty="0">
                <a:solidFill>
                  <a:srgbClr val="000000"/>
                </a:solidFill>
                <a:latin typeface="Arial" charset="0"/>
                <a:ea typeface="ＭＳ Ｐゴシック" charset="0"/>
                <a:cs typeface="ＭＳ Ｐゴシック" charset="0"/>
              </a:rPr>
              <a:t>Models should:</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Mask unnecessary detail</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Highlight what matters</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Use visual cues consistently</a:t>
            </a:r>
          </a:p>
          <a:p>
            <a:pPr marL="231775" indent="-231775">
              <a:spcBef>
                <a:spcPct val="0"/>
              </a:spcBef>
              <a:buClr>
                <a:srgbClr val="000000"/>
              </a:buClr>
              <a:buSzPct val="100000"/>
              <a:buFont typeface="Wingdings" charset="0"/>
              <a:buChar char="§"/>
            </a:pPr>
            <a:endParaRPr lang="en-US" dirty="0">
              <a:solidFill>
                <a:srgbClr val="000000"/>
              </a:solidFill>
              <a:latin typeface="Arial" charset="0"/>
              <a:ea typeface="ＭＳ Ｐゴシック" charset="0"/>
              <a:cs typeface="ＭＳ Ｐゴシック" charset="0"/>
            </a:endParaRPr>
          </a:p>
          <a:p>
            <a:pPr marL="231775" indent="-231775">
              <a:spcBef>
                <a:spcPct val="0"/>
              </a:spcBef>
              <a:buClr>
                <a:srgbClr val="CC6600"/>
              </a:buClr>
              <a:buSzPct val="100000"/>
            </a:pPr>
            <a:r>
              <a:rPr lang="en-US" i="1" dirty="0">
                <a:solidFill>
                  <a:srgbClr val="000000"/>
                </a:solidFill>
                <a:latin typeface="Arial" charset="0"/>
                <a:ea typeface="ＭＳ Ｐゴシック" charset="0"/>
                <a:cs typeface="ＭＳ Ｐゴシック" charset="0"/>
              </a:rPr>
              <a:t>We will focus on:</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Directionality</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(top-down by dependency)</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Simplicity and abstraction</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Minimizing graphic "widgets"</a:t>
            </a:r>
          </a:p>
        </p:txBody>
      </p:sp>
      <p:pic>
        <p:nvPicPr>
          <p:cNvPr id="5" name="Picture 4" descr="ootmar">
            <a:extLst>
              <a:ext uri="{FF2B5EF4-FFF2-40B4-BE49-F238E27FC236}">
                <a16:creationId xmlns:a16="http://schemas.microsoft.com/office/drawing/2014/main" id="{E74CA2A7-4519-744B-8CA4-0772AB490E6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l="4726" t="6067" r="4788" b="6128"/>
          <a:stretch>
            <a:fillRect/>
          </a:stretch>
        </p:blipFill>
        <p:spPr bwMode="auto">
          <a:xfrm>
            <a:off x="1436101" y="1080033"/>
            <a:ext cx="4710112" cy="473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a:extLst>
              <a:ext uri="{FF2B5EF4-FFF2-40B4-BE49-F238E27FC236}">
                <a16:creationId xmlns:a16="http://schemas.microsoft.com/office/drawing/2014/main" id="{03E139A9-FF05-1141-8D15-57BCD6B199D6}"/>
              </a:ext>
            </a:extLst>
          </p:cNvPr>
          <p:cNvSpPr txBox="1">
            <a:spLocks noChangeArrowheads="1"/>
          </p:cNvSpPr>
          <p:nvPr/>
        </p:nvSpPr>
        <p:spPr bwMode="auto">
          <a:xfrm>
            <a:off x="1415471" y="5833062"/>
            <a:ext cx="5101915"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873125" eaLnBrk="0" hangingPunct="0">
              <a:defRPr sz="3200">
                <a:solidFill>
                  <a:schemeClr val="tx1"/>
                </a:solidFill>
                <a:latin typeface="Arial" charset="0"/>
                <a:ea typeface="ＭＳ Ｐゴシック" charset="0"/>
                <a:cs typeface="ＭＳ Ｐゴシック" charset="0"/>
              </a:defRPr>
            </a:lvl1pPr>
            <a:lvl2pPr marL="742950" indent="-285750" defTabSz="873125" eaLnBrk="0" hangingPunct="0">
              <a:defRPr sz="3200">
                <a:solidFill>
                  <a:schemeClr val="tx1"/>
                </a:solidFill>
                <a:latin typeface="Arial" charset="0"/>
                <a:ea typeface="ＭＳ Ｐゴシック" charset="0"/>
              </a:defRPr>
            </a:lvl2pPr>
            <a:lvl3pPr marL="1143000" indent="-228600" defTabSz="873125" eaLnBrk="0" hangingPunct="0">
              <a:defRPr sz="3200">
                <a:solidFill>
                  <a:schemeClr val="tx1"/>
                </a:solidFill>
                <a:latin typeface="Arial" charset="0"/>
                <a:ea typeface="ＭＳ Ｐゴシック" charset="0"/>
              </a:defRPr>
            </a:lvl3pPr>
            <a:lvl4pPr marL="1600200" indent="-228600" defTabSz="873125" eaLnBrk="0" hangingPunct="0">
              <a:defRPr sz="3200">
                <a:solidFill>
                  <a:schemeClr val="tx1"/>
                </a:solidFill>
                <a:latin typeface="Arial" charset="0"/>
                <a:ea typeface="ＭＳ Ｐゴシック" charset="0"/>
              </a:defRPr>
            </a:lvl4pPr>
            <a:lvl5pPr marL="2057400" indent="-228600" defTabSz="873125" eaLnBrk="0" hangingPunct="0">
              <a:defRPr sz="3200">
                <a:solidFill>
                  <a:schemeClr val="tx1"/>
                </a:solidFill>
                <a:latin typeface="Arial" charset="0"/>
                <a:ea typeface="ＭＳ Ｐゴシック" charset="0"/>
              </a:defRPr>
            </a:lvl5pPr>
            <a:lvl6pPr marL="2514600" indent="-228600" defTabSz="873125"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873125"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873125"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873125" eaLnBrk="0" fontAlgn="base" hangingPunct="0">
              <a:spcBef>
                <a:spcPct val="0"/>
              </a:spcBef>
              <a:spcAft>
                <a:spcPct val="0"/>
              </a:spcAft>
              <a:defRPr sz="3200">
                <a:solidFill>
                  <a:schemeClr val="tx1"/>
                </a:solidFill>
                <a:latin typeface="Arial" charset="0"/>
                <a:ea typeface="ＭＳ Ｐゴシック" charset="0"/>
              </a:defRPr>
            </a:lvl9pPr>
          </a:lstStyle>
          <a:p>
            <a:pPr algn="l" eaLnBrk="1" hangingPunct="1">
              <a:lnSpc>
                <a:spcPct val="100000"/>
              </a:lnSpc>
              <a:spcBef>
                <a:spcPct val="0"/>
              </a:spcBef>
              <a:buClr>
                <a:srgbClr val="000000"/>
              </a:buClr>
              <a:buFontTx/>
              <a:buNone/>
            </a:pPr>
            <a:r>
              <a:rPr lang="en-CA" sz="1800" b="1" dirty="0">
                <a:solidFill>
                  <a:srgbClr val="000000"/>
                </a:solidFill>
              </a:rPr>
              <a:t>“Let</a:t>
            </a:r>
            <a:r>
              <a:rPr lang="uk-UA" sz="1800" b="1" dirty="0">
                <a:solidFill>
                  <a:srgbClr val="000000"/>
                </a:solidFill>
              </a:rPr>
              <a:t>'</a:t>
            </a:r>
            <a:r>
              <a:rPr lang="en-CA" sz="1800" b="1" dirty="0">
                <a:solidFill>
                  <a:srgbClr val="000000"/>
                </a:solidFill>
              </a:rPr>
              <a:t>s start here with </a:t>
            </a:r>
            <a:br>
              <a:rPr lang="en-CA" sz="1800" b="1" dirty="0">
                <a:solidFill>
                  <a:srgbClr val="000000"/>
                </a:solidFill>
              </a:rPr>
            </a:br>
            <a:r>
              <a:rPr lang="en-CA" sz="1800" b="1" dirty="0">
                <a:solidFill>
                  <a:srgbClr val="000000"/>
                </a:solidFill>
              </a:rPr>
              <a:t>Special Tax Rate Variation Comment Type…”</a:t>
            </a:r>
            <a:endParaRPr lang="en-US" sz="1800" b="1" dirty="0">
              <a:solidFill>
                <a:srgbClr val="000000"/>
              </a:solidFill>
            </a:endParaRPr>
          </a:p>
        </p:txBody>
      </p:sp>
    </p:spTree>
    <p:extLst>
      <p:ext uri="{BB962C8B-B14F-4D97-AF65-F5344CB8AC3E}">
        <p14:creationId xmlns:p14="http://schemas.microsoft.com/office/powerpoint/2010/main" val="174917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dissolve">
                                      <p:cBhvr>
                                        <p:cTn id="20" dur="500"/>
                                        <p:tgtEl>
                                          <p:spTgt spid="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dissolve">
                                      <p:cBhvr>
                                        <p:cTn id="23" dur="500"/>
                                        <p:tgtEl>
                                          <p:spTgt spid="4">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dissolv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dissolve">
                                      <p:cBhvr>
                                        <p:cTn id="34" dur="500"/>
                                        <p:tgtEl>
                                          <p:spTgt spid="4">
                                            <p:txEl>
                                              <p:pRg st="5" end="5"/>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dissolve">
                                      <p:cBhvr>
                                        <p:cTn id="40" dur="500"/>
                                        <p:tgtEl>
                                          <p:spTgt spid="4">
                                            <p:txEl>
                                              <p:pRg st="7" end="7"/>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dissolve">
                                      <p:cBhvr>
                                        <p:cTn id="4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latin typeface="Arial" charset="0"/>
              </a:rPr>
              <a:t>The basics – </a:t>
            </a:r>
            <a:r>
              <a:rPr lang="en-US" i="0" dirty="0">
                <a:latin typeface="Arial" charset="0"/>
              </a:rPr>
              <a:t>E</a:t>
            </a:r>
            <a:r>
              <a:rPr lang="en-US" i="0" u="sng" dirty="0">
                <a:latin typeface="Arial" charset="0"/>
              </a:rPr>
              <a:t>R</a:t>
            </a:r>
            <a:r>
              <a:rPr lang="en-US" i="0" dirty="0">
                <a:latin typeface="Arial" charset="0"/>
              </a:rPr>
              <a:t>A</a:t>
            </a:r>
            <a:r>
              <a:rPr lang="en-US" dirty="0">
                <a:latin typeface="Arial" charset="0"/>
              </a:rPr>
              <a:t> – Relationships</a:t>
            </a:r>
            <a:endParaRPr lang="en-US" dirty="0">
              <a:latin typeface="Arial" charset="0"/>
              <a:cs typeface="+mj-cs"/>
            </a:endParaRPr>
          </a:p>
        </p:txBody>
      </p:sp>
      <p:sp>
        <p:nvSpPr>
          <p:cNvPr id="1903622" name="Rectangle 6"/>
          <p:cNvSpPr>
            <a:spLocks noChangeArrowheads="1"/>
          </p:cNvSpPr>
          <p:nvPr/>
        </p:nvSpPr>
        <p:spPr bwMode="auto">
          <a:xfrm>
            <a:off x="885238" y="652465"/>
            <a:ext cx="7294258" cy="6061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7313" tIns="44450" rIns="87313" bIns="44450"/>
          <a:lstStyle/>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An association between Entities that the business must keep track of </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Named in both directions</a:t>
            </a:r>
          </a:p>
          <a:p>
            <a:pPr marL="317500" lvl="1" indent="-317500" defTabSz="793750" eaLnBrk="0" hangingPunct="0">
              <a:lnSpc>
                <a:spcPct val="85000"/>
              </a:lnSpc>
              <a:spcBef>
                <a:spcPct val="40000"/>
              </a:spcBef>
              <a:buClr>
                <a:srgbClr val="000000"/>
              </a:buClr>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verb-based phrase</a:t>
            </a:r>
          </a:p>
          <a:p>
            <a:pPr marL="317500" lvl="1" indent="-317500" defTabSz="793750" eaLnBrk="0" hangingPunct="0">
              <a:lnSpc>
                <a:spcPct val="85000"/>
              </a:lnSpc>
              <a:spcBef>
                <a:spcPct val="40000"/>
              </a:spcBef>
              <a:buClr>
                <a:srgbClr val="000000"/>
              </a:buClr>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the line tells us they </a:t>
            </a:r>
            <a:r>
              <a:rPr lang="en-US" i="1" dirty="0">
                <a:solidFill>
                  <a:srgbClr val="000000"/>
                </a:solidFill>
                <a:latin typeface="Arial" panose="020B0604020202020204" pitchFamily="34" charset="0"/>
                <a:cs typeface="Arial" panose="020B0604020202020204" pitchFamily="34" charset="0"/>
              </a:rPr>
              <a:t>are</a:t>
            </a:r>
            <a:r>
              <a:rPr lang="en-US" dirty="0">
                <a:solidFill>
                  <a:srgbClr val="000000"/>
                </a:solidFill>
                <a:latin typeface="Arial" panose="020B0604020202020204" pitchFamily="34" charset="0"/>
                <a:cs typeface="Arial" panose="020B0604020202020204" pitchFamily="34" charset="0"/>
              </a:rPr>
              <a:t> related,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the name tells us </a:t>
            </a:r>
            <a:r>
              <a:rPr lang="en-US" i="1" dirty="0">
                <a:solidFill>
                  <a:srgbClr val="000000"/>
                </a:solidFill>
                <a:latin typeface="Arial" panose="020B0604020202020204" pitchFamily="34" charset="0"/>
                <a:cs typeface="Arial" panose="020B0604020202020204" pitchFamily="34" charset="0"/>
              </a:rPr>
              <a:t>how</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Different types of relationships</a:t>
            </a:r>
          </a:p>
          <a:p>
            <a:pPr marL="276225" lvl="1" indent="-276225" defTabSz="793750" eaLnBrk="0" hangingPunct="0">
              <a:lnSpc>
                <a:spcPct val="70000"/>
              </a:lnSpc>
              <a:spcBef>
                <a:spcPct val="40000"/>
              </a:spcBef>
              <a:buClr>
                <a:srgbClr val="000000"/>
              </a:buClr>
              <a:buFont typeface="Wingdings" charset="0"/>
              <a:buAutoNum type="arabicPeriod"/>
              <a:defRPr/>
            </a:pPr>
            <a:r>
              <a:rPr lang="en-US" sz="1600" dirty="0">
                <a:solidFill>
                  <a:srgbClr val="000000"/>
                </a:solidFill>
                <a:latin typeface="Arial" panose="020B0604020202020204" pitchFamily="34" charset="0"/>
                <a:cs typeface="Arial" panose="020B0604020202020204" pitchFamily="34" charset="0"/>
              </a:rPr>
              <a:t>parent-child or </a:t>
            </a:r>
            <a:r>
              <a:rPr lang="en-US" sz="1600" dirty="0" err="1">
                <a:solidFill>
                  <a:srgbClr val="000000"/>
                </a:solidFill>
                <a:latin typeface="Arial" panose="020B0604020202020204" pitchFamily="34" charset="0"/>
                <a:cs typeface="Arial" panose="020B0604020202020204" pitchFamily="34" charset="0"/>
              </a:rPr>
              <a:t>characterising</a:t>
            </a:r>
            <a:r>
              <a:rPr lang="en-US" sz="1600" dirty="0">
                <a:solidFill>
                  <a:srgbClr val="000000"/>
                </a:solidFill>
                <a:latin typeface="Arial" panose="020B0604020202020204" pitchFamily="34" charset="0"/>
                <a:cs typeface="Arial" panose="020B0604020202020204" pitchFamily="34" charset="0"/>
              </a:rPr>
              <a:t> – </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bottom to top</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relationship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from an entity to a dependent entity (1:M)</a:t>
            </a:r>
          </a:p>
          <a:p>
            <a:pPr marL="276225" lvl="1" indent="-276225" defTabSz="793750" eaLnBrk="0" hangingPunct="0">
              <a:lnSpc>
                <a:spcPct val="70000"/>
              </a:lnSpc>
              <a:spcBef>
                <a:spcPct val="40000"/>
              </a:spcBef>
              <a:buClr>
                <a:srgbClr val="000000"/>
              </a:buClr>
              <a:buFont typeface="Wingdings" charset="0"/>
              <a:buAutoNum type="arabicPeriod"/>
              <a:defRPr/>
            </a:pPr>
            <a:r>
              <a:rPr lang="en-US" sz="1600" dirty="0">
                <a:solidFill>
                  <a:srgbClr val="000000"/>
                </a:solidFill>
                <a:latin typeface="Arial" panose="020B0604020202020204" pitchFamily="34" charset="0"/>
                <a:cs typeface="Arial" panose="020B0604020202020204" pitchFamily="34" charset="0"/>
              </a:rPr>
              <a:t>associating – </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side to side</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relationship</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between entities that are not dependent on one another (usually M:M)</a:t>
            </a:r>
          </a:p>
          <a:p>
            <a:pPr marL="276225" lvl="1" indent="-276225" defTabSz="793750" eaLnBrk="0" hangingPunct="0">
              <a:lnSpc>
                <a:spcPct val="70000"/>
              </a:lnSpc>
              <a:spcBef>
                <a:spcPct val="40000"/>
              </a:spcBef>
              <a:buClr>
                <a:srgbClr val="000000"/>
              </a:buClr>
              <a:buFont typeface="Wingdings" charset="0"/>
              <a:buAutoNum type="arabicPeriod"/>
              <a:defRPr/>
            </a:pPr>
            <a:r>
              <a:rPr lang="en-US" sz="1600" dirty="0">
                <a:solidFill>
                  <a:srgbClr val="000000"/>
                </a:solidFill>
                <a:latin typeface="Arial" panose="020B0604020202020204" pitchFamily="34" charset="0"/>
                <a:cs typeface="Arial" panose="020B0604020202020204" pitchFamily="34" charset="0"/>
              </a:rPr>
              <a:t>classifying – </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side to side</a:t>
            </a:r>
            <a:r>
              <a:rPr lang="ja-JP" altLang="en-US" sz="160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relationship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from reference data to the classified entity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(seldom shown in the Concept Model)</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i="1" dirty="0">
                <a:solidFill>
                  <a:srgbClr val="000000"/>
                </a:solidFill>
                <a:latin typeface="Arial" panose="020B0604020202020204" pitchFamily="34" charset="0"/>
                <a:cs typeface="Arial" panose="020B0604020202020204" pitchFamily="34" charset="0"/>
              </a:rPr>
              <a:t>Dependency is shown top down – No Dead Crows</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Relationships have rules</a:t>
            </a:r>
          </a:p>
          <a:p>
            <a:pPr marL="327025" lvl="1" indent="-327025" defTabSz="793750" eaLnBrk="0" hangingPunct="0">
              <a:lnSpc>
                <a:spcPct val="85000"/>
              </a:lnSpc>
              <a:spcBef>
                <a:spcPct val="40000"/>
              </a:spcBef>
              <a:buClr>
                <a:srgbClr val="000000"/>
              </a:buClr>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cardinality – 1:1 (almost certainly wrong,) 1:M, M:M</a:t>
            </a:r>
          </a:p>
          <a:p>
            <a:pPr marL="327025" lvl="1" indent="-327025" defTabSz="793750" eaLnBrk="0" hangingPunct="0">
              <a:lnSpc>
                <a:spcPct val="85000"/>
              </a:lnSpc>
              <a:spcBef>
                <a:spcPct val="40000"/>
              </a:spcBef>
              <a:buClr>
                <a:srgbClr val="000000"/>
              </a:buClr>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optionality – relationship </a:t>
            </a:r>
            <a:r>
              <a:rPr lang="en-US" i="1" dirty="0">
                <a:solidFill>
                  <a:srgbClr val="000000"/>
                </a:solidFill>
                <a:latin typeface="Arial" panose="020B0604020202020204" pitchFamily="34" charset="0"/>
                <a:cs typeface="Arial" panose="020B0604020202020204" pitchFamily="34" charset="0"/>
              </a:rPr>
              <a:t>may be </a:t>
            </a:r>
            <a:r>
              <a:rPr lang="en-US" dirty="0">
                <a:solidFill>
                  <a:srgbClr val="000000"/>
                </a:solidFill>
                <a:latin typeface="Arial" panose="020B0604020202020204" pitchFamily="34" charset="0"/>
                <a:cs typeface="Arial" panose="020B0604020202020204" pitchFamily="34" charset="0"/>
              </a:rPr>
              <a:t>present or </a:t>
            </a:r>
            <a:r>
              <a:rPr lang="en-US" i="1" dirty="0">
                <a:solidFill>
                  <a:srgbClr val="000000"/>
                </a:solidFill>
                <a:latin typeface="Arial" panose="020B0604020202020204" pitchFamily="34" charset="0"/>
                <a:cs typeface="Arial" panose="020B0604020202020204" pitchFamily="34" charset="0"/>
              </a:rPr>
              <a:t>must be </a:t>
            </a:r>
            <a:r>
              <a:rPr lang="en-US" dirty="0">
                <a:solidFill>
                  <a:srgbClr val="000000"/>
                </a:solidFill>
                <a:latin typeface="Arial" panose="020B0604020202020204" pitchFamily="34" charset="0"/>
                <a:cs typeface="Arial" panose="020B0604020202020204" pitchFamily="34" charset="0"/>
              </a:rPr>
              <a:t>present</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(not shown until later, in the logical model)</a:t>
            </a:r>
          </a:p>
        </p:txBody>
      </p:sp>
      <p:graphicFrame>
        <p:nvGraphicFramePr>
          <p:cNvPr id="1903625" name="Object 9"/>
          <p:cNvGraphicFramePr>
            <a:graphicFrameLocks noChangeAspect="1"/>
          </p:cNvGraphicFramePr>
          <p:nvPr/>
        </p:nvGraphicFramePr>
        <p:xfrm>
          <a:off x="6322012" y="1311980"/>
          <a:ext cx="4984750" cy="3079750"/>
        </p:xfrm>
        <a:graphic>
          <a:graphicData uri="http://schemas.openxmlformats.org/presentationml/2006/ole">
            <mc:AlternateContent xmlns:mc="http://schemas.openxmlformats.org/markup-compatibility/2006">
              <mc:Choice xmlns:v="urn:schemas-microsoft-com:vml" Requires="v">
                <p:oleObj name="Visio" r:id="rId3" imgW="5003800" imgH="3124200" progId="Visio.Drawing.11">
                  <p:embed/>
                </p:oleObj>
              </mc:Choice>
              <mc:Fallback>
                <p:oleObj name="Visio" r:id="rId3" imgW="5003800" imgH="3124200" progId="Visio.Drawing.11">
                  <p:embed/>
                  <p:pic>
                    <p:nvPicPr>
                      <p:cNvPr id="190362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012" y="1311980"/>
                        <a:ext cx="4984750" cy="307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03626" name="Rectangle 10"/>
          <p:cNvSpPr>
            <a:spLocks noChangeArrowheads="1"/>
          </p:cNvSpPr>
          <p:nvPr/>
        </p:nvSpPr>
        <p:spPr bwMode="auto">
          <a:xfrm>
            <a:off x="9018564" y="2926468"/>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a:solidFill>
                  <a:srgbClr val="000000"/>
                </a:solidFill>
                <a:cs typeface="Arial" charset="0"/>
              </a:rPr>
              <a:t>1</a:t>
            </a:r>
          </a:p>
        </p:txBody>
      </p:sp>
      <p:sp>
        <p:nvSpPr>
          <p:cNvPr id="1903627" name="Rectangle 11"/>
          <p:cNvSpPr>
            <a:spLocks noChangeArrowheads="1"/>
          </p:cNvSpPr>
          <p:nvPr/>
        </p:nvSpPr>
        <p:spPr bwMode="auto">
          <a:xfrm>
            <a:off x="9983765" y="2716918"/>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a:solidFill>
                  <a:srgbClr val="000000"/>
                </a:solidFill>
                <a:cs typeface="Arial" charset="0"/>
              </a:rPr>
              <a:t>2</a:t>
            </a:r>
          </a:p>
        </p:txBody>
      </p:sp>
      <p:sp>
        <p:nvSpPr>
          <p:cNvPr id="1903628" name="Rectangle 12"/>
          <p:cNvSpPr>
            <a:spLocks noChangeArrowheads="1"/>
          </p:cNvSpPr>
          <p:nvPr/>
        </p:nvSpPr>
        <p:spPr bwMode="auto">
          <a:xfrm>
            <a:off x="7899378" y="1569155"/>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a:solidFill>
                  <a:srgbClr val="000000"/>
                </a:solidFill>
                <a:cs typeface="Arial" charset="0"/>
              </a:rPr>
              <a:t>3</a:t>
            </a:r>
          </a:p>
        </p:txBody>
      </p:sp>
      <p:pic>
        <p:nvPicPr>
          <p:cNvPr id="12" name="Picture 11" descr="Graphical user interface, application&#10;&#10;Description automatically generated">
            <a:extLst>
              <a:ext uri="{FF2B5EF4-FFF2-40B4-BE49-F238E27FC236}">
                <a16:creationId xmlns:a16="http://schemas.microsoft.com/office/drawing/2014/main" id="{9BF40023-AEFA-5645-8EE4-33F7043D81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18785" y="4460410"/>
            <a:ext cx="2731554" cy="2121016"/>
          </a:xfrm>
          <a:prstGeom prst="rect">
            <a:avLst/>
          </a:prstGeom>
        </p:spPr>
      </p:pic>
      <p:sp>
        <p:nvSpPr>
          <p:cNvPr id="13" name="Rectangle 12">
            <a:extLst>
              <a:ext uri="{FF2B5EF4-FFF2-40B4-BE49-F238E27FC236}">
                <a16:creationId xmlns:a16="http://schemas.microsoft.com/office/drawing/2014/main" id="{7373A125-8FF8-FA4B-9478-067E0609990C}"/>
              </a:ext>
            </a:extLst>
          </p:cNvPr>
          <p:cNvSpPr/>
          <p:nvPr/>
        </p:nvSpPr>
        <p:spPr>
          <a:xfrm>
            <a:off x="8537412" y="5339259"/>
            <a:ext cx="359903" cy="451516"/>
          </a:xfrm>
          <a:prstGeom prst="rect">
            <a:avLst/>
          </a:prstGeom>
        </p:spPr>
        <p:txBody>
          <a:bodyPr wrap="none" anchor="ctr" anchorCtr="1">
            <a:noAutofit/>
          </a:bodyPr>
          <a:lstStyle/>
          <a:p>
            <a:pPr defTabSz="685800"/>
            <a:r>
              <a:rPr lang="en-CA" sz="2700" dirty="0">
                <a:solidFill>
                  <a:prstClr val="black"/>
                </a:solidFill>
                <a:latin typeface="Apple Color Emoji" pitchFamily="2" charset="0"/>
              </a:rPr>
              <a:t>❌️</a:t>
            </a:r>
          </a:p>
        </p:txBody>
      </p:sp>
      <p:sp>
        <p:nvSpPr>
          <p:cNvPr id="14" name="Rectangle 13">
            <a:extLst>
              <a:ext uri="{FF2B5EF4-FFF2-40B4-BE49-F238E27FC236}">
                <a16:creationId xmlns:a16="http://schemas.microsoft.com/office/drawing/2014/main" id="{D506D262-2D00-6141-B4EF-8AFF87CA9B3C}"/>
              </a:ext>
            </a:extLst>
          </p:cNvPr>
          <p:cNvSpPr/>
          <p:nvPr/>
        </p:nvSpPr>
        <p:spPr>
          <a:xfrm>
            <a:off x="10562973" y="5348778"/>
            <a:ext cx="530915" cy="440570"/>
          </a:xfrm>
          <a:prstGeom prst="rect">
            <a:avLst/>
          </a:prstGeom>
        </p:spPr>
        <p:txBody>
          <a:bodyPr wrap="none">
            <a:spAutoFit/>
          </a:bodyPr>
          <a:lstStyle/>
          <a:p>
            <a:pPr algn="ctr" defTabSz="685800" eaLnBrk="0" hangingPunct="0">
              <a:lnSpc>
                <a:spcPct val="80000"/>
              </a:lnSpc>
              <a:spcBef>
                <a:spcPct val="32000"/>
              </a:spcBef>
              <a:buClr>
                <a:srgbClr val="000000"/>
              </a:buClr>
            </a:pPr>
            <a:r>
              <a:rPr lang="en-CA" sz="2700" dirty="0">
                <a:solidFill>
                  <a:srgbClr val="00B050"/>
                </a:solidFill>
                <a:latin typeface="Apple Color Emoji" pitchFamily="2" charset="0"/>
              </a:rPr>
              <a:t>✔️</a:t>
            </a:r>
          </a:p>
        </p:txBody>
      </p:sp>
    </p:spTree>
    <p:extLst>
      <p:ext uri="{BB962C8B-B14F-4D97-AF65-F5344CB8AC3E}">
        <p14:creationId xmlns:p14="http://schemas.microsoft.com/office/powerpoint/2010/main" val="3596202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03622">
                                            <p:txEl>
                                              <p:pRg st="0" end="0"/>
                                            </p:txEl>
                                          </p:spTgt>
                                        </p:tgtEl>
                                        <p:attrNameLst>
                                          <p:attrName>style.visibility</p:attrName>
                                        </p:attrNameLst>
                                      </p:cBhvr>
                                      <p:to>
                                        <p:strVal val="visible"/>
                                      </p:to>
                                    </p:set>
                                    <p:animEffect transition="in" filter="dissolve">
                                      <p:cBhvr>
                                        <p:cTn id="7" dur="500"/>
                                        <p:tgtEl>
                                          <p:spTgt spid="190362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03625"/>
                                        </p:tgtEl>
                                        <p:attrNameLst>
                                          <p:attrName>style.visibility</p:attrName>
                                        </p:attrNameLst>
                                      </p:cBhvr>
                                      <p:to>
                                        <p:strVal val="visible"/>
                                      </p:to>
                                    </p:set>
                                    <p:animEffect transition="in" filter="dissolve">
                                      <p:cBhvr>
                                        <p:cTn id="10" dur="500"/>
                                        <p:tgtEl>
                                          <p:spTgt spid="19036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903622">
                                            <p:txEl>
                                              <p:pRg st="1" end="1"/>
                                            </p:txEl>
                                          </p:spTgt>
                                        </p:tgtEl>
                                        <p:attrNameLst>
                                          <p:attrName>style.visibility</p:attrName>
                                        </p:attrNameLst>
                                      </p:cBhvr>
                                      <p:to>
                                        <p:strVal val="visible"/>
                                      </p:to>
                                    </p:set>
                                    <p:animEffect transition="in" filter="dissolve">
                                      <p:cBhvr>
                                        <p:cTn id="15" dur="500"/>
                                        <p:tgtEl>
                                          <p:spTgt spid="19036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03622">
                                            <p:txEl>
                                              <p:pRg st="2" end="2"/>
                                            </p:txEl>
                                          </p:spTgt>
                                        </p:tgtEl>
                                        <p:attrNameLst>
                                          <p:attrName>style.visibility</p:attrName>
                                        </p:attrNameLst>
                                      </p:cBhvr>
                                      <p:to>
                                        <p:strVal val="visible"/>
                                      </p:to>
                                    </p:set>
                                    <p:animEffect transition="in" filter="dissolve">
                                      <p:cBhvr>
                                        <p:cTn id="20" dur="500"/>
                                        <p:tgtEl>
                                          <p:spTgt spid="19036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903622">
                                            <p:txEl>
                                              <p:pRg st="3" end="3"/>
                                            </p:txEl>
                                          </p:spTgt>
                                        </p:tgtEl>
                                        <p:attrNameLst>
                                          <p:attrName>style.visibility</p:attrName>
                                        </p:attrNameLst>
                                      </p:cBhvr>
                                      <p:to>
                                        <p:strVal val="visible"/>
                                      </p:to>
                                    </p:set>
                                    <p:animEffect transition="in" filter="dissolve">
                                      <p:cBhvr>
                                        <p:cTn id="25" dur="500"/>
                                        <p:tgtEl>
                                          <p:spTgt spid="190362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903622">
                                            <p:txEl>
                                              <p:pRg st="4" end="4"/>
                                            </p:txEl>
                                          </p:spTgt>
                                        </p:tgtEl>
                                        <p:attrNameLst>
                                          <p:attrName>style.visibility</p:attrName>
                                        </p:attrNameLst>
                                      </p:cBhvr>
                                      <p:to>
                                        <p:strVal val="visible"/>
                                      </p:to>
                                    </p:set>
                                    <p:animEffect transition="in" filter="dissolve">
                                      <p:cBhvr>
                                        <p:cTn id="30" dur="500"/>
                                        <p:tgtEl>
                                          <p:spTgt spid="19036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903626"/>
                                        </p:tgtEl>
                                        <p:attrNameLst>
                                          <p:attrName>style.visibility</p:attrName>
                                        </p:attrNameLst>
                                      </p:cBhvr>
                                      <p:to>
                                        <p:strVal val="visible"/>
                                      </p:to>
                                    </p:set>
                                    <p:animEffect transition="in" filter="dissolve">
                                      <p:cBhvr>
                                        <p:cTn id="35" dur="500"/>
                                        <p:tgtEl>
                                          <p:spTgt spid="1903626"/>
                                        </p:tgtEl>
                                      </p:cBhvr>
                                    </p:animEffect>
                                  </p:childTnLst>
                                </p:cTn>
                              </p:par>
                              <p:par>
                                <p:cTn id="36" presetID="9" presetClass="entr" presetSubtype="0" fill="hold" nodeType="withEffect">
                                  <p:stCondLst>
                                    <p:cond delay="0"/>
                                  </p:stCondLst>
                                  <p:childTnLst>
                                    <p:set>
                                      <p:cBhvr>
                                        <p:cTn id="37" dur="1" fill="hold">
                                          <p:stCondLst>
                                            <p:cond delay="0"/>
                                          </p:stCondLst>
                                        </p:cTn>
                                        <p:tgtEl>
                                          <p:spTgt spid="1903622">
                                            <p:txEl>
                                              <p:pRg st="5" end="5"/>
                                            </p:txEl>
                                          </p:spTgt>
                                        </p:tgtEl>
                                        <p:attrNameLst>
                                          <p:attrName>style.visibility</p:attrName>
                                        </p:attrNameLst>
                                      </p:cBhvr>
                                      <p:to>
                                        <p:strVal val="visible"/>
                                      </p:to>
                                    </p:set>
                                    <p:animEffect transition="in" filter="dissolve">
                                      <p:cBhvr>
                                        <p:cTn id="38" dur="500"/>
                                        <p:tgtEl>
                                          <p:spTgt spid="19036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03627"/>
                                        </p:tgtEl>
                                        <p:attrNameLst>
                                          <p:attrName>style.visibility</p:attrName>
                                        </p:attrNameLst>
                                      </p:cBhvr>
                                      <p:to>
                                        <p:strVal val="visible"/>
                                      </p:to>
                                    </p:set>
                                    <p:animEffect transition="in" filter="dissolve">
                                      <p:cBhvr>
                                        <p:cTn id="43" dur="500"/>
                                        <p:tgtEl>
                                          <p:spTgt spid="1903627"/>
                                        </p:tgtEl>
                                      </p:cBhvr>
                                    </p:animEffect>
                                  </p:childTnLst>
                                </p:cTn>
                              </p:par>
                              <p:par>
                                <p:cTn id="44" presetID="9" presetClass="entr" presetSubtype="0" fill="hold" nodeType="withEffect">
                                  <p:stCondLst>
                                    <p:cond delay="0"/>
                                  </p:stCondLst>
                                  <p:childTnLst>
                                    <p:set>
                                      <p:cBhvr>
                                        <p:cTn id="45" dur="1" fill="hold">
                                          <p:stCondLst>
                                            <p:cond delay="0"/>
                                          </p:stCondLst>
                                        </p:cTn>
                                        <p:tgtEl>
                                          <p:spTgt spid="1903622">
                                            <p:txEl>
                                              <p:pRg st="6" end="6"/>
                                            </p:txEl>
                                          </p:spTgt>
                                        </p:tgtEl>
                                        <p:attrNameLst>
                                          <p:attrName>style.visibility</p:attrName>
                                        </p:attrNameLst>
                                      </p:cBhvr>
                                      <p:to>
                                        <p:strVal val="visible"/>
                                      </p:to>
                                    </p:set>
                                    <p:animEffect transition="in" filter="dissolve">
                                      <p:cBhvr>
                                        <p:cTn id="46" dur="500"/>
                                        <p:tgtEl>
                                          <p:spTgt spid="190362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903628"/>
                                        </p:tgtEl>
                                        <p:attrNameLst>
                                          <p:attrName>style.visibility</p:attrName>
                                        </p:attrNameLst>
                                      </p:cBhvr>
                                      <p:to>
                                        <p:strVal val="visible"/>
                                      </p:to>
                                    </p:set>
                                    <p:animEffect transition="in" filter="dissolve">
                                      <p:cBhvr>
                                        <p:cTn id="51" dur="500"/>
                                        <p:tgtEl>
                                          <p:spTgt spid="1903628"/>
                                        </p:tgtEl>
                                      </p:cBhvr>
                                    </p:animEffect>
                                  </p:childTnLst>
                                </p:cTn>
                              </p:par>
                              <p:par>
                                <p:cTn id="52" presetID="9" presetClass="entr" presetSubtype="0" fill="hold" nodeType="withEffect">
                                  <p:stCondLst>
                                    <p:cond delay="0"/>
                                  </p:stCondLst>
                                  <p:childTnLst>
                                    <p:set>
                                      <p:cBhvr>
                                        <p:cTn id="53" dur="1" fill="hold">
                                          <p:stCondLst>
                                            <p:cond delay="0"/>
                                          </p:stCondLst>
                                        </p:cTn>
                                        <p:tgtEl>
                                          <p:spTgt spid="1903622">
                                            <p:txEl>
                                              <p:pRg st="7" end="7"/>
                                            </p:txEl>
                                          </p:spTgt>
                                        </p:tgtEl>
                                        <p:attrNameLst>
                                          <p:attrName>style.visibility</p:attrName>
                                        </p:attrNameLst>
                                      </p:cBhvr>
                                      <p:to>
                                        <p:strVal val="visible"/>
                                      </p:to>
                                    </p:set>
                                    <p:animEffect transition="in" filter="dissolve">
                                      <p:cBhvr>
                                        <p:cTn id="54" dur="500"/>
                                        <p:tgtEl>
                                          <p:spTgt spid="1903622">
                                            <p:txEl>
                                              <p:pRg st="7" end="7"/>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903622">
                                            <p:txEl>
                                              <p:pRg st="8" end="8"/>
                                            </p:txEl>
                                          </p:spTgt>
                                        </p:tgtEl>
                                        <p:attrNameLst>
                                          <p:attrName>style.visibility</p:attrName>
                                        </p:attrNameLst>
                                      </p:cBhvr>
                                      <p:to>
                                        <p:strVal val="visible"/>
                                      </p:to>
                                    </p:set>
                                    <p:animEffect transition="in" filter="dissolve">
                                      <p:cBhvr>
                                        <p:cTn id="59" dur="500"/>
                                        <p:tgtEl>
                                          <p:spTgt spid="1903622">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dissolv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dissolv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dissolve">
                                      <p:cBhvr>
                                        <p:cTn id="74" dur="500"/>
                                        <p:tgtEl>
                                          <p:spTgt spid="1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1903622">
                                            <p:txEl>
                                              <p:pRg st="9" end="9"/>
                                            </p:txEl>
                                          </p:spTgt>
                                        </p:tgtEl>
                                        <p:attrNameLst>
                                          <p:attrName>style.visibility</p:attrName>
                                        </p:attrNameLst>
                                      </p:cBhvr>
                                      <p:to>
                                        <p:strVal val="visible"/>
                                      </p:to>
                                    </p:set>
                                    <p:animEffect transition="in" filter="dissolve">
                                      <p:cBhvr>
                                        <p:cTn id="79" dur="500"/>
                                        <p:tgtEl>
                                          <p:spTgt spid="1903622">
                                            <p:txEl>
                                              <p:pRg st="9" end="9"/>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nodeType="clickEffect">
                                  <p:stCondLst>
                                    <p:cond delay="0"/>
                                  </p:stCondLst>
                                  <p:childTnLst>
                                    <p:set>
                                      <p:cBhvr>
                                        <p:cTn id="83" dur="1" fill="hold">
                                          <p:stCondLst>
                                            <p:cond delay="0"/>
                                          </p:stCondLst>
                                        </p:cTn>
                                        <p:tgtEl>
                                          <p:spTgt spid="1903622">
                                            <p:txEl>
                                              <p:pRg st="10" end="10"/>
                                            </p:txEl>
                                          </p:spTgt>
                                        </p:tgtEl>
                                        <p:attrNameLst>
                                          <p:attrName>style.visibility</p:attrName>
                                        </p:attrNameLst>
                                      </p:cBhvr>
                                      <p:to>
                                        <p:strVal val="visible"/>
                                      </p:to>
                                    </p:set>
                                    <p:animEffect transition="in" filter="dissolve">
                                      <p:cBhvr>
                                        <p:cTn id="84" dur="500"/>
                                        <p:tgtEl>
                                          <p:spTgt spid="1903622">
                                            <p:txEl>
                                              <p:pRg st="10" end="10"/>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nodeType="clickEffect">
                                  <p:stCondLst>
                                    <p:cond delay="0"/>
                                  </p:stCondLst>
                                  <p:childTnLst>
                                    <p:set>
                                      <p:cBhvr>
                                        <p:cTn id="88" dur="1" fill="hold">
                                          <p:stCondLst>
                                            <p:cond delay="0"/>
                                          </p:stCondLst>
                                        </p:cTn>
                                        <p:tgtEl>
                                          <p:spTgt spid="1903622">
                                            <p:txEl>
                                              <p:pRg st="11" end="11"/>
                                            </p:txEl>
                                          </p:spTgt>
                                        </p:tgtEl>
                                        <p:attrNameLst>
                                          <p:attrName>style.visibility</p:attrName>
                                        </p:attrNameLst>
                                      </p:cBhvr>
                                      <p:to>
                                        <p:strVal val="visible"/>
                                      </p:to>
                                    </p:set>
                                    <p:animEffect transition="in" filter="dissolve">
                                      <p:cBhvr>
                                        <p:cTn id="89" dur="500"/>
                                        <p:tgtEl>
                                          <p:spTgt spid="1903622">
                                            <p:txEl>
                                              <p:pRg st="11" end="11"/>
                                            </p:txEl>
                                          </p:spTgt>
                                        </p:tgtEl>
                                      </p:cBhvr>
                                    </p:animEffect>
                                  </p:childTnLst>
                                </p:cTn>
                              </p:par>
                              <p:par>
                                <p:cTn id="90" presetID="9" presetClass="entr" presetSubtype="0"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dissolve">
                                      <p:cBhvr>
                                        <p:cTn id="9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3626" grpId="0" animBg="1"/>
      <p:bldP spid="1903627" grpId="0" animBg="1"/>
      <p:bldP spid="1903628" grpId="0" animBg="1"/>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dirty="0">
                <a:latin typeface="Arial" charset="0"/>
                <a:cs typeface="+mj-cs"/>
              </a:rPr>
              <a:t>Relationship cardinality (maximum cardinality)</a:t>
            </a:r>
          </a:p>
        </p:txBody>
      </p:sp>
      <p:sp>
        <p:nvSpPr>
          <p:cNvPr id="30728" name="Rectangle 8"/>
          <p:cNvSpPr>
            <a:spLocks noChangeArrowheads="1"/>
          </p:cNvSpPr>
          <p:nvPr/>
        </p:nvSpPr>
        <p:spPr bwMode="auto">
          <a:xfrm>
            <a:off x="5506244" y="3074952"/>
            <a:ext cx="2132012" cy="420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en-US" sz="1200" dirty="0">
                <a:solidFill>
                  <a:srgbClr val="000000"/>
                </a:solidFill>
                <a:latin typeface="Arial" panose="020B0604020202020204" pitchFamily="34" charset="0"/>
                <a:cs typeface="Arial" panose="020B0604020202020204" pitchFamily="34" charset="0"/>
              </a:rPr>
              <a:t>Each Position </a:t>
            </a:r>
            <a:r>
              <a:rPr lang="en-US" sz="1200" u="sng" dirty="0">
                <a:solidFill>
                  <a:srgbClr val="000000"/>
                </a:solidFill>
                <a:latin typeface="Arial" panose="020B0604020202020204" pitchFamily="34" charset="0"/>
                <a:cs typeface="Arial" panose="020B0604020202020204" pitchFamily="34" charset="0"/>
              </a:rPr>
              <a:t>is located at</a:t>
            </a:r>
            <a:endParaRPr lang="en-US" sz="1200" dirty="0">
              <a:solidFill>
                <a:srgbClr val="000000"/>
              </a:solidFill>
              <a:latin typeface="Arial" panose="020B0604020202020204" pitchFamily="34" charset="0"/>
              <a:cs typeface="Arial" panose="020B0604020202020204" pitchFamily="34" charset="0"/>
            </a:endParaRPr>
          </a:p>
          <a:p>
            <a:pPr defTabSz="873125" eaLnBrk="0" hangingPunct="0">
              <a:defRPr/>
            </a:pPr>
            <a:r>
              <a:rPr lang="en-US" sz="1200" dirty="0">
                <a:solidFill>
                  <a:srgbClr val="000000"/>
                </a:solidFill>
                <a:latin typeface="Arial" panose="020B0604020202020204" pitchFamily="34" charset="0"/>
                <a:cs typeface="Arial" panose="020B0604020202020204" pitchFamily="34" charset="0"/>
              </a:rPr>
              <a:t>a </a:t>
            </a:r>
            <a:r>
              <a:rPr lang="en-US" sz="1200" i="1" dirty="0">
                <a:solidFill>
                  <a:srgbClr val="000000"/>
                </a:solidFill>
                <a:latin typeface="Arial" panose="020B0604020202020204" pitchFamily="34" charset="0"/>
                <a:cs typeface="Arial" panose="020B0604020202020204" pitchFamily="34" charset="0"/>
              </a:rPr>
              <a:t>maximum</a:t>
            </a:r>
            <a:r>
              <a:rPr lang="en-US" sz="1200" dirty="0">
                <a:solidFill>
                  <a:srgbClr val="000000"/>
                </a:solidFill>
                <a:latin typeface="Arial" panose="020B0604020202020204" pitchFamily="34" charset="0"/>
                <a:cs typeface="Arial" panose="020B0604020202020204" pitchFamily="34" charset="0"/>
              </a:rPr>
              <a:t> of </a:t>
            </a:r>
            <a:r>
              <a:rPr lang="en-US" sz="1200" i="1" dirty="0">
                <a:solidFill>
                  <a:srgbClr val="000000"/>
                </a:solidFill>
                <a:latin typeface="Arial" panose="020B0604020202020204" pitchFamily="34" charset="0"/>
                <a:cs typeface="Arial" panose="020B0604020202020204" pitchFamily="34" charset="0"/>
              </a:rPr>
              <a:t>One</a:t>
            </a:r>
            <a:r>
              <a:rPr lang="en-US" sz="1200" dirty="0">
                <a:solidFill>
                  <a:srgbClr val="000000"/>
                </a:solidFill>
                <a:latin typeface="Arial" panose="020B0604020202020204" pitchFamily="34" charset="0"/>
                <a:cs typeface="Arial" panose="020B0604020202020204" pitchFamily="34" charset="0"/>
              </a:rPr>
              <a:t> Building</a:t>
            </a:r>
          </a:p>
        </p:txBody>
      </p:sp>
      <p:sp>
        <p:nvSpPr>
          <p:cNvPr id="30729" name="Rectangle 9"/>
          <p:cNvSpPr>
            <a:spLocks noChangeArrowheads="1"/>
          </p:cNvSpPr>
          <p:nvPr/>
        </p:nvSpPr>
        <p:spPr bwMode="auto">
          <a:xfrm>
            <a:off x="882368" y="4055663"/>
            <a:ext cx="11004832" cy="2424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defTabSz="833438" eaLnBrk="0" hangingPunct="0">
              <a:spcBef>
                <a:spcPct val="40000"/>
              </a:spcBef>
              <a:buClr>
                <a:srgbClr val="CC3300"/>
              </a:buClr>
              <a:buSzPct val="125000"/>
              <a:defRPr/>
            </a:pPr>
            <a:r>
              <a:rPr lang="en-US" sz="2000" dirty="0">
                <a:solidFill>
                  <a:srgbClr val="000000"/>
                </a:solidFill>
                <a:cs typeface="Arial" charset="0"/>
              </a:rPr>
              <a:t>To determine cardinality, </a:t>
            </a:r>
            <a:r>
              <a:rPr lang="en-US" sz="2000" i="1" dirty="0">
                <a:solidFill>
                  <a:srgbClr val="000000"/>
                </a:solidFill>
                <a:cs typeface="Arial" charset="0"/>
              </a:rPr>
              <a:t>first name the relationships properly, and only then:</a:t>
            </a:r>
            <a:endParaRPr lang="en-US" sz="2000" dirty="0">
              <a:solidFill>
                <a:srgbClr val="000000"/>
              </a:solidFill>
              <a:cs typeface="Arial" charset="0"/>
            </a:endParaRPr>
          </a:p>
          <a:p>
            <a:pPr marL="458788" lvl="1" indent="-344488">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for each entity, ask </a:t>
            </a:r>
            <a:br>
              <a:rPr lang="en-US" dirty="0">
                <a:solidFill>
                  <a:srgbClr val="000000"/>
                </a:solidFill>
                <a:latin typeface="Arial" panose="020B0604020202020204" pitchFamily="34" charset="0"/>
                <a:cs typeface="Arial" panose="020B0604020202020204" pitchFamily="34" charset="0"/>
              </a:rPr>
            </a:b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Can one of these be related to a </a:t>
            </a:r>
            <a:r>
              <a:rPr lang="en-US" i="1" dirty="0">
                <a:solidFill>
                  <a:srgbClr val="000000"/>
                </a:solidFill>
                <a:latin typeface="Arial" panose="020B0604020202020204" pitchFamily="34" charset="0"/>
                <a:cs typeface="Arial" panose="020B0604020202020204" pitchFamily="34" charset="0"/>
              </a:rPr>
              <a:t>maximum</a:t>
            </a:r>
            <a:r>
              <a:rPr lang="en-US" dirty="0">
                <a:solidFill>
                  <a:srgbClr val="000000"/>
                </a:solidFill>
                <a:latin typeface="Arial" panose="020B0604020202020204" pitchFamily="34" charset="0"/>
                <a:cs typeface="Arial" panose="020B0604020202020204" pitchFamily="34" charset="0"/>
              </a:rPr>
              <a:t> of </a:t>
            </a:r>
            <a:r>
              <a:rPr lang="en-US" i="1" dirty="0">
                <a:solidFill>
                  <a:srgbClr val="000000"/>
                </a:solidFill>
                <a:latin typeface="Arial" panose="020B0604020202020204" pitchFamily="34" charset="0"/>
                <a:cs typeface="Arial" panose="020B0604020202020204" pitchFamily="34" charset="0"/>
              </a:rPr>
              <a:t>One</a:t>
            </a:r>
            <a:r>
              <a:rPr lang="en-US" dirty="0">
                <a:solidFill>
                  <a:srgbClr val="000000"/>
                </a:solidFill>
                <a:latin typeface="Arial" panose="020B0604020202020204" pitchFamily="34" charset="0"/>
                <a:cs typeface="Arial" panose="020B0604020202020204" pitchFamily="34" charset="0"/>
              </a:rPr>
              <a:t> of the other or a </a:t>
            </a:r>
            <a:r>
              <a:rPr lang="en-US" i="1" dirty="0">
                <a:solidFill>
                  <a:srgbClr val="000000"/>
                </a:solidFill>
                <a:latin typeface="Arial" panose="020B0604020202020204" pitchFamily="34" charset="0"/>
                <a:cs typeface="Arial" panose="020B0604020202020204" pitchFamily="34" charset="0"/>
              </a:rPr>
              <a:t>maximum</a:t>
            </a:r>
            <a:r>
              <a:rPr lang="en-US" dirty="0">
                <a:solidFill>
                  <a:srgbClr val="000000"/>
                </a:solidFill>
                <a:latin typeface="Arial" panose="020B0604020202020204" pitchFamily="34" charset="0"/>
                <a:cs typeface="Arial" panose="020B0604020202020204" pitchFamily="34" charset="0"/>
              </a:rPr>
              <a:t> of </a:t>
            </a:r>
            <a:r>
              <a:rPr lang="en-US" i="1" dirty="0">
                <a:solidFill>
                  <a:srgbClr val="000000"/>
                </a:solidFill>
                <a:latin typeface="Arial" panose="020B0604020202020204" pitchFamily="34" charset="0"/>
                <a:cs typeface="Arial" panose="020B0604020202020204" pitchFamily="34" charset="0"/>
              </a:rPr>
              <a:t>Many</a:t>
            </a:r>
            <a:r>
              <a:rPr lang="en-US" dirty="0">
                <a:solidFill>
                  <a:srgbClr val="000000"/>
                </a:solidFill>
                <a:latin typeface="Arial" panose="020B0604020202020204" pitchFamily="34" charset="0"/>
                <a:cs typeface="Arial" panose="020B0604020202020204" pitchFamily="34" charset="0"/>
              </a:rPr>
              <a:t> of the other?</a:t>
            </a:r>
            <a:r>
              <a:rPr lang="ja-JP" altLang="en-US">
                <a:solidFill>
                  <a:srgbClr val="000000"/>
                </a:solidFill>
                <a:latin typeface="Arial" panose="020B0604020202020204" pitchFamily="34" charset="0"/>
                <a:cs typeface="Arial" panose="020B0604020202020204" pitchFamily="34" charset="0"/>
              </a:rPr>
              <a:t>”</a:t>
            </a:r>
            <a:br>
              <a:rPr lang="en-CA" altLang="ja-JP"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458788" lvl="1" indent="-344488">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record the answer (One or Many) at the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other</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end;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"One or More" works better for businesspersons than "Many"</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458788" lvl="1" indent="-344488">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possibilities –  1:1 (error), 1:M (common), M:M (more work, eventually)</a:t>
            </a:r>
          </a:p>
        </p:txBody>
      </p:sp>
      <p:grpSp>
        <p:nvGrpSpPr>
          <p:cNvPr id="7" name="Group 6">
            <a:extLst>
              <a:ext uri="{FF2B5EF4-FFF2-40B4-BE49-F238E27FC236}">
                <a16:creationId xmlns:a16="http://schemas.microsoft.com/office/drawing/2014/main" id="{25F8644D-98B3-4F44-99ED-715E427769C6}"/>
              </a:ext>
            </a:extLst>
          </p:cNvPr>
          <p:cNvGrpSpPr/>
          <p:nvPr/>
        </p:nvGrpSpPr>
        <p:grpSpPr>
          <a:xfrm>
            <a:off x="3427413" y="1644780"/>
            <a:ext cx="605103" cy="1005832"/>
            <a:chOff x="3427413" y="1644780"/>
            <a:chExt cx="605103" cy="1005832"/>
          </a:xfrm>
        </p:grpSpPr>
        <p:sp>
          <p:nvSpPr>
            <p:cNvPr id="30723" name="Rectangle 3"/>
            <p:cNvSpPr>
              <a:spLocks noChangeArrowheads="1"/>
            </p:cNvSpPr>
            <p:nvPr/>
          </p:nvSpPr>
          <p:spPr bwMode="auto">
            <a:xfrm>
              <a:off x="3617337" y="1644780"/>
              <a:ext cx="389531" cy="2304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lnSpc>
                  <a:spcPct val="97000"/>
                </a:lnSpc>
              </a:pPr>
              <a:r>
                <a:rPr lang="en-US" sz="1200" dirty="0">
                  <a:solidFill>
                    <a:srgbClr val="000000"/>
                  </a:solidFill>
                  <a:latin typeface="Arial" panose="020B0604020202020204" pitchFamily="34" charset="0"/>
                  <a:cs typeface="Arial" panose="020B0604020202020204" pitchFamily="34" charset="0"/>
                </a:rPr>
                <a:t>One</a:t>
              </a:r>
            </a:p>
          </p:txBody>
        </p:sp>
        <p:sp>
          <p:nvSpPr>
            <p:cNvPr id="30725" name="Line 5"/>
            <p:cNvSpPr>
              <a:spLocks noChangeShapeType="1"/>
            </p:cNvSpPr>
            <p:nvPr/>
          </p:nvSpPr>
          <p:spPr bwMode="auto">
            <a:xfrm flipH="1">
              <a:off x="3453846" y="1859517"/>
              <a:ext cx="357462" cy="408138"/>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33" name="Line 14"/>
            <p:cNvSpPr>
              <a:spLocks noChangeShapeType="1"/>
            </p:cNvSpPr>
            <p:nvPr/>
          </p:nvSpPr>
          <p:spPr bwMode="auto">
            <a:xfrm>
              <a:off x="3427413" y="2426775"/>
              <a:ext cx="0" cy="223837"/>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0738" name="Rectangle 19"/>
          <p:cNvSpPr>
            <a:spLocks noChangeArrowheads="1"/>
          </p:cNvSpPr>
          <p:nvPr/>
        </p:nvSpPr>
        <p:spPr bwMode="auto">
          <a:xfrm>
            <a:off x="2325692" y="2206030"/>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Building</a:t>
            </a:r>
          </a:p>
        </p:txBody>
      </p:sp>
      <p:sp>
        <p:nvSpPr>
          <p:cNvPr id="30739" name="Rectangle 20"/>
          <p:cNvSpPr>
            <a:spLocks noChangeArrowheads="1"/>
          </p:cNvSpPr>
          <p:nvPr/>
        </p:nvSpPr>
        <p:spPr bwMode="auto">
          <a:xfrm>
            <a:off x="8578850" y="2344775"/>
            <a:ext cx="1017588"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Employee</a:t>
            </a:r>
          </a:p>
        </p:txBody>
      </p:sp>
      <p:sp>
        <p:nvSpPr>
          <p:cNvPr id="30740" name="Line 21"/>
          <p:cNvSpPr>
            <a:spLocks noChangeShapeType="1"/>
          </p:cNvSpPr>
          <p:nvPr/>
        </p:nvSpPr>
        <p:spPr bwMode="auto">
          <a:xfrm>
            <a:off x="3349644" y="2544213"/>
            <a:ext cx="22320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41" name="Line 22"/>
          <p:cNvSpPr>
            <a:spLocks noChangeShapeType="1"/>
          </p:cNvSpPr>
          <p:nvPr/>
        </p:nvSpPr>
        <p:spPr bwMode="auto">
          <a:xfrm>
            <a:off x="6611943" y="2709863"/>
            <a:ext cx="197326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42" name="Rectangle 23"/>
          <p:cNvSpPr>
            <a:spLocks noChangeArrowheads="1"/>
          </p:cNvSpPr>
          <p:nvPr/>
        </p:nvSpPr>
        <p:spPr bwMode="auto">
          <a:xfrm>
            <a:off x="4496486" y="2544213"/>
            <a:ext cx="751809"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cs typeface="Arial" charset="0"/>
              </a:rPr>
              <a:t>is located at</a:t>
            </a:r>
          </a:p>
        </p:txBody>
      </p:sp>
      <p:sp>
        <p:nvSpPr>
          <p:cNvPr id="30743" name="Rectangle 24"/>
          <p:cNvSpPr>
            <a:spLocks noChangeArrowheads="1"/>
          </p:cNvSpPr>
          <p:nvPr/>
        </p:nvSpPr>
        <p:spPr bwMode="auto">
          <a:xfrm>
            <a:off x="8211464" y="2735263"/>
            <a:ext cx="310257"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dirty="0">
                <a:solidFill>
                  <a:srgbClr val="000000"/>
                </a:solidFill>
                <a:cs typeface="Arial" charset="0"/>
              </a:rPr>
              <a:t>fills</a:t>
            </a:r>
          </a:p>
        </p:txBody>
      </p:sp>
      <p:sp>
        <p:nvSpPr>
          <p:cNvPr id="30744" name="Rectangle 25"/>
          <p:cNvSpPr>
            <a:spLocks noChangeArrowheads="1"/>
          </p:cNvSpPr>
          <p:nvPr/>
        </p:nvSpPr>
        <p:spPr bwMode="auto">
          <a:xfrm>
            <a:off x="3495003" y="2296563"/>
            <a:ext cx="989054"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dirty="0">
                <a:solidFill>
                  <a:srgbClr val="000000"/>
                </a:solidFill>
                <a:cs typeface="Arial" charset="0"/>
              </a:rPr>
              <a:t>is the location of</a:t>
            </a:r>
          </a:p>
        </p:txBody>
      </p:sp>
      <p:sp>
        <p:nvSpPr>
          <p:cNvPr id="30745" name="Rectangle 26"/>
          <p:cNvSpPr>
            <a:spLocks noChangeArrowheads="1"/>
          </p:cNvSpPr>
          <p:nvPr/>
        </p:nvSpPr>
        <p:spPr bwMode="auto">
          <a:xfrm>
            <a:off x="6675438" y="2462213"/>
            <a:ext cx="642806"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a:solidFill>
                  <a:srgbClr val="000000"/>
                </a:solidFill>
                <a:cs typeface="Arial" charset="0"/>
              </a:rPr>
              <a:t>is filled by</a:t>
            </a:r>
          </a:p>
        </p:txBody>
      </p:sp>
      <p:sp>
        <p:nvSpPr>
          <p:cNvPr id="30746" name="Rectangle 28"/>
          <p:cNvSpPr>
            <a:spLocks noChangeArrowheads="1"/>
          </p:cNvSpPr>
          <p:nvPr/>
        </p:nvSpPr>
        <p:spPr bwMode="auto">
          <a:xfrm>
            <a:off x="5140960" y="1768822"/>
            <a:ext cx="949325"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r" defTabSz="873125" eaLnBrk="0" hangingPunct="0">
              <a:defRPr/>
            </a:pPr>
            <a:r>
              <a:rPr lang="en-US" sz="1000" dirty="0">
                <a:solidFill>
                  <a:srgbClr val="000000"/>
                </a:solidFill>
                <a:cs typeface="Arial" charset="0"/>
              </a:rPr>
              <a:t>is contained</a:t>
            </a:r>
            <a:br>
              <a:rPr lang="en-US" sz="1000" dirty="0">
                <a:solidFill>
                  <a:srgbClr val="000000"/>
                </a:solidFill>
                <a:cs typeface="Arial" charset="0"/>
              </a:rPr>
            </a:br>
            <a:r>
              <a:rPr lang="en-US" sz="1000" dirty="0">
                <a:solidFill>
                  <a:srgbClr val="000000"/>
                </a:solidFill>
                <a:cs typeface="Arial" charset="0"/>
              </a:rPr>
              <a:t>in</a:t>
            </a:r>
          </a:p>
        </p:txBody>
      </p:sp>
      <p:sp>
        <p:nvSpPr>
          <p:cNvPr id="30749" name="Rectangle 48"/>
          <p:cNvSpPr>
            <a:spLocks noChangeArrowheads="1"/>
          </p:cNvSpPr>
          <p:nvPr/>
        </p:nvSpPr>
        <p:spPr bwMode="auto">
          <a:xfrm>
            <a:off x="6134101" y="1657282"/>
            <a:ext cx="563562" cy="204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dirty="0">
                <a:solidFill>
                  <a:srgbClr val="000000"/>
                </a:solidFill>
                <a:cs typeface="Arial" charset="0"/>
              </a:rPr>
              <a:t>contains</a:t>
            </a:r>
          </a:p>
        </p:txBody>
      </p:sp>
      <p:sp>
        <p:nvSpPr>
          <p:cNvPr id="30750" name="Rectangle 49"/>
          <p:cNvSpPr>
            <a:spLocks noChangeArrowheads="1"/>
          </p:cNvSpPr>
          <p:nvPr/>
        </p:nvSpPr>
        <p:spPr bwMode="auto">
          <a:xfrm>
            <a:off x="7416801" y="1400175"/>
            <a:ext cx="579437" cy="204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dirty="0">
                <a:solidFill>
                  <a:srgbClr val="000000"/>
                </a:solidFill>
                <a:cs typeface="Arial" charset="0"/>
              </a:rPr>
              <a:t>classifies</a:t>
            </a:r>
          </a:p>
        </p:txBody>
      </p:sp>
      <p:sp>
        <p:nvSpPr>
          <p:cNvPr id="30751" name="Rectangle 50"/>
          <p:cNvSpPr>
            <a:spLocks noChangeArrowheads="1"/>
          </p:cNvSpPr>
          <p:nvPr/>
        </p:nvSpPr>
        <p:spPr bwMode="auto">
          <a:xfrm>
            <a:off x="5640389" y="968375"/>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dirty="0">
                <a:solidFill>
                  <a:srgbClr val="000000"/>
                </a:solidFill>
                <a:cs typeface="Arial" charset="0"/>
              </a:rPr>
              <a:t>Organisation</a:t>
            </a:r>
          </a:p>
          <a:p>
            <a:pPr marL="742950" indent="-742950" algn="ctr" defTabSz="873125" eaLnBrk="0" hangingPunct="0">
              <a:lnSpc>
                <a:spcPct val="90000"/>
              </a:lnSpc>
              <a:defRPr/>
            </a:pPr>
            <a:r>
              <a:rPr lang="en-US" sz="1200" b="1" dirty="0">
                <a:solidFill>
                  <a:srgbClr val="000000"/>
                </a:solidFill>
                <a:cs typeface="Arial" charset="0"/>
              </a:rPr>
              <a:t>Unit</a:t>
            </a:r>
          </a:p>
          <a:p>
            <a:pPr marL="742950" indent="-742950" algn="ctr" defTabSz="873125" eaLnBrk="0" hangingPunct="0">
              <a:lnSpc>
                <a:spcPct val="90000"/>
              </a:lnSpc>
              <a:defRPr/>
            </a:pPr>
            <a:endParaRPr lang="en-US" sz="1200" b="1" dirty="0">
              <a:solidFill>
                <a:srgbClr val="000000"/>
              </a:solidFill>
              <a:cs typeface="Arial" charset="0"/>
            </a:endParaRPr>
          </a:p>
        </p:txBody>
      </p:sp>
      <p:sp>
        <p:nvSpPr>
          <p:cNvPr id="30752" name="Rectangle 51"/>
          <p:cNvSpPr>
            <a:spLocks noChangeArrowheads="1"/>
          </p:cNvSpPr>
          <p:nvPr/>
        </p:nvSpPr>
        <p:spPr bwMode="auto">
          <a:xfrm>
            <a:off x="8151814" y="1089025"/>
            <a:ext cx="1017587" cy="633413"/>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rgbClr val="000000"/>
                </a:solidFill>
                <a:cs typeface="Arial" charset="0"/>
              </a:rPr>
              <a:t>Job</a:t>
            </a:r>
          </a:p>
          <a:p>
            <a:pPr marL="742950" indent="-742950" algn="ctr" defTabSz="873125" eaLnBrk="0" hangingPunct="0">
              <a:lnSpc>
                <a:spcPct val="90000"/>
              </a:lnSpc>
              <a:defRPr/>
            </a:pPr>
            <a:r>
              <a:rPr lang="en-US" sz="1200" b="1">
                <a:solidFill>
                  <a:srgbClr val="000000"/>
                </a:solidFill>
                <a:cs typeface="Arial" charset="0"/>
              </a:rPr>
              <a:t>Category</a:t>
            </a:r>
          </a:p>
          <a:p>
            <a:pPr marL="742950" indent="-742950" algn="ctr" defTabSz="873125" eaLnBrk="0" hangingPunct="0">
              <a:lnSpc>
                <a:spcPct val="90000"/>
              </a:lnSpc>
              <a:defRPr/>
            </a:pPr>
            <a:endParaRPr lang="en-US" sz="1200" b="1">
              <a:solidFill>
                <a:srgbClr val="000000"/>
              </a:solidFill>
              <a:cs typeface="Arial" charset="0"/>
            </a:endParaRPr>
          </a:p>
          <a:p>
            <a:pPr marL="742950" indent="-742950" algn="ctr" defTabSz="873125" eaLnBrk="0" hangingPunct="0">
              <a:lnSpc>
                <a:spcPct val="90000"/>
              </a:lnSpc>
              <a:defRPr/>
            </a:pPr>
            <a:endParaRPr lang="en-US" sz="1200" b="1">
              <a:solidFill>
                <a:srgbClr val="000000"/>
              </a:solidFill>
              <a:cs typeface="Arial" charset="0"/>
            </a:endParaRPr>
          </a:p>
        </p:txBody>
      </p:sp>
      <p:sp>
        <p:nvSpPr>
          <p:cNvPr id="30753" name="Rectangle 52"/>
          <p:cNvSpPr>
            <a:spLocks noChangeArrowheads="1"/>
          </p:cNvSpPr>
          <p:nvPr/>
        </p:nvSpPr>
        <p:spPr bwMode="auto">
          <a:xfrm>
            <a:off x="5592764" y="2205038"/>
            <a:ext cx="1016000" cy="71437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Position</a:t>
            </a:r>
          </a:p>
          <a:p>
            <a:pPr marL="742950" indent="-742950" defTabSz="873125" eaLnBrk="0" hangingPunct="0">
              <a:lnSpc>
                <a:spcPct val="90000"/>
              </a:lnSpc>
              <a:defRPr/>
            </a:pPr>
            <a:endParaRPr lang="en-US" sz="1200" b="1">
              <a:solidFill>
                <a:srgbClr val="000000"/>
              </a:solidFill>
              <a:cs typeface="Arial" charset="0"/>
            </a:endParaRPr>
          </a:p>
        </p:txBody>
      </p:sp>
      <p:sp>
        <p:nvSpPr>
          <p:cNvPr id="30754" name="Rectangle 53"/>
          <p:cNvSpPr>
            <a:spLocks noChangeArrowheads="1"/>
          </p:cNvSpPr>
          <p:nvPr/>
        </p:nvSpPr>
        <p:spPr bwMode="auto">
          <a:xfrm>
            <a:off x="6677026" y="1958975"/>
            <a:ext cx="809625" cy="35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en-US" sz="1000">
                <a:solidFill>
                  <a:srgbClr val="000000"/>
                </a:solidFill>
                <a:cs typeface="Arial" charset="0"/>
              </a:rPr>
              <a:t>is classified</a:t>
            </a:r>
            <a:br>
              <a:rPr lang="en-US" sz="1000">
                <a:solidFill>
                  <a:srgbClr val="000000"/>
                </a:solidFill>
                <a:cs typeface="Arial" charset="0"/>
              </a:rPr>
            </a:br>
            <a:r>
              <a:rPr lang="en-US" sz="1000">
                <a:solidFill>
                  <a:srgbClr val="000000"/>
                </a:solidFill>
                <a:cs typeface="Arial" charset="0"/>
              </a:rPr>
              <a:t>by</a:t>
            </a:r>
          </a:p>
        </p:txBody>
      </p:sp>
      <p:sp>
        <p:nvSpPr>
          <p:cNvPr id="100391" name="Freeform 61"/>
          <p:cNvSpPr>
            <a:spLocks/>
          </p:cNvSpPr>
          <p:nvPr/>
        </p:nvSpPr>
        <p:spPr bwMode="auto">
          <a:xfrm>
            <a:off x="6607176" y="1412875"/>
            <a:ext cx="1543050" cy="946150"/>
          </a:xfrm>
          <a:custGeom>
            <a:avLst/>
            <a:gdLst>
              <a:gd name="T0" fmla="*/ 0 w 972"/>
              <a:gd name="T1" fmla="*/ 596 h 596"/>
              <a:gd name="T2" fmla="*/ 512 w 972"/>
              <a:gd name="T3" fmla="*/ 596 h 596"/>
              <a:gd name="T4" fmla="*/ 512 w 972"/>
              <a:gd name="T5" fmla="*/ 0 h 596"/>
              <a:gd name="T6" fmla="*/ 972 w 972"/>
              <a:gd name="T7" fmla="*/ 0 h 5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2" h="596">
                <a:moveTo>
                  <a:pt x="0" y="596"/>
                </a:moveTo>
                <a:lnTo>
                  <a:pt x="512" y="596"/>
                </a:lnTo>
                <a:lnTo>
                  <a:pt x="512" y="0"/>
                </a:lnTo>
                <a:lnTo>
                  <a:pt x="972" y="0"/>
                </a:lnTo>
              </a:path>
            </a:pathLst>
          </a:custGeom>
          <a:noFill/>
          <a:ln w="12700" cap="flat"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30757" name="Line 58"/>
          <p:cNvSpPr>
            <a:spLocks noChangeShapeType="1"/>
          </p:cNvSpPr>
          <p:nvPr/>
        </p:nvSpPr>
        <p:spPr bwMode="auto">
          <a:xfrm>
            <a:off x="6102351" y="1606550"/>
            <a:ext cx="0" cy="5969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solidFill>
                <a:srgbClr val="000000"/>
              </a:solidFill>
              <a:cs typeface="Arial" charset="0"/>
            </a:endParaRPr>
          </a:p>
        </p:txBody>
      </p:sp>
      <p:grpSp>
        <p:nvGrpSpPr>
          <p:cNvPr id="12" name="Group 11">
            <a:extLst>
              <a:ext uri="{FF2B5EF4-FFF2-40B4-BE49-F238E27FC236}">
                <a16:creationId xmlns:a16="http://schemas.microsoft.com/office/drawing/2014/main" id="{31B2DEB5-5C72-F747-9FD0-3B300F4131CB}"/>
              </a:ext>
            </a:extLst>
          </p:cNvPr>
          <p:cNvGrpSpPr/>
          <p:nvPr/>
        </p:nvGrpSpPr>
        <p:grpSpPr>
          <a:xfrm>
            <a:off x="5937251" y="1298575"/>
            <a:ext cx="2640031" cy="1554200"/>
            <a:chOff x="5937251" y="1298575"/>
            <a:chExt cx="2640031" cy="1554200"/>
          </a:xfrm>
        </p:grpSpPr>
        <p:sp>
          <p:nvSpPr>
            <p:cNvPr id="30756" name="Line 57"/>
            <p:cNvSpPr>
              <a:spLocks noChangeShapeType="1"/>
            </p:cNvSpPr>
            <p:nvPr/>
          </p:nvSpPr>
          <p:spPr bwMode="auto">
            <a:xfrm flipH="1">
              <a:off x="5989639" y="1682750"/>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0" name="Group 9">
              <a:extLst>
                <a:ext uri="{FF2B5EF4-FFF2-40B4-BE49-F238E27FC236}">
                  <a16:creationId xmlns:a16="http://schemas.microsoft.com/office/drawing/2014/main" id="{6EBB6D39-423B-FF46-B95B-88EBA21EC151}"/>
                </a:ext>
              </a:extLst>
            </p:cNvPr>
            <p:cNvGrpSpPr/>
            <p:nvPr/>
          </p:nvGrpSpPr>
          <p:grpSpPr>
            <a:xfrm>
              <a:off x="8415357" y="2543175"/>
              <a:ext cx="161925" cy="296900"/>
              <a:chOff x="8415357" y="2543175"/>
              <a:chExt cx="161925" cy="296900"/>
            </a:xfrm>
          </p:grpSpPr>
          <p:sp>
            <p:nvSpPr>
              <p:cNvPr id="30734" name="Line 15"/>
              <p:cNvSpPr>
                <a:spLocks noChangeShapeType="1"/>
              </p:cNvSpPr>
              <p:nvPr/>
            </p:nvSpPr>
            <p:spPr bwMode="auto">
              <a:xfrm flipV="1">
                <a:off x="8415357" y="2543175"/>
                <a:ext cx="161925" cy="16033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35" name="Line 16"/>
              <p:cNvSpPr>
                <a:spLocks noChangeShapeType="1"/>
              </p:cNvSpPr>
              <p:nvPr/>
            </p:nvSpPr>
            <p:spPr bwMode="auto">
              <a:xfrm>
                <a:off x="8428039" y="2703550"/>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8" name="Group 7">
              <a:extLst>
                <a:ext uri="{FF2B5EF4-FFF2-40B4-BE49-F238E27FC236}">
                  <a16:creationId xmlns:a16="http://schemas.microsoft.com/office/drawing/2014/main" id="{5EDD55E7-D287-6E44-A93D-0D2CD74BC0A8}"/>
                </a:ext>
              </a:extLst>
            </p:cNvPr>
            <p:cNvGrpSpPr/>
            <p:nvPr/>
          </p:nvGrpSpPr>
          <p:grpSpPr>
            <a:xfrm>
              <a:off x="6616701" y="2567025"/>
              <a:ext cx="136525" cy="285750"/>
              <a:chOff x="6616701" y="2567025"/>
              <a:chExt cx="136525" cy="285750"/>
            </a:xfrm>
          </p:grpSpPr>
          <p:sp>
            <p:nvSpPr>
              <p:cNvPr id="30736" name="Line 17"/>
              <p:cNvSpPr>
                <a:spLocks noChangeShapeType="1"/>
              </p:cNvSpPr>
              <p:nvPr/>
            </p:nvSpPr>
            <p:spPr bwMode="auto">
              <a:xfrm>
                <a:off x="6616701" y="2567025"/>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37" name="Line 18"/>
              <p:cNvSpPr>
                <a:spLocks noChangeShapeType="1"/>
              </p:cNvSpPr>
              <p:nvPr/>
            </p:nvSpPr>
            <p:spPr bwMode="auto">
              <a:xfrm flipV="1">
                <a:off x="6616701" y="2716250"/>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00386" name="Group 54"/>
            <p:cNvGrpSpPr>
              <a:grpSpLocks/>
            </p:cNvGrpSpPr>
            <p:nvPr/>
          </p:nvGrpSpPr>
          <p:grpSpPr bwMode="auto">
            <a:xfrm>
              <a:off x="5937251" y="2027238"/>
              <a:ext cx="328612" cy="161925"/>
              <a:chOff x="3854" y="975"/>
              <a:chExt cx="207" cy="102"/>
            </a:xfrm>
          </p:grpSpPr>
          <p:sp>
            <p:nvSpPr>
              <p:cNvPr id="30762" name="Line 55"/>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63" name="Line 56"/>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9" name="Group 8">
              <a:extLst>
                <a:ext uri="{FF2B5EF4-FFF2-40B4-BE49-F238E27FC236}">
                  <a16:creationId xmlns:a16="http://schemas.microsoft.com/office/drawing/2014/main" id="{09D903BF-1A8F-ED49-8251-B9F05A29C21C}"/>
                </a:ext>
              </a:extLst>
            </p:cNvPr>
            <p:cNvGrpSpPr/>
            <p:nvPr/>
          </p:nvGrpSpPr>
          <p:grpSpPr>
            <a:xfrm>
              <a:off x="6607176" y="2217738"/>
              <a:ext cx="136525" cy="285750"/>
              <a:chOff x="6607176" y="2217738"/>
              <a:chExt cx="136525" cy="285750"/>
            </a:xfrm>
          </p:grpSpPr>
          <p:sp>
            <p:nvSpPr>
              <p:cNvPr id="30758" name="Line 59"/>
              <p:cNvSpPr>
                <a:spLocks noChangeShapeType="1"/>
              </p:cNvSpPr>
              <p:nvPr/>
            </p:nvSpPr>
            <p:spPr bwMode="auto">
              <a:xfrm>
                <a:off x="6607176" y="2217738"/>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59" name="Line 60"/>
              <p:cNvSpPr>
                <a:spLocks noChangeShapeType="1"/>
              </p:cNvSpPr>
              <p:nvPr/>
            </p:nvSpPr>
            <p:spPr bwMode="auto">
              <a:xfrm flipV="1">
                <a:off x="6607176" y="2366963"/>
                <a:ext cx="136525" cy="1365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0761" name="Line 62"/>
            <p:cNvSpPr>
              <a:spLocks noChangeShapeType="1"/>
            </p:cNvSpPr>
            <p:nvPr/>
          </p:nvSpPr>
          <p:spPr bwMode="auto">
            <a:xfrm rot="5400000" flipH="1">
              <a:off x="7947026" y="1409700"/>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2" name="Rectangle 1">
            <a:extLst>
              <a:ext uri="{FF2B5EF4-FFF2-40B4-BE49-F238E27FC236}">
                <a16:creationId xmlns:a16="http://schemas.microsoft.com/office/drawing/2014/main" id="{402830B1-D289-3B4E-BABA-69E79D2C26AC}"/>
              </a:ext>
            </a:extLst>
          </p:cNvPr>
          <p:cNvSpPr/>
          <p:nvPr/>
        </p:nvSpPr>
        <p:spPr>
          <a:xfrm>
            <a:off x="882368" y="952500"/>
            <a:ext cx="2791726" cy="646331"/>
          </a:xfrm>
          <a:prstGeom prst="rect">
            <a:avLst/>
          </a:prstGeom>
          <a:noFill/>
          <a:ln>
            <a:noFill/>
          </a:ln>
          <a:effectLst/>
        </p:spPr>
        <p:txBody>
          <a:bodyPr wrap="none" lIns="61913" tIns="25400" rIns="61913" bIns="25400">
            <a:spAutoFit/>
          </a:bodyPr>
          <a:lstStyle/>
          <a:p>
            <a:pPr defTabSz="873125" eaLnBrk="0" hangingPunct="0">
              <a:lnSpc>
                <a:spcPct val="97000"/>
              </a:lnSpc>
            </a:pPr>
            <a:r>
              <a:rPr lang="en-US" sz="1200" dirty="0">
                <a:solidFill>
                  <a:srgbClr val="000000"/>
                </a:solidFill>
                <a:latin typeface="Arial" panose="020B0604020202020204" pitchFamily="34" charset="0"/>
                <a:cs typeface="Arial" panose="020B0604020202020204" pitchFamily="34" charset="0"/>
              </a:rPr>
              <a:t>A kind </a:t>
            </a:r>
            <a:r>
              <a:rPr lang="en-US" sz="1200">
                <a:solidFill>
                  <a:srgbClr val="000000"/>
                </a:solidFill>
                <a:latin typeface="Arial" panose="020B0604020202020204" pitchFamily="34" charset="0"/>
                <a:cs typeface="Arial" panose="020B0604020202020204" pitchFamily="34" charset="0"/>
              </a:rPr>
              <a:t>of </a:t>
            </a:r>
            <a:r>
              <a:rPr lang="ja-JP" altLang="en-US" sz="1200">
                <a:solidFill>
                  <a:srgbClr val="000000"/>
                </a:solidFill>
                <a:latin typeface="Arial" panose="020B0604020202020204" pitchFamily="34" charset="0"/>
                <a:cs typeface="Arial" panose="020B0604020202020204" pitchFamily="34" charset="0"/>
              </a:rPr>
              <a:t>“</a:t>
            </a:r>
            <a:r>
              <a:rPr lang="en-US" sz="1200">
                <a:solidFill>
                  <a:srgbClr val="000000"/>
                </a:solidFill>
                <a:latin typeface="Arial" panose="020B0604020202020204" pitchFamily="34" charset="0"/>
                <a:cs typeface="Arial" panose="020B0604020202020204" pitchFamily="34" charset="0"/>
              </a:rPr>
              <a:t>business rule</a:t>
            </a:r>
            <a:r>
              <a:rPr lang="ja-JP" altLang="en-US" sz="1200">
                <a:solidFill>
                  <a:srgbClr val="000000"/>
                </a:solidFill>
                <a:latin typeface="Arial" panose="020B0604020202020204" pitchFamily="34" charset="0"/>
                <a:cs typeface="Arial" panose="020B0604020202020204" pitchFamily="34" charset="0"/>
              </a:rPr>
              <a:t>”</a:t>
            </a:r>
            <a:r>
              <a:rPr lang="en-US" sz="1200">
                <a:solidFill>
                  <a:srgbClr val="000000"/>
                </a:solidFill>
                <a:latin typeface="Arial" panose="020B0604020202020204" pitchFamily="34" charset="0"/>
                <a:cs typeface="Arial" panose="020B0604020202020204" pitchFamily="34" charset="0"/>
              </a:rPr>
              <a:t> </a:t>
            </a:r>
            <a:br>
              <a:rPr lang="en-US" sz="1200" dirty="0">
                <a:solidFill>
                  <a:srgbClr val="000000"/>
                </a:solidFill>
                <a:latin typeface="Arial" panose="020B0604020202020204" pitchFamily="34" charset="0"/>
                <a:cs typeface="Arial" panose="020B0604020202020204" pitchFamily="34" charset="0"/>
              </a:rPr>
            </a:br>
            <a:r>
              <a:rPr lang="en-US" sz="1200">
                <a:solidFill>
                  <a:srgbClr val="000000"/>
                </a:solidFill>
                <a:latin typeface="Arial" panose="020B0604020202020204" pitchFamily="34" charset="0"/>
                <a:cs typeface="Arial" panose="020B0604020202020204" pitchFamily="34" charset="0"/>
              </a:rPr>
              <a:t>that </a:t>
            </a:r>
            <a:r>
              <a:rPr lang="en-US" sz="1200" dirty="0">
                <a:solidFill>
                  <a:srgbClr val="000000"/>
                </a:solidFill>
                <a:latin typeface="Arial" panose="020B0604020202020204" pitchFamily="34" charset="0"/>
                <a:cs typeface="Arial" panose="020B0604020202020204" pitchFamily="34" charset="0"/>
              </a:rPr>
              <a:t>applies </a:t>
            </a:r>
            <a:r>
              <a:rPr lang="en-US" sz="1200">
                <a:solidFill>
                  <a:srgbClr val="000000"/>
                </a:solidFill>
                <a:latin typeface="Arial" panose="020B0604020202020204" pitchFamily="34" charset="0"/>
                <a:cs typeface="Arial" panose="020B0604020202020204" pitchFamily="34" charset="0"/>
              </a:rPr>
              <a:t>to relationships</a:t>
            </a:r>
            <a:endParaRPr lang="en-US" sz="1200" dirty="0">
              <a:solidFill>
                <a:srgbClr val="000000"/>
              </a:solidFill>
              <a:latin typeface="Arial" panose="020B0604020202020204" pitchFamily="34" charset="0"/>
              <a:cs typeface="Arial" panose="020B0604020202020204" pitchFamily="34" charset="0"/>
            </a:endParaRPr>
          </a:p>
        </p:txBody>
      </p:sp>
      <p:sp>
        <p:nvSpPr>
          <p:cNvPr id="30727" name="Rectangle 7"/>
          <p:cNvSpPr>
            <a:spLocks noChangeArrowheads="1"/>
          </p:cNvSpPr>
          <p:nvPr/>
        </p:nvSpPr>
        <p:spPr bwMode="auto">
          <a:xfrm>
            <a:off x="2272592" y="3073036"/>
            <a:ext cx="2213749" cy="6052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200" dirty="0">
                <a:solidFill>
                  <a:srgbClr val="000000"/>
                </a:solidFill>
                <a:latin typeface="Arial" panose="020B0604020202020204" pitchFamily="34" charset="0"/>
                <a:cs typeface="Arial" panose="020B0604020202020204" pitchFamily="34" charset="0"/>
              </a:rPr>
              <a:t>Each Building </a:t>
            </a:r>
            <a:r>
              <a:rPr lang="en-US" sz="1200" u="sng" dirty="0">
                <a:solidFill>
                  <a:srgbClr val="000000"/>
                </a:solidFill>
                <a:latin typeface="Arial" panose="020B0604020202020204" pitchFamily="34" charset="0"/>
                <a:cs typeface="Arial" panose="020B0604020202020204" pitchFamily="34" charset="0"/>
              </a:rPr>
              <a:t>is the location of</a:t>
            </a:r>
            <a:endParaRPr lang="en-US" sz="1200" dirty="0">
              <a:solidFill>
                <a:srgbClr val="000000"/>
              </a:solidFill>
              <a:latin typeface="Arial" panose="020B0604020202020204" pitchFamily="34" charset="0"/>
              <a:cs typeface="Arial" panose="020B0604020202020204" pitchFamily="34" charset="0"/>
            </a:endParaRPr>
          </a:p>
          <a:p>
            <a:pPr defTabSz="873125" eaLnBrk="0" hangingPunct="0">
              <a:defRPr/>
            </a:pPr>
            <a:r>
              <a:rPr lang="en-US" sz="1200" dirty="0">
                <a:solidFill>
                  <a:srgbClr val="000000"/>
                </a:solidFill>
                <a:latin typeface="Arial" panose="020B0604020202020204" pitchFamily="34" charset="0"/>
                <a:cs typeface="Arial" panose="020B0604020202020204" pitchFamily="34" charset="0"/>
              </a:rPr>
              <a:t>a </a:t>
            </a:r>
            <a:r>
              <a:rPr lang="en-US" sz="1200" i="1" dirty="0">
                <a:solidFill>
                  <a:srgbClr val="000000"/>
                </a:solidFill>
                <a:latin typeface="Arial" panose="020B0604020202020204" pitchFamily="34" charset="0"/>
                <a:cs typeface="Arial" panose="020B0604020202020204" pitchFamily="34" charset="0"/>
              </a:rPr>
              <a:t>maximum</a:t>
            </a:r>
            <a:r>
              <a:rPr lang="en-US" sz="1200" dirty="0">
                <a:solidFill>
                  <a:srgbClr val="000000"/>
                </a:solidFill>
                <a:latin typeface="Arial" panose="020B0604020202020204" pitchFamily="34" charset="0"/>
                <a:cs typeface="Arial" panose="020B0604020202020204" pitchFamily="34" charset="0"/>
              </a:rPr>
              <a:t> of </a:t>
            </a:r>
            <a:r>
              <a:rPr lang="en-US" sz="1200" i="1" dirty="0">
                <a:solidFill>
                  <a:srgbClr val="000000"/>
                </a:solidFill>
                <a:latin typeface="Arial" panose="020B0604020202020204" pitchFamily="34" charset="0"/>
                <a:cs typeface="Arial" panose="020B0604020202020204" pitchFamily="34" charset="0"/>
              </a:rPr>
              <a:t>Many</a:t>
            </a:r>
            <a:r>
              <a:rPr lang="en-US" sz="1200" dirty="0">
                <a:solidFill>
                  <a:srgbClr val="000000"/>
                </a:solidFill>
                <a:latin typeface="Arial" panose="020B0604020202020204" pitchFamily="34" charset="0"/>
                <a:cs typeface="Arial" panose="020B0604020202020204" pitchFamily="34" charset="0"/>
              </a:rPr>
              <a:t> Positions</a:t>
            </a:r>
          </a:p>
          <a:p>
            <a:pPr defTabSz="873125" eaLnBrk="0" hangingPunct="0">
              <a:defRPr/>
            </a:pPr>
            <a:r>
              <a:rPr lang="en-US" sz="1200" dirty="0">
                <a:solidFill>
                  <a:srgbClr val="000000"/>
                </a:solidFill>
                <a:latin typeface="Arial" panose="020B0604020202020204" pitchFamily="34" charset="0"/>
                <a:cs typeface="Arial" panose="020B0604020202020204" pitchFamily="34" charset="0"/>
              </a:rPr>
              <a:t>(or, ... </a:t>
            </a:r>
            <a:r>
              <a:rPr lang="en-US" sz="1200" i="1" dirty="0">
                <a:solidFill>
                  <a:srgbClr val="000000"/>
                </a:solidFill>
                <a:latin typeface="Arial" panose="020B0604020202020204" pitchFamily="34" charset="0"/>
                <a:cs typeface="Arial" panose="020B0604020202020204" pitchFamily="34" charset="0"/>
              </a:rPr>
              <a:t>One or More </a:t>
            </a:r>
            <a:r>
              <a:rPr lang="en-US" sz="1200" dirty="0">
                <a:solidFill>
                  <a:srgbClr val="000000"/>
                </a:solidFill>
                <a:latin typeface="Arial" panose="020B0604020202020204" pitchFamily="34" charset="0"/>
                <a:cs typeface="Arial" panose="020B0604020202020204" pitchFamily="34" charset="0"/>
              </a:rPr>
              <a:t>Positions)</a:t>
            </a:r>
          </a:p>
        </p:txBody>
      </p:sp>
      <p:grpSp>
        <p:nvGrpSpPr>
          <p:cNvPr id="6" name="Group 5">
            <a:extLst>
              <a:ext uri="{FF2B5EF4-FFF2-40B4-BE49-F238E27FC236}">
                <a16:creationId xmlns:a16="http://schemas.microsoft.com/office/drawing/2014/main" id="{B81B27A2-A211-724D-B731-2F6B5FBC2914}"/>
              </a:ext>
            </a:extLst>
          </p:cNvPr>
          <p:cNvGrpSpPr/>
          <p:nvPr/>
        </p:nvGrpSpPr>
        <p:grpSpPr>
          <a:xfrm>
            <a:off x="4217046" y="1660932"/>
            <a:ext cx="1383664" cy="1055316"/>
            <a:chOff x="4217046" y="1660932"/>
            <a:chExt cx="1383664" cy="1055316"/>
          </a:xfrm>
        </p:grpSpPr>
        <p:grpSp>
          <p:nvGrpSpPr>
            <p:cNvPr id="5" name="Group 4">
              <a:extLst>
                <a:ext uri="{FF2B5EF4-FFF2-40B4-BE49-F238E27FC236}">
                  <a16:creationId xmlns:a16="http://schemas.microsoft.com/office/drawing/2014/main" id="{9AE5B1DE-2086-8E4E-B533-358ADFAB9C72}"/>
                </a:ext>
              </a:extLst>
            </p:cNvPr>
            <p:cNvGrpSpPr/>
            <p:nvPr/>
          </p:nvGrpSpPr>
          <p:grpSpPr>
            <a:xfrm>
              <a:off x="5426075" y="2377525"/>
              <a:ext cx="174635" cy="338723"/>
              <a:chOff x="5426075" y="2377525"/>
              <a:chExt cx="174635" cy="338723"/>
            </a:xfrm>
          </p:grpSpPr>
          <p:sp>
            <p:nvSpPr>
              <p:cNvPr id="30731" name="Line 12"/>
              <p:cNvSpPr>
                <a:spLocks noChangeShapeType="1"/>
              </p:cNvSpPr>
              <p:nvPr/>
            </p:nvSpPr>
            <p:spPr bwMode="auto">
              <a:xfrm flipV="1">
                <a:off x="5426075" y="2377525"/>
                <a:ext cx="160338" cy="16033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0732" name="Line 13"/>
              <p:cNvSpPr>
                <a:spLocks noChangeShapeType="1"/>
              </p:cNvSpPr>
              <p:nvPr/>
            </p:nvSpPr>
            <p:spPr bwMode="auto">
              <a:xfrm>
                <a:off x="5434390" y="2556877"/>
                <a:ext cx="166320" cy="159371"/>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0724" name="Rectangle 4"/>
            <p:cNvSpPr>
              <a:spLocks noChangeArrowheads="1"/>
            </p:cNvSpPr>
            <p:nvPr/>
          </p:nvSpPr>
          <p:spPr bwMode="auto">
            <a:xfrm>
              <a:off x="4217046" y="1660932"/>
              <a:ext cx="1090043" cy="409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lnSpc>
                  <a:spcPct val="97000"/>
                </a:lnSpc>
                <a:defRPr/>
              </a:pPr>
              <a:r>
                <a:rPr lang="en-US" sz="1200" dirty="0">
                  <a:solidFill>
                    <a:srgbClr val="000000"/>
                  </a:solidFill>
                  <a:latin typeface="Arial" panose="020B0604020202020204" pitchFamily="34" charset="0"/>
                  <a:cs typeface="Arial" panose="020B0604020202020204" pitchFamily="34" charset="0"/>
                </a:rPr>
                <a:t> Many</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(One or More)</a:t>
              </a:r>
            </a:p>
          </p:txBody>
        </p:sp>
        <p:sp>
          <p:nvSpPr>
            <p:cNvPr id="46" name="Line 5">
              <a:extLst>
                <a:ext uri="{FF2B5EF4-FFF2-40B4-BE49-F238E27FC236}">
                  <a16:creationId xmlns:a16="http://schemas.microsoft.com/office/drawing/2014/main" id="{05F3FB62-E77D-0143-935D-984B0ED59E04}"/>
                </a:ext>
              </a:extLst>
            </p:cNvPr>
            <p:cNvSpPr>
              <a:spLocks noChangeShapeType="1"/>
            </p:cNvSpPr>
            <p:nvPr/>
          </p:nvSpPr>
          <p:spPr bwMode="auto">
            <a:xfrm>
              <a:off x="4719362" y="2029977"/>
              <a:ext cx="697992" cy="396798"/>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9" name="Group 28">
            <a:extLst>
              <a:ext uri="{FF2B5EF4-FFF2-40B4-BE49-F238E27FC236}">
                <a16:creationId xmlns:a16="http://schemas.microsoft.com/office/drawing/2014/main" id="{003AFA83-A1AB-5248-B454-EFF521062EAC}"/>
              </a:ext>
            </a:extLst>
          </p:cNvPr>
          <p:cNvGrpSpPr/>
          <p:nvPr/>
        </p:nvGrpSpPr>
        <p:grpSpPr>
          <a:xfrm>
            <a:off x="9080371" y="2321599"/>
            <a:ext cx="2755276" cy="1969641"/>
            <a:chOff x="9080371" y="2321599"/>
            <a:chExt cx="2755276" cy="1969641"/>
          </a:xfrm>
        </p:grpSpPr>
        <p:sp>
          <p:nvSpPr>
            <p:cNvPr id="45" name="Rectangle 7"/>
            <p:cNvSpPr>
              <a:spLocks noChangeArrowheads="1"/>
            </p:cNvSpPr>
            <p:nvPr/>
          </p:nvSpPr>
          <p:spPr bwMode="auto">
            <a:xfrm>
              <a:off x="9080371" y="3501280"/>
              <a:ext cx="2514892" cy="789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1913" tIns="25400" rIns="61913" bIns="25400">
              <a:spAutoFit/>
            </a:bodyPr>
            <a:lstStyle/>
            <a:p>
              <a:pPr algn="r" defTabSz="873125" eaLnBrk="0" hangingPunct="0">
                <a:defRPr/>
              </a:pPr>
              <a:r>
                <a:rPr lang="en-US" sz="1200" dirty="0">
                  <a:solidFill>
                    <a:srgbClr val="000000"/>
                  </a:solidFill>
                  <a:latin typeface="Arial" panose="020B0604020202020204" pitchFamily="34" charset="0"/>
                  <a:cs typeface="Arial" panose="020B0604020202020204" pitchFamily="34" charset="0"/>
                </a:rPr>
                <a:t>One to One (1:1) relationships in a</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conceptual or logical model are almost invariably an error except in recursive relationships.</a:t>
              </a:r>
            </a:p>
          </p:txBody>
        </p:sp>
        <p:grpSp>
          <p:nvGrpSpPr>
            <p:cNvPr id="28" name="Group 27">
              <a:extLst>
                <a:ext uri="{FF2B5EF4-FFF2-40B4-BE49-F238E27FC236}">
                  <a16:creationId xmlns:a16="http://schemas.microsoft.com/office/drawing/2014/main" id="{0A2A2783-96BC-B54B-AB25-5CB5278810F1}"/>
                </a:ext>
              </a:extLst>
            </p:cNvPr>
            <p:cNvGrpSpPr/>
            <p:nvPr/>
          </p:nvGrpSpPr>
          <p:grpSpPr>
            <a:xfrm>
              <a:off x="10337817" y="2321599"/>
              <a:ext cx="1497830" cy="1086512"/>
              <a:chOff x="10491807" y="1830090"/>
              <a:chExt cx="1497830" cy="1086512"/>
            </a:xfrm>
          </p:grpSpPr>
          <p:sp>
            <p:nvSpPr>
              <p:cNvPr id="56" name="Rectangle 20">
                <a:extLst>
                  <a:ext uri="{FF2B5EF4-FFF2-40B4-BE49-F238E27FC236}">
                    <a16:creationId xmlns:a16="http://schemas.microsoft.com/office/drawing/2014/main" id="{DEF4C950-BBBA-A64D-81C3-288E91D6F31A}"/>
                  </a:ext>
                </a:extLst>
              </p:cNvPr>
              <p:cNvSpPr>
                <a:spLocks noChangeArrowheads="1"/>
              </p:cNvSpPr>
              <p:nvPr/>
            </p:nvSpPr>
            <p:spPr bwMode="auto">
              <a:xfrm>
                <a:off x="10491807" y="2152687"/>
                <a:ext cx="81229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dirty="0">
                    <a:solidFill>
                      <a:srgbClr val="000000"/>
                    </a:solidFill>
                    <a:cs typeface="Arial" charset="0"/>
                  </a:rPr>
                  <a:t>List Item</a:t>
                </a:r>
              </a:p>
            </p:txBody>
          </p:sp>
          <p:cxnSp>
            <p:nvCxnSpPr>
              <p:cNvPr id="14" name="Elbow Connector 13">
                <a:extLst>
                  <a:ext uri="{FF2B5EF4-FFF2-40B4-BE49-F238E27FC236}">
                    <a16:creationId xmlns:a16="http://schemas.microsoft.com/office/drawing/2014/main" id="{D7B0A2DF-0F41-8243-BABD-2ADE28714D7F}"/>
                  </a:ext>
                </a:extLst>
              </p:cNvPr>
              <p:cNvCxnSpPr>
                <a:cxnSpLocks/>
              </p:cNvCxnSpPr>
              <p:nvPr/>
            </p:nvCxnSpPr>
            <p:spPr>
              <a:xfrm rot="5400000" flipH="1" flipV="1">
                <a:off x="11277736" y="2226584"/>
                <a:ext cx="403919" cy="351183"/>
              </a:xfrm>
              <a:prstGeom prst="bentConnector3">
                <a:avLst>
                  <a:gd name="adj1" fmla="val -20539"/>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121D31-F37C-B346-9928-F8D803E1C2DF}"/>
                  </a:ext>
                </a:extLst>
              </p:cNvPr>
              <p:cNvCxnSpPr>
                <a:cxnSpLocks/>
              </p:cNvCxnSpPr>
              <p:nvPr/>
            </p:nvCxnSpPr>
            <p:spPr>
              <a:xfrm flipH="1">
                <a:off x="11304104" y="2203450"/>
                <a:ext cx="35118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Line 62">
                <a:extLst>
                  <a:ext uri="{FF2B5EF4-FFF2-40B4-BE49-F238E27FC236}">
                    <a16:creationId xmlns:a16="http://schemas.microsoft.com/office/drawing/2014/main" id="{341775F6-243C-3A44-9365-5197AA5E6B94}"/>
                  </a:ext>
                </a:extLst>
              </p:cNvPr>
              <p:cNvSpPr>
                <a:spLocks noChangeShapeType="1"/>
              </p:cNvSpPr>
              <p:nvPr/>
            </p:nvSpPr>
            <p:spPr bwMode="auto">
              <a:xfrm rot="5400000" flipH="1">
                <a:off x="11299826" y="2200215"/>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68" name="Line 62">
                <a:extLst>
                  <a:ext uri="{FF2B5EF4-FFF2-40B4-BE49-F238E27FC236}">
                    <a16:creationId xmlns:a16="http://schemas.microsoft.com/office/drawing/2014/main" id="{EF246E71-AE2D-FD47-94A0-DC9033661E3A}"/>
                  </a:ext>
                </a:extLst>
              </p:cNvPr>
              <p:cNvSpPr>
                <a:spLocks noChangeShapeType="1"/>
              </p:cNvSpPr>
              <p:nvPr/>
            </p:nvSpPr>
            <p:spPr bwMode="auto">
              <a:xfrm rot="5400000" flipH="1">
                <a:off x="11299826" y="2689182"/>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74" name="Rectangle 24">
                <a:extLst>
                  <a:ext uri="{FF2B5EF4-FFF2-40B4-BE49-F238E27FC236}">
                    <a16:creationId xmlns:a16="http://schemas.microsoft.com/office/drawing/2014/main" id="{9B6F244C-0CB6-004E-A0BD-5D8CF50583C6}"/>
                  </a:ext>
                </a:extLst>
              </p:cNvPr>
              <p:cNvSpPr>
                <a:spLocks noChangeArrowheads="1"/>
              </p:cNvSpPr>
              <p:nvPr/>
            </p:nvSpPr>
            <p:spPr bwMode="auto">
              <a:xfrm>
                <a:off x="11406832" y="2711418"/>
                <a:ext cx="496933"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dirty="0">
                    <a:solidFill>
                      <a:srgbClr val="000000"/>
                    </a:solidFill>
                    <a:cs typeface="Arial" charset="0"/>
                  </a:rPr>
                  <a:t>follows</a:t>
                </a:r>
              </a:p>
            </p:txBody>
          </p:sp>
          <p:sp>
            <p:nvSpPr>
              <p:cNvPr id="75" name="Rectangle 24">
                <a:extLst>
                  <a:ext uri="{FF2B5EF4-FFF2-40B4-BE49-F238E27FC236}">
                    <a16:creationId xmlns:a16="http://schemas.microsoft.com/office/drawing/2014/main" id="{C4D6CC3B-D14A-DD49-A51C-2E5513B62FFE}"/>
                  </a:ext>
                </a:extLst>
              </p:cNvPr>
              <p:cNvSpPr>
                <a:spLocks noChangeArrowheads="1"/>
              </p:cNvSpPr>
              <p:nvPr/>
            </p:nvSpPr>
            <p:spPr bwMode="auto">
              <a:xfrm>
                <a:off x="11410951" y="1830090"/>
                <a:ext cx="578686"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dirty="0">
                    <a:solidFill>
                      <a:srgbClr val="000000"/>
                    </a:solidFill>
                    <a:cs typeface="Arial" charset="0"/>
                  </a:rPr>
                  <a:t>followed</a:t>
                </a:r>
                <a:br>
                  <a:rPr lang="en-US" sz="1000" dirty="0">
                    <a:solidFill>
                      <a:srgbClr val="000000"/>
                    </a:solidFill>
                    <a:cs typeface="Arial" charset="0"/>
                  </a:rPr>
                </a:br>
                <a:r>
                  <a:rPr lang="en-US" sz="1000" dirty="0">
                    <a:solidFill>
                      <a:srgbClr val="000000"/>
                    </a:solidFill>
                    <a:cs typeface="Arial" charset="0"/>
                  </a:rPr>
                  <a:t>by</a:t>
                </a:r>
              </a:p>
            </p:txBody>
          </p:sp>
        </p:grpSp>
      </p:grpSp>
    </p:spTree>
    <p:extLst>
      <p:ext uri="{BB962C8B-B14F-4D97-AF65-F5344CB8AC3E}">
        <p14:creationId xmlns:p14="http://schemas.microsoft.com/office/powerpoint/2010/main" val="325803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29">
                                            <p:txEl>
                                              <p:pRg st="0" end="0"/>
                                            </p:txEl>
                                          </p:spTgt>
                                        </p:tgtEl>
                                        <p:attrNameLst>
                                          <p:attrName>style.visibility</p:attrName>
                                        </p:attrNameLst>
                                      </p:cBhvr>
                                      <p:to>
                                        <p:strVal val="visible"/>
                                      </p:to>
                                    </p:set>
                                    <p:animEffect transition="in" filter="dissolve">
                                      <p:cBhvr>
                                        <p:cTn id="7" dur="500"/>
                                        <p:tgtEl>
                                          <p:spTgt spid="307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29">
                                            <p:txEl>
                                              <p:pRg st="1" end="1"/>
                                            </p:txEl>
                                          </p:spTgt>
                                        </p:tgtEl>
                                        <p:attrNameLst>
                                          <p:attrName>style.visibility</p:attrName>
                                        </p:attrNameLst>
                                      </p:cBhvr>
                                      <p:to>
                                        <p:strVal val="visible"/>
                                      </p:to>
                                    </p:set>
                                    <p:animEffect transition="in" filter="dissolve">
                                      <p:cBhvr>
                                        <p:cTn id="12" dur="500"/>
                                        <p:tgtEl>
                                          <p:spTgt spid="307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7"/>
                                        </p:tgtEl>
                                        <p:attrNameLst>
                                          <p:attrName>style.visibility</p:attrName>
                                        </p:attrNameLst>
                                      </p:cBhvr>
                                      <p:to>
                                        <p:strVal val="visible"/>
                                      </p:to>
                                    </p:set>
                                    <p:animEffect transition="in" filter="dissolve">
                                      <p:cBhvr>
                                        <p:cTn id="17" dur="500"/>
                                        <p:tgtEl>
                                          <p:spTgt spid="307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29">
                                            <p:txEl>
                                              <p:pRg st="2" end="2"/>
                                            </p:txEl>
                                          </p:spTgt>
                                        </p:tgtEl>
                                        <p:attrNameLst>
                                          <p:attrName>style.visibility</p:attrName>
                                        </p:attrNameLst>
                                      </p:cBhvr>
                                      <p:to>
                                        <p:strVal val="visible"/>
                                      </p:to>
                                    </p:set>
                                    <p:animEffect transition="in" filter="dissolve">
                                      <p:cBhvr>
                                        <p:cTn id="22" dur="500"/>
                                        <p:tgtEl>
                                          <p:spTgt spid="3072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728"/>
                                        </p:tgtEl>
                                        <p:attrNameLst>
                                          <p:attrName>style.visibility</p:attrName>
                                        </p:attrNameLst>
                                      </p:cBhvr>
                                      <p:to>
                                        <p:strVal val="visible"/>
                                      </p:to>
                                    </p:set>
                                    <p:animEffect transition="in" filter="dissolve">
                                      <p:cBhvr>
                                        <p:cTn id="32" dur="500"/>
                                        <p:tgtEl>
                                          <p:spTgt spid="307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0729">
                                            <p:txEl>
                                              <p:pRg st="3" end="3"/>
                                            </p:txEl>
                                          </p:spTgt>
                                        </p:tgtEl>
                                        <p:attrNameLst>
                                          <p:attrName>style.visibility</p:attrName>
                                        </p:attrNameLst>
                                      </p:cBhvr>
                                      <p:to>
                                        <p:strVal val="visible"/>
                                      </p:to>
                                    </p:set>
                                    <p:animEffect transition="in" filter="dissolve">
                                      <p:cBhvr>
                                        <p:cTn id="47" dur="500"/>
                                        <p:tgtEl>
                                          <p:spTgt spid="3072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307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latin typeface="Arial" charset="0"/>
              </a:rPr>
              <a:t>Relationships – state as assertions</a:t>
            </a:r>
          </a:p>
        </p:txBody>
      </p:sp>
      <p:sp>
        <p:nvSpPr>
          <p:cNvPr id="17411" name="Rectangle 3"/>
          <p:cNvSpPr>
            <a:spLocks noGrp="1" noChangeArrowheads="1"/>
          </p:cNvSpPr>
          <p:nvPr>
            <p:ph type="body" idx="4294967295"/>
          </p:nvPr>
        </p:nvSpPr>
        <p:spPr>
          <a:xfrm>
            <a:off x="885238" y="638812"/>
            <a:ext cx="8344875" cy="476234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873125" eaLnBrk="1" hangingPunct="1">
              <a:buFont typeface="Wingdings" charset="0"/>
              <a:buAutoNum type="arabicPeriod"/>
              <a:defRPr/>
            </a:pPr>
            <a:r>
              <a:rPr lang="en-US" sz="2400" dirty="0">
                <a:latin typeface="Arial" charset="0"/>
              </a:rPr>
              <a:t>You </a:t>
            </a:r>
            <a:r>
              <a:rPr lang="en-US" sz="2400" i="1" dirty="0">
                <a:latin typeface="Arial" charset="0"/>
              </a:rPr>
              <a:t>must</a:t>
            </a:r>
            <a:r>
              <a:rPr lang="en-US" sz="2400" dirty="0">
                <a:latin typeface="Arial" charset="0"/>
              </a:rPr>
              <a:t> state the relationship name as an assertion,  </a:t>
            </a:r>
            <a:br>
              <a:rPr lang="en-US" sz="2400" dirty="0">
                <a:latin typeface="Arial" charset="0"/>
              </a:rPr>
            </a:br>
            <a:r>
              <a:rPr lang="en-US" sz="2400" dirty="0">
                <a:latin typeface="Arial" charset="0"/>
              </a:rPr>
              <a:t>in both directions (for clarity and confirmation)</a:t>
            </a:r>
          </a:p>
          <a:p>
            <a:pPr marL="457200" indent="-457200" defTabSz="873125" eaLnBrk="1" hangingPunct="1">
              <a:buFont typeface="Wingdings" charset="0"/>
              <a:buAutoNum type="arabicPeriod"/>
              <a:defRPr/>
            </a:pPr>
            <a:r>
              <a:rPr lang="en-US" sz="2400" dirty="0">
                <a:latin typeface="Arial" charset="0"/>
              </a:rPr>
              <a:t>Be clear on whether cardinality is </a:t>
            </a:r>
            <a:r>
              <a:rPr lang="ja-JP" altLang="en-US" sz="2400" dirty="0">
                <a:latin typeface="Arial" charset="0"/>
              </a:rPr>
              <a:t>“</a:t>
            </a:r>
            <a:r>
              <a:rPr lang="en-US" sz="2400" dirty="0">
                <a:latin typeface="Arial" charset="0"/>
              </a:rPr>
              <a:t>one</a:t>
            </a:r>
            <a:r>
              <a:rPr lang="ja-JP" altLang="en-US" sz="2400" dirty="0">
                <a:latin typeface="Arial" charset="0"/>
              </a:rPr>
              <a:t>”</a:t>
            </a:r>
            <a:r>
              <a:rPr lang="en-US" sz="2400" dirty="0">
                <a:latin typeface="Arial" charset="0"/>
              </a:rPr>
              <a:t> or </a:t>
            </a:r>
            <a:r>
              <a:rPr lang="ja-JP" altLang="en-US" sz="2400" dirty="0">
                <a:latin typeface="Arial" charset="0"/>
              </a:rPr>
              <a:t>“</a:t>
            </a:r>
            <a:r>
              <a:rPr lang="en-US" sz="2400" dirty="0">
                <a:latin typeface="Arial" charset="0"/>
              </a:rPr>
              <a:t>one or more</a:t>
            </a:r>
            <a:r>
              <a:rPr lang="ja-JP" altLang="en-US" sz="2400" dirty="0">
                <a:latin typeface="Arial" charset="0"/>
              </a:rPr>
              <a:t>”</a:t>
            </a:r>
            <a:r>
              <a:rPr lang="en-US" sz="2400" dirty="0">
                <a:latin typeface="Arial" charset="0"/>
              </a:rPr>
              <a:t> (don</a:t>
            </a:r>
            <a:r>
              <a:rPr lang="tr-TR" altLang="ja-JP" sz="2400" dirty="0">
                <a:latin typeface="Arial" charset="0"/>
              </a:rPr>
              <a:t>'t</a:t>
            </a:r>
            <a:r>
              <a:rPr lang="en-US" sz="2400" dirty="0">
                <a:latin typeface="Arial" charset="0"/>
              </a:rPr>
              <a:t> worry about </a:t>
            </a:r>
            <a:r>
              <a:rPr lang="ja-JP" altLang="en-US" sz="2400" dirty="0">
                <a:latin typeface="Arial" charset="0"/>
              </a:rPr>
              <a:t>“</a:t>
            </a:r>
            <a:r>
              <a:rPr lang="en-US" sz="2400" dirty="0">
                <a:latin typeface="Arial" charset="0"/>
              </a:rPr>
              <a:t>may</a:t>
            </a:r>
            <a:r>
              <a:rPr lang="ja-JP" altLang="en-US" sz="2400" dirty="0">
                <a:latin typeface="Arial" charset="0"/>
              </a:rPr>
              <a:t>”</a:t>
            </a:r>
            <a:r>
              <a:rPr lang="en-US" sz="2400" dirty="0">
                <a:latin typeface="Arial" charset="0"/>
              </a:rPr>
              <a:t> and </a:t>
            </a:r>
            <a:r>
              <a:rPr lang="ja-JP" altLang="en-US" sz="2400" dirty="0">
                <a:latin typeface="Arial" charset="0"/>
              </a:rPr>
              <a:t>“</a:t>
            </a:r>
            <a:r>
              <a:rPr lang="en-US" sz="2400" dirty="0">
                <a:latin typeface="Arial" charset="0"/>
              </a:rPr>
              <a:t>must</a:t>
            </a:r>
            <a:r>
              <a:rPr lang="ja-JP" altLang="en-US" sz="2400" dirty="0">
                <a:latin typeface="Arial" charset="0"/>
              </a:rPr>
              <a:t>”</a:t>
            </a:r>
            <a:r>
              <a:rPr lang="en-US" sz="2400" dirty="0">
                <a:latin typeface="Arial" charset="0"/>
              </a:rPr>
              <a:t> at first)</a:t>
            </a:r>
          </a:p>
          <a:p>
            <a:pPr marL="457200" indent="-457200" defTabSz="873125" eaLnBrk="1" hangingPunct="1">
              <a:buFont typeface="Wingdings" charset="0"/>
              <a:buAutoNum type="arabicPeriod"/>
              <a:defRPr/>
            </a:pPr>
            <a:r>
              <a:rPr lang="en-US" sz="2400" i="1" dirty="0">
                <a:latin typeface="Arial" charset="0"/>
              </a:rPr>
              <a:t>Emphatically</a:t>
            </a:r>
            <a:r>
              <a:rPr lang="en-US" sz="2400" dirty="0">
                <a:latin typeface="Arial" charset="0"/>
              </a:rPr>
              <a:t> begin the assertion with the word </a:t>
            </a:r>
            <a:r>
              <a:rPr lang="ja-JP" altLang="en-US" sz="2400" dirty="0">
                <a:latin typeface="Arial" charset="0"/>
              </a:rPr>
              <a:t>“</a:t>
            </a:r>
            <a:r>
              <a:rPr lang="en-US" sz="2400" dirty="0">
                <a:latin typeface="Arial" charset="0"/>
              </a:rPr>
              <a:t>Each</a:t>
            </a:r>
            <a:r>
              <a:rPr lang="ja-JP" altLang="en-US" sz="2400">
                <a:latin typeface="Arial" charset="0"/>
              </a:rPr>
              <a:t>”</a:t>
            </a:r>
            <a:endParaRPr lang="en-CA" altLang="ja-JP" sz="2400" dirty="0">
              <a:latin typeface="Arial" charset="0"/>
            </a:endParaRPr>
          </a:p>
          <a:p>
            <a:pPr marL="457200" indent="-457200" defTabSz="873125" eaLnBrk="1" hangingPunct="1">
              <a:buFont typeface="Wingdings" charset="0"/>
              <a:buAutoNum type="arabicPeriod"/>
              <a:defRPr/>
            </a:pPr>
            <a:r>
              <a:rPr lang="en-CA" sz="2400" dirty="0">
                <a:latin typeface="Arial" charset="0"/>
              </a:rPr>
              <a:t>Try it on this model…</a:t>
            </a:r>
            <a:endParaRPr lang="en-US" sz="2400" dirty="0">
              <a:latin typeface="Arial" charset="0"/>
            </a:endParaRPr>
          </a:p>
        </p:txBody>
      </p:sp>
      <p:sp>
        <p:nvSpPr>
          <p:cNvPr id="53252" name="Rectangle 6"/>
          <p:cNvSpPr>
            <a:spLocks noChangeArrowheads="1"/>
          </p:cNvSpPr>
          <p:nvPr/>
        </p:nvSpPr>
        <p:spPr bwMode="auto">
          <a:xfrm>
            <a:off x="7392505" y="2597057"/>
            <a:ext cx="4894262" cy="11227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325" tIns="23813" rIns="60325" bIns="23813"/>
          <a:lstStyle/>
          <a:p>
            <a:pPr defTabSz="3425825" eaLnBrk="0" fontAlgn="base" hangingPunct="0">
              <a:lnSpc>
                <a:spcPct val="97000"/>
              </a:lnSpc>
              <a:spcBef>
                <a:spcPct val="0"/>
              </a:spcBef>
              <a:spcAft>
                <a:spcPct val="0"/>
              </a:spcAft>
            </a:pPr>
            <a:r>
              <a:rPr lang="en-US" b="1" i="1" dirty="0">
                <a:solidFill>
                  <a:srgbClr val="000000"/>
                </a:solidFill>
                <a:latin typeface="Arial" charset="0"/>
                <a:ea typeface="ＭＳ Ｐゴシック" charset="0"/>
                <a:cs typeface="ＭＳ Ｐゴシック" charset="0"/>
              </a:rPr>
              <a:t>Each</a:t>
            </a:r>
            <a:r>
              <a:rPr lang="en-US" i="1" dirty="0">
                <a:solidFill>
                  <a:srgbClr val="000000"/>
                </a:solidFill>
                <a:latin typeface="Arial" charset="0"/>
                <a:ea typeface="ＭＳ Ｐゴシック" charset="0"/>
                <a:cs typeface="ＭＳ Ｐゴシック" charset="0"/>
              </a:rPr>
              <a:t> </a:t>
            </a:r>
            <a:r>
              <a:rPr lang="en-US" dirty="0">
                <a:solidFill>
                  <a:srgbClr val="000000"/>
                </a:solidFill>
                <a:latin typeface="Arial" charset="0"/>
                <a:ea typeface="ＭＳ Ｐゴシック" charset="0"/>
                <a:cs typeface="ＭＳ Ｐゴシック" charset="0"/>
              </a:rPr>
              <a:t>Instructor teaches one or more Classes</a:t>
            </a:r>
          </a:p>
          <a:p>
            <a:pPr defTabSz="3425825" eaLnBrk="0" fontAlgn="base" hangingPunct="0">
              <a:lnSpc>
                <a:spcPct val="97000"/>
              </a:lnSpc>
              <a:spcBef>
                <a:spcPct val="0"/>
              </a:spcBef>
              <a:spcAft>
                <a:spcPct val="0"/>
              </a:spcAft>
            </a:pPr>
            <a:r>
              <a:rPr lang="en-US" dirty="0">
                <a:solidFill>
                  <a:srgbClr val="000000"/>
                </a:solidFill>
                <a:latin typeface="Arial" charset="0"/>
                <a:ea typeface="ＭＳ Ｐゴシック" charset="0"/>
                <a:cs typeface="ＭＳ Ｐゴシック" charset="0"/>
              </a:rPr>
              <a:t>(Sounds good…)</a:t>
            </a:r>
          </a:p>
          <a:p>
            <a:pPr defTabSz="3425825" eaLnBrk="0" fontAlgn="base" hangingPunct="0">
              <a:lnSpc>
                <a:spcPct val="97000"/>
              </a:lnSpc>
              <a:spcBef>
                <a:spcPct val="0"/>
              </a:spcBef>
              <a:spcAft>
                <a:spcPct val="0"/>
              </a:spcAft>
            </a:pPr>
            <a:r>
              <a:rPr lang="en-US" sz="1050" i="1" dirty="0">
                <a:solidFill>
                  <a:srgbClr val="000000"/>
                </a:solidFill>
                <a:latin typeface="Arial" charset="0"/>
                <a:ea typeface="ＭＳ Ｐゴシック" charset="0"/>
                <a:cs typeface="ＭＳ Ｐゴシック" charset="0"/>
              </a:rPr>
              <a:t> </a:t>
            </a:r>
            <a:endParaRPr lang="en-US" i="1" dirty="0">
              <a:solidFill>
                <a:srgbClr val="000000"/>
              </a:solidFill>
              <a:latin typeface="Arial" charset="0"/>
              <a:ea typeface="ＭＳ Ｐゴシック" charset="0"/>
              <a:cs typeface="ＭＳ Ｐゴシック" charset="0"/>
            </a:endParaRPr>
          </a:p>
          <a:p>
            <a:pPr defTabSz="3425825" eaLnBrk="0" fontAlgn="base" hangingPunct="0">
              <a:lnSpc>
                <a:spcPct val="97000"/>
              </a:lnSpc>
              <a:spcBef>
                <a:spcPct val="0"/>
              </a:spcBef>
              <a:spcAft>
                <a:spcPct val="0"/>
              </a:spcAft>
            </a:pPr>
            <a:r>
              <a:rPr lang="en-US" b="1" i="1" dirty="0">
                <a:solidFill>
                  <a:srgbClr val="000000"/>
                </a:solidFill>
                <a:latin typeface="Arial" charset="0"/>
                <a:ea typeface="ＭＳ Ｐゴシック" charset="0"/>
                <a:cs typeface="ＭＳ Ｐゴシック" charset="0"/>
              </a:rPr>
              <a:t>Each</a:t>
            </a:r>
            <a:r>
              <a:rPr lang="en-US" i="1" dirty="0">
                <a:solidFill>
                  <a:srgbClr val="000000"/>
                </a:solidFill>
                <a:latin typeface="Arial" charset="0"/>
                <a:ea typeface="ＭＳ Ｐゴシック" charset="0"/>
                <a:cs typeface="ＭＳ Ｐゴシック" charset="0"/>
              </a:rPr>
              <a:t> </a:t>
            </a:r>
            <a:r>
              <a:rPr lang="en-US" dirty="0">
                <a:solidFill>
                  <a:srgbClr val="000000"/>
                </a:solidFill>
                <a:latin typeface="Arial" charset="0"/>
                <a:ea typeface="ＭＳ Ｐゴシック" charset="0"/>
                <a:cs typeface="ＭＳ Ｐゴシック" charset="0"/>
              </a:rPr>
              <a:t>Class is taught by one Instructor…</a:t>
            </a:r>
          </a:p>
        </p:txBody>
      </p:sp>
      <p:grpSp>
        <p:nvGrpSpPr>
          <p:cNvPr id="2" name="Group 1"/>
          <p:cNvGrpSpPr/>
          <p:nvPr/>
        </p:nvGrpSpPr>
        <p:grpSpPr>
          <a:xfrm>
            <a:off x="1482041" y="3234830"/>
            <a:ext cx="4384675" cy="2089151"/>
            <a:chOff x="561899" y="3904141"/>
            <a:chExt cx="4384675" cy="2089151"/>
          </a:xfrm>
        </p:grpSpPr>
        <p:grpSp>
          <p:nvGrpSpPr>
            <p:cNvPr id="32" name="Group 31"/>
            <p:cNvGrpSpPr>
              <a:grpSpLocks/>
            </p:cNvGrpSpPr>
            <p:nvPr/>
          </p:nvGrpSpPr>
          <p:grpSpPr bwMode="auto">
            <a:xfrm>
              <a:off x="1481138" y="4417041"/>
              <a:ext cx="2495550" cy="1393825"/>
              <a:chOff x="1559500" y="1880259"/>
              <a:chExt cx="2495550" cy="1393825"/>
            </a:xfrm>
          </p:grpSpPr>
          <p:grpSp>
            <p:nvGrpSpPr>
              <p:cNvPr id="33" name="Group 96"/>
              <p:cNvGrpSpPr>
                <a:grpSpLocks/>
              </p:cNvGrpSpPr>
              <p:nvPr/>
            </p:nvGrpSpPr>
            <p:grpSpPr bwMode="auto">
              <a:xfrm>
                <a:off x="1559500" y="2942296"/>
                <a:ext cx="122238" cy="112713"/>
                <a:chOff x="1081" y="3505"/>
                <a:chExt cx="50" cy="50"/>
              </a:xfrm>
            </p:grpSpPr>
            <p:sp>
              <p:nvSpPr>
                <p:cNvPr id="49" name="Line 94"/>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50" name="Line 95"/>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grpSp>
            <p:nvGrpSpPr>
              <p:cNvPr id="34" name="Group 97"/>
              <p:cNvGrpSpPr>
                <a:grpSpLocks/>
              </p:cNvGrpSpPr>
              <p:nvPr/>
            </p:nvGrpSpPr>
            <p:grpSpPr bwMode="auto">
              <a:xfrm>
                <a:off x="3427988" y="3062946"/>
                <a:ext cx="122237" cy="112713"/>
                <a:chOff x="1081" y="3505"/>
                <a:chExt cx="50" cy="50"/>
              </a:xfrm>
            </p:grpSpPr>
            <p:sp>
              <p:nvSpPr>
                <p:cNvPr id="47" name="Line 98"/>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48" name="Line 99"/>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grpSp>
            <p:nvGrpSpPr>
              <p:cNvPr id="35" name="Group 100"/>
              <p:cNvGrpSpPr>
                <a:grpSpLocks/>
              </p:cNvGrpSpPr>
              <p:nvPr/>
            </p:nvGrpSpPr>
            <p:grpSpPr bwMode="auto">
              <a:xfrm flipH="1">
                <a:off x="2391350" y="2938165"/>
                <a:ext cx="122238" cy="117221"/>
                <a:chOff x="1081" y="3506"/>
                <a:chExt cx="50" cy="52"/>
              </a:xfrm>
            </p:grpSpPr>
            <p:sp>
              <p:nvSpPr>
                <p:cNvPr id="45" name="Line 101"/>
                <p:cNvSpPr>
                  <a:spLocks noChangeShapeType="1"/>
                </p:cNvSpPr>
                <p:nvPr/>
              </p:nvSpPr>
              <p:spPr bwMode="auto">
                <a:xfrm flipH="1">
                  <a:off x="1081" y="3533"/>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46" name="Line 102"/>
                <p:cNvSpPr>
                  <a:spLocks noChangeShapeType="1"/>
                </p:cNvSpPr>
                <p:nvPr/>
              </p:nvSpPr>
              <p:spPr bwMode="auto">
                <a:xfrm flipH="1" flipV="1">
                  <a:off x="1081" y="3506"/>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sp>
            <p:nvSpPr>
              <p:cNvPr id="36" name="Line 103"/>
              <p:cNvSpPr>
                <a:spLocks noChangeShapeType="1"/>
              </p:cNvSpPr>
              <p:nvPr/>
            </p:nvSpPr>
            <p:spPr bwMode="auto">
              <a:xfrm>
                <a:off x="4048700" y="3150259"/>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37" name="Line 104"/>
              <p:cNvSpPr>
                <a:spLocks noChangeShapeType="1"/>
              </p:cNvSpPr>
              <p:nvPr/>
            </p:nvSpPr>
            <p:spPr bwMode="auto">
              <a:xfrm>
                <a:off x="4055050" y="1880259"/>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nvGrpSpPr>
              <p:cNvPr id="38" name="Group 105"/>
              <p:cNvGrpSpPr>
                <a:grpSpLocks/>
              </p:cNvGrpSpPr>
              <p:nvPr/>
            </p:nvGrpSpPr>
            <p:grpSpPr bwMode="auto">
              <a:xfrm rot="5400000" flipH="1">
                <a:off x="2912050" y="2585109"/>
                <a:ext cx="122238" cy="112712"/>
                <a:chOff x="1081" y="3505"/>
                <a:chExt cx="50" cy="50"/>
              </a:xfrm>
            </p:grpSpPr>
            <p:sp>
              <p:nvSpPr>
                <p:cNvPr id="43" name="Line 106"/>
                <p:cNvSpPr>
                  <a:spLocks noChangeShapeType="1"/>
                </p:cNvSpPr>
                <p:nvPr/>
              </p:nvSpPr>
              <p:spPr bwMode="auto">
                <a:xfrm flipH="1">
                  <a:off x="1084" y="3532"/>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44" name="Line 107"/>
                <p:cNvSpPr>
                  <a:spLocks noChangeShapeType="1"/>
                </p:cNvSpPr>
                <p:nvPr/>
              </p:nvSpPr>
              <p:spPr bwMode="auto">
                <a:xfrm flipH="1" flipV="1">
                  <a:off x="1084"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sp>
            <p:nvSpPr>
              <p:cNvPr id="39" name="Line 109"/>
              <p:cNvSpPr>
                <a:spLocks noChangeShapeType="1"/>
              </p:cNvSpPr>
              <p:nvPr/>
            </p:nvSpPr>
            <p:spPr bwMode="auto">
              <a:xfrm rot="-5400000">
                <a:off x="2973963" y="2289833"/>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nvGrpSpPr>
              <p:cNvPr id="40" name="Group 111"/>
              <p:cNvGrpSpPr>
                <a:grpSpLocks/>
              </p:cNvGrpSpPr>
              <p:nvPr/>
            </p:nvGrpSpPr>
            <p:grpSpPr bwMode="auto">
              <a:xfrm>
                <a:off x="3427988" y="2789896"/>
                <a:ext cx="122237" cy="112713"/>
                <a:chOff x="1081" y="3505"/>
                <a:chExt cx="50" cy="50"/>
              </a:xfrm>
            </p:grpSpPr>
            <p:sp>
              <p:nvSpPr>
                <p:cNvPr id="41" name="Line 112"/>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42" name="Line 113"/>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grpSp>
        </p:grpSp>
        <p:grpSp>
          <p:nvGrpSpPr>
            <p:cNvPr id="51" name="Group 50"/>
            <p:cNvGrpSpPr/>
            <p:nvPr/>
          </p:nvGrpSpPr>
          <p:grpSpPr>
            <a:xfrm>
              <a:off x="561899" y="3904141"/>
              <a:ext cx="4384675" cy="2089151"/>
              <a:chOff x="561899" y="3725408"/>
              <a:chExt cx="4384675" cy="2089151"/>
            </a:xfrm>
          </p:grpSpPr>
          <p:grpSp>
            <p:nvGrpSpPr>
              <p:cNvPr id="52" name="Group 51"/>
              <p:cNvGrpSpPr/>
              <p:nvPr/>
            </p:nvGrpSpPr>
            <p:grpSpPr>
              <a:xfrm>
                <a:off x="561899" y="4903333"/>
                <a:ext cx="912813" cy="911226"/>
                <a:chOff x="561899" y="4903333"/>
                <a:chExt cx="912813" cy="911226"/>
              </a:xfrm>
            </p:grpSpPr>
            <p:sp>
              <p:nvSpPr>
                <p:cNvPr id="69" name="Rectangle 26"/>
                <p:cNvSpPr>
                  <a:spLocks noChangeArrowheads="1"/>
                </p:cNvSpPr>
                <p:nvPr/>
              </p:nvSpPr>
              <p:spPr bwMode="auto">
                <a:xfrm>
                  <a:off x="561899" y="5130346"/>
                  <a:ext cx="912813" cy="684213"/>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70" name="Rectangle 32"/>
                <p:cNvSpPr>
                  <a:spLocks noChangeArrowheads="1"/>
                </p:cNvSpPr>
                <p:nvPr/>
              </p:nvSpPr>
              <p:spPr bwMode="auto">
                <a:xfrm>
                  <a:off x="561899" y="4903333"/>
                  <a:ext cx="912813" cy="227013"/>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71" name="Rectangle 33"/>
                <p:cNvSpPr>
                  <a:spLocks noChangeArrowheads="1"/>
                </p:cNvSpPr>
                <p:nvPr/>
              </p:nvSpPr>
              <p:spPr bwMode="auto">
                <a:xfrm>
                  <a:off x="590546" y="4941433"/>
                  <a:ext cx="47769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000" b="1" i="1" dirty="0">
                      <a:solidFill>
                        <a:srgbClr val="000000"/>
                      </a:solidFill>
                      <a:latin typeface="Arial" charset="0"/>
                      <a:ea typeface="ＭＳ Ｐゴシック" charset="0"/>
                      <a:cs typeface="ＭＳ Ｐゴシック" charset="0"/>
                    </a:rPr>
                    <a:t>Student</a:t>
                  </a:r>
                  <a:endParaRPr lang="en-US" b="1" i="1" dirty="0">
                    <a:solidFill>
                      <a:srgbClr val="000000"/>
                    </a:solidFill>
                    <a:latin typeface="Arial" charset="0"/>
                    <a:ea typeface="ＭＳ Ｐゴシック" charset="0"/>
                    <a:cs typeface="ＭＳ Ｐゴシック" charset="0"/>
                  </a:endParaRPr>
                </a:p>
              </p:txBody>
            </p:sp>
          </p:grpSp>
          <p:grpSp>
            <p:nvGrpSpPr>
              <p:cNvPr id="53" name="Group 52"/>
              <p:cNvGrpSpPr/>
              <p:nvPr/>
            </p:nvGrpSpPr>
            <p:grpSpPr>
              <a:xfrm>
                <a:off x="2435149" y="3725408"/>
                <a:ext cx="912813" cy="911225"/>
                <a:chOff x="2435149" y="3725408"/>
                <a:chExt cx="912813" cy="911225"/>
              </a:xfrm>
            </p:grpSpPr>
            <p:sp>
              <p:nvSpPr>
                <p:cNvPr id="66" name="Rectangle 35"/>
                <p:cNvSpPr>
                  <a:spLocks noChangeArrowheads="1"/>
                </p:cNvSpPr>
                <p:nvPr/>
              </p:nvSpPr>
              <p:spPr bwMode="auto">
                <a:xfrm>
                  <a:off x="2435149" y="3954008"/>
                  <a:ext cx="912813" cy="682625"/>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67" name="Rectangle 41"/>
                <p:cNvSpPr>
                  <a:spLocks noChangeArrowheads="1"/>
                </p:cNvSpPr>
                <p:nvPr/>
              </p:nvSpPr>
              <p:spPr bwMode="auto">
                <a:xfrm>
                  <a:off x="2435149" y="3725408"/>
                  <a:ext cx="912813" cy="228600"/>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68" name="Rectangle 42"/>
                <p:cNvSpPr>
                  <a:spLocks noChangeArrowheads="1"/>
                </p:cNvSpPr>
                <p:nvPr/>
              </p:nvSpPr>
              <p:spPr bwMode="auto">
                <a:xfrm>
                  <a:off x="2471118" y="3765096"/>
                  <a:ext cx="44082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000" b="1" i="1" dirty="0">
                      <a:solidFill>
                        <a:srgbClr val="000000"/>
                      </a:solidFill>
                      <a:latin typeface="Arial" charset="0"/>
                      <a:ea typeface="ＭＳ Ｐゴシック" charset="0"/>
                      <a:cs typeface="ＭＳ Ｐゴシック" charset="0"/>
                    </a:rPr>
                    <a:t>Course</a:t>
                  </a:r>
                  <a:endParaRPr lang="en-US" b="1" i="1" dirty="0">
                    <a:solidFill>
                      <a:srgbClr val="000000"/>
                    </a:solidFill>
                    <a:latin typeface="Arial" charset="0"/>
                    <a:ea typeface="ＭＳ Ｐゴシック" charset="0"/>
                    <a:cs typeface="ＭＳ Ｐゴシック" charset="0"/>
                  </a:endParaRPr>
                </a:p>
              </p:txBody>
            </p:sp>
          </p:grpSp>
          <p:grpSp>
            <p:nvGrpSpPr>
              <p:cNvPr id="54" name="Group 53"/>
              <p:cNvGrpSpPr/>
              <p:nvPr/>
            </p:nvGrpSpPr>
            <p:grpSpPr>
              <a:xfrm>
                <a:off x="4033762" y="4168320"/>
                <a:ext cx="912812" cy="622301"/>
                <a:chOff x="4033762" y="4168320"/>
                <a:chExt cx="912812" cy="622301"/>
              </a:xfrm>
            </p:grpSpPr>
            <p:sp>
              <p:nvSpPr>
                <p:cNvPr id="63" name="Rectangle 44"/>
                <p:cNvSpPr>
                  <a:spLocks noChangeArrowheads="1"/>
                </p:cNvSpPr>
                <p:nvPr/>
              </p:nvSpPr>
              <p:spPr bwMode="auto">
                <a:xfrm>
                  <a:off x="4033762" y="4360408"/>
                  <a:ext cx="912812" cy="430213"/>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64" name="Rectangle 47"/>
                <p:cNvSpPr>
                  <a:spLocks noChangeArrowheads="1"/>
                </p:cNvSpPr>
                <p:nvPr/>
              </p:nvSpPr>
              <p:spPr bwMode="auto">
                <a:xfrm>
                  <a:off x="4033762" y="4168320"/>
                  <a:ext cx="912812" cy="192088"/>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65" name="Rectangle 48"/>
                <p:cNvSpPr>
                  <a:spLocks noChangeArrowheads="1"/>
                </p:cNvSpPr>
                <p:nvPr/>
              </p:nvSpPr>
              <p:spPr bwMode="auto">
                <a:xfrm>
                  <a:off x="4077701" y="4200070"/>
                  <a:ext cx="5979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000" b="1" i="1" dirty="0">
                      <a:solidFill>
                        <a:srgbClr val="000000"/>
                      </a:solidFill>
                      <a:latin typeface="Arial" charset="0"/>
                      <a:ea typeface="ＭＳ Ｐゴシック" charset="0"/>
                      <a:cs typeface="ＭＳ Ｐゴシック" charset="0"/>
                    </a:rPr>
                    <a:t>Instructor</a:t>
                  </a:r>
                  <a:endParaRPr lang="en-US" b="1" i="1" dirty="0">
                    <a:solidFill>
                      <a:srgbClr val="000000"/>
                    </a:solidFill>
                    <a:latin typeface="Arial" charset="0"/>
                    <a:ea typeface="ＭＳ Ｐゴシック" charset="0"/>
                    <a:cs typeface="ＭＳ Ｐゴシック" charset="0"/>
                  </a:endParaRPr>
                </a:p>
              </p:txBody>
            </p:sp>
          </p:grpSp>
          <p:grpSp>
            <p:nvGrpSpPr>
              <p:cNvPr id="55" name="Group 54"/>
              <p:cNvGrpSpPr/>
              <p:nvPr/>
            </p:nvGrpSpPr>
            <p:grpSpPr>
              <a:xfrm>
                <a:off x="4033762" y="4900158"/>
                <a:ext cx="912812" cy="898525"/>
                <a:chOff x="4033762" y="4900158"/>
                <a:chExt cx="912812" cy="898525"/>
              </a:xfrm>
            </p:grpSpPr>
            <p:sp>
              <p:nvSpPr>
                <p:cNvPr id="60" name="Rectangle 50"/>
                <p:cNvSpPr>
                  <a:spLocks noChangeArrowheads="1"/>
                </p:cNvSpPr>
                <p:nvPr/>
              </p:nvSpPr>
              <p:spPr bwMode="auto">
                <a:xfrm>
                  <a:off x="4033762" y="5125583"/>
                  <a:ext cx="912812" cy="673100"/>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61" name="Rectangle 55"/>
                <p:cNvSpPr>
                  <a:spLocks noChangeArrowheads="1"/>
                </p:cNvSpPr>
                <p:nvPr/>
              </p:nvSpPr>
              <p:spPr bwMode="auto">
                <a:xfrm>
                  <a:off x="4033762" y="4900158"/>
                  <a:ext cx="912812" cy="225425"/>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62" name="Rectangle 56"/>
                <p:cNvSpPr>
                  <a:spLocks noChangeArrowheads="1"/>
                </p:cNvSpPr>
                <p:nvPr/>
              </p:nvSpPr>
              <p:spPr bwMode="auto">
                <a:xfrm>
                  <a:off x="4078833" y="4939846"/>
                  <a:ext cx="36388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000" b="1" i="1" dirty="0">
                      <a:solidFill>
                        <a:srgbClr val="000000"/>
                      </a:solidFill>
                      <a:latin typeface="Arial" charset="0"/>
                      <a:ea typeface="ＭＳ Ｐゴシック" charset="0"/>
                      <a:cs typeface="ＭＳ Ｐゴシック" charset="0"/>
                    </a:rPr>
                    <a:t>Room</a:t>
                  </a:r>
                  <a:endParaRPr lang="en-US" b="1" i="1" dirty="0">
                    <a:solidFill>
                      <a:srgbClr val="000000"/>
                    </a:solidFill>
                    <a:latin typeface="Arial" charset="0"/>
                    <a:ea typeface="ＭＳ Ｐゴシック" charset="0"/>
                    <a:cs typeface="ＭＳ Ｐゴシック" charset="0"/>
                  </a:endParaRPr>
                </a:p>
              </p:txBody>
            </p:sp>
          </p:grpSp>
          <p:grpSp>
            <p:nvGrpSpPr>
              <p:cNvPr id="56" name="Group 55"/>
              <p:cNvGrpSpPr/>
              <p:nvPr/>
            </p:nvGrpSpPr>
            <p:grpSpPr>
              <a:xfrm>
                <a:off x="2435149" y="5062083"/>
                <a:ext cx="912813" cy="620712"/>
                <a:chOff x="2435149" y="5062083"/>
                <a:chExt cx="912813" cy="620712"/>
              </a:xfrm>
            </p:grpSpPr>
            <p:sp>
              <p:nvSpPr>
                <p:cNvPr id="57" name="Rectangle 72"/>
                <p:cNvSpPr>
                  <a:spLocks noChangeArrowheads="1"/>
                </p:cNvSpPr>
                <p:nvPr/>
              </p:nvSpPr>
              <p:spPr bwMode="auto">
                <a:xfrm>
                  <a:off x="2435149" y="5254170"/>
                  <a:ext cx="912813" cy="428625"/>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58" name="Rectangle 73"/>
                <p:cNvSpPr>
                  <a:spLocks noChangeArrowheads="1"/>
                </p:cNvSpPr>
                <p:nvPr/>
              </p:nvSpPr>
              <p:spPr bwMode="auto">
                <a:xfrm>
                  <a:off x="2435149" y="5062083"/>
                  <a:ext cx="912813" cy="192087"/>
                </a:xfrm>
                <a:prstGeom prst="rect">
                  <a:avLst/>
                </a:prstGeom>
                <a:solidFill>
                  <a:schemeClr val="bg1"/>
                </a:solidFill>
                <a:ln w="12700">
                  <a:solidFill>
                    <a:srgbClr val="000000"/>
                  </a:solidFill>
                  <a:miter lim="800000"/>
                  <a:headEnd/>
                  <a:tailEnd/>
                </a:ln>
              </p:spPr>
              <p:txBody>
                <a:bodyPr/>
                <a:lstStyle/>
                <a:p>
                  <a:pPr algn="ctr" fontAlgn="base">
                    <a:spcBef>
                      <a:spcPct val="0"/>
                    </a:spcBef>
                    <a:spcAft>
                      <a:spcPct val="0"/>
                    </a:spcAft>
                  </a:pPr>
                  <a:endParaRPr lang="en-CA" sz="1400" i="1">
                    <a:solidFill>
                      <a:srgbClr val="000000"/>
                    </a:solidFill>
                    <a:latin typeface="Arial" charset="0"/>
                    <a:ea typeface="ＭＳ Ｐゴシック" charset="0"/>
                    <a:cs typeface="ＭＳ Ｐゴシック" charset="0"/>
                  </a:endParaRPr>
                </a:p>
              </p:txBody>
            </p:sp>
            <p:sp>
              <p:nvSpPr>
                <p:cNvPr id="59" name="Rectangle 74"/>
                <p:cNvSpPr>
                  <a:spLocks noChangeArrowheads="1"/>
                </p:cNvSpPr>
                <p:nvPr/>
              </p:nvSpPr>
              <p:spPr bwMode="auto">
                <a:xfrm>
                  <a:off x="2535903" y="5068433"/>
                  <a:ext cx="33983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000" b="1" i="1" dirty="0">
                      <a:solidFill>
                        <a:srgbClr val="000000"/>
                      </a:solidFill>
                      <a:latin typeface="Arial" charset="0"/>
                      <a:ea typeface="ＭＳ Ｐゴシック" charset="0"/>
                      <a:cs typeface="ＭＳ Ｐゴシック" charset="0"/>
                    </a:rPr>
                    <a:t>Class</a:t>
                  </a:r>
                  <a:endParaRPr lang="en-US" b="1" i="1" dirty="0">
                    <a:solidFill>
                      <a:srgbClr val="000000"/>
                    </a:solidFill>
                    <a:latin typeface="Arial" charset="0"/>
                    <a:ea typeface="ＭＳ Ｐゴシック" charset="0"/>
                    <a:cs typeface="ＭＳ Ｐゴシック" charset="0"/>
                  </a:endParaRPr>
                </a:p>
              </p:txBody>
            </p:sp>
          </p:grpSp>
        </p:grpSp>
        <p:grpSp>
          <p:nvGrpSpPr>
            <p:cNvPr id="72" name="Group 71"/>
            <p:cNvGrpSpPr/>
            <p:nvPr/>
          </p:nvGrpSpPr>
          <p:grpSpPr>
            <a:xfrm>
              <a:off x="1474712" y="4478816"/>
              <a:ext cx="2559050" cy="1404223"/>
              <a:chOff x="1474712" y="4300083"/>
              <a:chExt cx="2559050" cy="1404223"/>
            </a:xfrm>
          </p:grpSpPr>
          <p:sp>
            <p:nvSpPr>
              <p:cNvPr id="73" name="Freeform 57"/>
              <p:cNvSpPr>
                <a:spLocks/>
              </p:cNvSpPr>
              <p:nvPr/>
            </p:nvSpPr>
            <p:spPr bwMode="auto">
              <a:xfrm>
                <a:off x="2892349" y="4636633"/>
                <a:ext cx="1588" cy="431800"/>
              </a:xfrm>
              <a:custGeom>
                <a:avLst/>
                <a:gdLst>
                  <a:gd name="T0" fmla="*/ 0 w 1588"/>
                  <a:gd name="T1" fmla="*/ 0 h 543"/>
                  <a:gd name="T2" fmla="*/ 0 w 1588"/>
                  <a:gd name="T3" fmla="*/ 2147483647 h 543"/>
                  <a:gd name="T4" fmla="*/ 0 w 1588"/>
                  <a:gd name="T5" fmla="*/ 2147483647 h 543"/>
                  <a:gd name="T6" fmla="*/ 0 60000 65536"/>
                  <a:gd name="T7" fmla="*/ 0 60000 65536"/>
                  <a:gd name="T8" fmla="*/ 0 60000 65536"/>
                </a:gdLst>
                <a:ahLst/>
                <a:cxnLst>
                  <a:cxn ang="T6">
                    <a:pos x="T0" y="T1"/>
                  </a:cxn>
                  <a:cxn ang="T7">
                    <a:pos x="T2" y="T3"/>
                  </a:cxn>
                  <a:cxn ang="T8">
                    <a:pos x="T4" y="T5"/>
                  </a:cxn>
                </a:cxnLst>
                <a:rect l="0" t="0" r="r" b="b"/>
                <a:pathLst>
                  <a:path w="1588" h="543">
                    <a:moveTo>
                      <a:pt x="0" y="0"/>
                    </a:moveTo>
                    <a:lnTo>
                      <a:pt x="0" y="321"/>
                    </a:lnTo>
                    <a:lnTo>
                      <a:pt x="0" y="543"/>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74" name="Freeform 63"/>
              <p:cNvSpPr>
                <a:spLocks/>
              </p:cNvSpPr>
              <p:nvPr/>
            </p:nvSpPr>
            <p:spPr bwMode="auto">
              <a:xfrm>
                <a:off x="3341612" y="4300083"/>
                <a:ext cx="692150" cy="906462"/>
              </a:xfrm>
              <a:custGeom>
                <a:avLst/>
                <a:gdLst>
                  <a:gd name="T0" fmla="*/ 2147483647 w 762"/>
                  <a:gd name="T1" fmla="*/ 0 h 1148"/>
                  <a:gd name="T2" fmla="*/ 2147483647 w 762"/>
                  <a:gd name="T3" fmla="*/ 0 h 1148"/>
                  <a:gd name="T4" fmla="*/ 2147483647 w 762"/>
                  <a:gd name="T5" fmla="*/ 2147483647 h 1148"/>
                  <a:gd name="T6" fmla="*/ 0 w 762"/>
                  <a:gd name="T7" fmla="*/ 2147483647 h 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148">
                    <a:moveTo>
                      <a:pt x="762" y="0"/>
                    </a:moveTo>
                    <a:lnTo>
                      <a:pt x="331" y="0"/>
                    </a:lnTo>
                    <a:lnTo>
                      <a:pt x="331" y="1148"/>
                    </a:lnTo>
                    <a:lnTo>
                      <a:pt x="0" y="1148"/>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75" name="Freeform 67"/>
              <p:cNvSpPr>
                <a:spLocks/>
              </p:cNvSpPr>
              <p:nvPr/>
            </p:nvSpPr>
            <p:spPr bwMode="auto">
              <a:xfrm>
                <a:off x="3341612" y="5481183"/>
                <a:ext cx="692150" cy="92075"/>
              </a:xfrm>
              <a:custGeom>
                <a:avLst/>
                <a:gdLst>
                  <a:gd name="T0" fmla="*/ 2147483647 w 762"/>
                  <a:gd name="T1" fmla="*/ 2147483647 h 101"/>
                  <a:gd name="T2" fmla="*/ 2147483647 w 762"/>
                  <a:gd name="T3" fmla="*/ 2147483647 h 101"/>
                  <a:gd name="T4" fmla="*/ 2147483647 w 762"/>
                  <a:gd name="T5" fmla="*/ 0 h 101"/>
                  <a:gd name="T6" fmla="*/ 0 w 762"/>
                  <a:gd name="T7" fmla="*/ 0 h 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01">
                    <a:moveTo>
                      <a:pt x="762" y="101"/>
                    </a:moveTo>
                    <a:lnTo>
                      <a:pt x="331" y="101"/>
                    </a:lnTo>
                    <a:lnTo>
                      <a:pt x="331" y="0"/>
                    </a:lnTo>
                    <a:lnTo>
                      <a:pt x="0"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76" name="Rectangle 81"/>
              <p:cNvSpPr>
                <a:spLocks noChangeArrowheads="1"/>
              </p:cNvSpPr>
              <p:nvPr/>
            </p:nvSpPr>
            <p:spPr bwMode="auto">
              <a:xfrm>
                <a:off x="2288354" y="4905464"/>
                <a:ext cx="50550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offering of</a:t>
                </a:r>
                <a:endParaRPr lang="en-US" sz="1400" i="1" dirty="0">
                  <a:solidFill>
                    <a:srgbClr val="000000"/>
                  </a:solidFill>
                  <a:latin typeface="Arial" charset="0"/>
                  <a:ea typeface="ＭＳ Ｐゴシック" charset="0"/>
                  <a:cs typeface="ＭＳ Ｐゴシック" charset="0"/>
                </a:endParaRPr>
              </a:p>
            </p:txBody>
          </p:sp>
          <p:sp>
            <p:nvSpPr>
              <p:cNvPr id="77" name="Rectangle 87"/>
              <p:cNvSpPr>
                <a:spLocks noChangeArrowheads="1"/>
              </p:cNvSpPr>
              <p:nvPr/>
            </p:nvSpPr>
            <p:spPr bwMode="auto">
              <a:xfrm>
                <a:off x="3315007" y="4873170"/>
                <a:ext cx="28854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taught</a:t>
                </a:r>
              </a:p>
              <a:p>
                <a:pPr algn="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by</a:t>
                </a:r>
              </a:p>
            </p:txBody>
          </p:sp>
          <p:sp>
            <p:nvSpPr>
              <p:cNvPr id="78" name="Rectangle 88"/>
              <p:cNvSpPr>
                <a:spLocks noChangeArrowheads="1"/>
              </p:cNvSpPr>
              <p:nvPr/>
            </p:nvSpPr>
            <p:spPr bwMode="auto">
              <a:xfrm>
                <a:off x="3401409" y="5581195"/>
                <a:ext cx="44242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located in</a:t>
                </a:r>
                <a:endParaRPr lang="en-US" sz="1400" i="1" dirty="0">
                  <a:solidFill>
                    <a:srgbClr val="000000"/>
                  </a:solidFill>
                  <a:latin typeface="Arial" charset="0"/>
                  <a:ea typeface="ＭＳ Ｐゴシック" charset="0"/>
                  <a:cs typeface="ＭＳ Ｐゴシック" charset="0"/>
                </a:endParaRPr>
              </a:p>
            </p:txBody>
          </p:sp>
          <p:sp>
            <p:nvSpPr>
              <p:cNvPr id="79" name="Line 93"/>
              <p:cNvSpPr>
                <a:spLocks noChangeShapeType="1"/>
              </p:cNvSpPr>
              <p:nvPr/>
            </p:nvSpPr>
            <p:spPr bwMode="auto">
              <a:xfrm flipH="1">
                <a:off x="1474712" y="5357358"/>
                <a:ext cx="95726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80" name="Rectangle 108"/>
              <p:cNvSpPr>
                <a:spLocks noChangeArrowheads="1"/>
              </p:cNvSpPr>
              <p:nvPr/>
            </p:nvSpPr>
            <p:spPr bwMode="auto">
              <a:xfrm>
                <a:off x="1704043" y="5414508"/>
                <a:ext cx="62950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is enrolled by</a:t>
                </a:r>
                <a:endParaRPr lang="en-US" sz="1400" i="1" dirty="0">
                  <a:solidFill>
                    <a:srgbClr val="000000"/>
                  </a:solidFill>
                  <a:latin typeface="Arial" charset="0"/>
                  <a:ea typeface="ＭＳ Ｐゴシック" charset="0"/>
                  <a:cs typeface="ＭＳ Ｐゴシック" charset="0"/>
                </a:endParaRPr>
              </a:p>
            </p:txBody>
          </p:sp>
        </p:grpSp>
        <p:grpSp>
          <p:nvGrpSpPr>
            <p:cNvPr id="81" name="Group 80"/>
            <p:cNvGrpSpPr/>
            <p:nvPr/>
          </p:nvGrpSpPr>
          <p:grpSpPr>
            <a:xfrm>
              <a:off x="1596141" y="4280378"/>
              <a:ext cx="2419243" cy="1365777"/>
              <a:chOff x="1596141" y="4101645"/>
              <a:chExt cx="2419243" cy="1365777"/>
            </a:xfrm>
          </p:grpSpPr>
          <p:sp>
            <p:nvSpPr>
              <p:cNvPr id="82" name="Rectangle 86"/>
              <p:cNvSpPr>
                <a:spLocks noChangeArrowheads="1"/>
              </p:cNvSpPr>
              <p:nvPr/>
            </p:nvSpPr>
            <p:spPr bwMode="auto">
              <a:xfrm>
                <a:off x="1596141" y="5170754"/>
                <a:ext cx="41197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enrolls in</a:t>
                </a:r>
                <a:endParaRPr lang="en-US" sz="1400" i="1" dirty="0">
                  <a:solidFill>
                    <a:srgbClr val="000000"/>
                  </a:solidFill>
                  <a:latin typeface="Arial" charset="0"/>
                  <a:ea typeface="ＭＳ Ｐゴシック" charset="0"/>
                  <a:cs typeface="ＭＳ Ｐゴシック" charset="0"/>
                </a:endParaRPr>
              </a:p>
            </p:txBody>
          </p:sp>
          <p:sp>
            <p:nvSpPr>
              <p:cNvPr id="83" name="Rectangle 89"/>
              <p:cNvSpPr>
                <a:spLocks noChangeArrowheads="1"/>
              </p:cNvSpPr>
              <p:nvPr/>
            </p:nvSpPr>
            <p:spPr bwMode="auto">
              <a:xfrm>
                <a:off x="3596870" y="4101645"/>
                <a:ext cx="36227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teaches</a:t>
                </a:r>
              </a:p>
            </p:txBody>
          </p:sp>
          <p:sp>
            <p:nvSpPr>
              <p:cNvPr id="84" name="Rectangle 81"/>
              <p:cNvSpPr>
                <a:spLocks noChangeArrowheads="1"/>
              </p:cNvSpPr>
              <p:nvPr/>
            </p:nvSpPr>
            <p:spPr bwMode="auto">
              <a:xfrm>
                <a:off x="2893886" y="4700484"/>
                <a:ext cx="50550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offered via</a:t>
                </a:r>
                <a:endParaRPr lang="en-US" sz="1400" i="1" dirty="0">
                  <a:solidFill>
                    <a:srgbClr val="000000"/>
                  </a:solidFill>
                  <a:latin typeface="Arial" charset="0"/>
                  <a:ea typeface="ＭＳ Ｐゴシック" charset="0"/>
                  <a:cs typeface="ＭＳ Ｐゴシック" charset="0"/>
                </a:endParaRPr>
              </a:p>
            </p:txBody>
          </p:sp>
          <p:sp>
            <p:nvSpPr>
              <p:cNvPr id="85" name="Rectangle 88"/>
              <p:cNvSpPr>
                <a:spLocks noChangeArrowheads="1"/>
              </p:cNvSpPr>
              <p:nvPr/>
            </p:nvSpPr>
            <p:spPr bwMode="auto">
              <a:xfrm>
                <a:off x="3544101" y="5344311"/>
                <a:ext cx="47128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location of</a:t>
                </a:r>
                <a:endParaRPr lang="en-US" sz="1400" i="1" dirty="0">
                  <a:solidFill>
                    <a:srgbClr val="000000"/>
                  </a:solidFill>
                  <a:latin typeface="Arial" charset="0"/>
                  <a:ea typeface="ＭＳ Ｐゴシック" charset="0"/>
                  <a:cs typeface="ＭＳ Ｐゴシック" charset="0"/>
                </a:endParaRPr>
              </a:p>
            </p:txBody>
          </p:sp>
        </p:grpSp>
        <p:grpSp>
          <p:nvGrpSpPr>
            <p:cNvPr id="86" name="Group 85"/>
            <p:cNvGrpSpPr/>
            <p:nvPr/>
          </p:nvGrpSpPr>
          <p:grpSpPr>
            <a:xfrm>
              <a:off x="620395" y="4170841"/>
              <a:ext cx="4258973" cy="1785224"/>
              <a:chOff x="620395" y="3992108"/>
              <a:chExt cx="4258973" cy="1785224"/>
            </a:xfrm>
          </p:grpSpPr>
          <p:grpSp>
            <p:nvGrpSpPr>
              <p:cNvPr id="87" name="Group 86"/>
              <p:cNvGrpSpPr/>
              <p:nvPr/>
            </p:nvGrpSpPr>
            <p:grpSpPr>
              <a:xfrm>
                <a:off x="620395" y="5168446"/>
                <a:ext cx="378309" cy="608886"/>
                <a:chOff x="620395" y="5168446"/>
                <a:chExt cx="378309" cy="608886"/>
              </a:xfrm>
            </p:grpSpPr>
            <p:sp>
              <p:nvSpPr>
                <p:cNvPr id="103" name="Rectangle 27"/>
                <p:cNvSpPr>
                  <a:spLocks noChangeArrowheads="1"/>
                </p:cNvSpPr>
                <p:nvPr/>
              </p:nvSpPr>
              <p:spPr bwMode="auto">
                <a:xfrm>
                  <a:off x="620456" y="5168446"/>
                  <a:ext cx="36548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Number</a:t>
                  </a:r>
                  <a:endParaRPr lang="en-US" sz="1400" i="1" dirty="0">
                    <a:solidFill>
                      <a:srgbClr val="000000"/>
                    </a:solidFill>
                    <a:latin typeface="Arial" charset="0"/>
                    <a:ea typeface="ＭＳ Ｐゴシック" charset="0"/>
                    <a:cs typeface="ＭＳ Ｐゴシック" charset="0"/>
                  </a:endParaRPr>
                </a:p>
              </p:txBody>
            </p:sp>
            <p:sp>
              <p:nvSpPr>
                <p:cNvPr id="104" name="Rectangle 28"/>
                <p:cNvSpPr>
                  <a:spLocks noChangeArrowheads="1"/>
                </p:cNvSpPr>
                <p:nvPr/>
              </p:nvSpPr>
              <p:spPr bwMode="auto">
                <a:xfrm>
                  <a:off x="620899" y="5290683"/>
                  <a:ext cx="27411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Name</a:t>
                  </a:r>
                  <a:endParaRPr lang="en-US" sz="1400" i="1" dirty="0">
                    <a:solidFill>
                      <a:srgbClr val="000000"/>
                    </a:solidFill>
                    <a:latin typeface="Arial" charset="0"/>
                    <a:ea typeface="ＭＳ Ｐゴシック" charset="0"/>
                    <a:cs typeface="ＭＳ Ｐゴシック" charset="0"/>
                  </a:endParaRPr>
                </a:p>
              </p:txBody>
            </p:sp>
            <p:sp>
              <p:nvSpPr>
                <p:cNvPr id="105" name="Rectangle 29"/>
                <p:cNvSpPr>
                  <a:spLocks noChangeArrowheads="1"/>
                </p:cNvSpPr>
                <p:nvPr/>
              </p:nvSpPr>
              <p:spPr bwMode="auto">
                <a:xfrm>
                  <a:off x="620395" y="5411333"/>
                  <a:ext cx="37830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Address</a:t>
                  </a:r>
                  <a:endParaRPr lang="en-US" sz="1400" i="1" dirty="0">
                    <a:solidFill>
                      <a:srgbClr val="000000"/>
                    </a:solidFill>
                    <a:latin typeface="Arial" charset="0"/>
                    <a:ea typeface="ＭＳ Ｐゴシック" charset="0"/>
                    <a:cs typeface="ＭＳ Ｐゴシック" charset="0"/>
                  </a:endParaRPr>
                </a:p>
              </p:txBody>
            </p:sp>
            <p:sp>
              <p:nvSpPr>
                <p:cNvPr id="106" name="Rectangle 30"/>
                <p:cNvSpPr>
                  <a:spLocks noChangeArrowheads="1"/>
                </p:cNvSpPr>
                <p:nvPr/>
              </p:nvSpPr>
              <p:spPr bwMode="auto">
                <a:xfrm>
                  <a:off x="620985" y="5533571"/>
                  <a:ext cx="25648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Major</a:t>
                  </a:r>
                  <a:endParaRPr lang="en-US" sz="1400" i="1">
                    <a:solidFill>
                      <a:srgbClr val="000000"/>
                    </a:solidFill>
                    <a:latin typeface="Arial" charset="0"/>
                    <a:ea typeface="ＭＳ Ｐゴシック" charset="0"/>
                    <a:cs typeface="ＭＳ Ｐゴシック" charset="0"/>
                  </a:endParaRPr>
                </a:p>
              </p:txBody>
            </p:sp>
            <p:sp>
              <p:nvSpPr>
                <p:cNvPr id="107" name="Rectangle 31"/>
                <p:cNvSpPr>
                  <a:spLocks noChangeArrowheads="1"/>
                </p:cNvSpPr>
                <p:nvPr/>
              </p:nvSpPr>
              <p:spPr bwMode="auto">
                <a:xfrm>
                  <a:off x="621170" y="5654221"/>
                  <a:ext cx="21800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GPA</a:t>
                  </a:r>
                  <a:endParaRPr lang="en-US" sz="1400" i="1">
                    <a:solidFill>
                      <a:srgbClr val="000000"/>
                    </a:solidFill>
                    <a:latin typeface="Arial" charset="0"/>
                    <a:ea typeface="ＭＳ Ｐゴシック" charset="0"/>
                    <a:cs typeface="ＭＳ Ｐゴシック" charset="0"/>
                  </a:endParaRPr>
                </a:p>
              </p:txBody>
            </p:sp>
          </p:grpSp>
          <p:grpSp>
            <p:nvGrpSpPr>
              <p:cNvPr id="88" name="Group 87"/>
              <p:cNvGrpSpPr/>
              <p:nvPr/>
            </p:nvGrpSpPr>
            <p:grpSpPr>
              <a:xfrm>
                <a:off x="2480845" y="3992108"/>
                <a:ext cx="657909" cy="608886"/>
                <a:chOff x="2480845" y="3992108"/>
                <a:chExt cx="657909" cy="608886"/>
              </a:xfrm>
            </p:grpSpPr>
            <p:sp>
              <p:nvSpPr>
                <p:cNvPr id="98" name="Rectangle 36"/>
                <p:cNvSpPr>
                  <a:spLocks noChangeArrowheads="1"/>
                </p:cNvSpPr>
                <p:nvPr/>
              </p:nvSpPr>
              <p:spPr bwMode="auto">
                <a:xfrm>
                  <a:off x="2492869" y="3992108"/>
                  <a:ext cx="53860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Department</a:t>
                  </a:r>
                  <a:endParaRPr lang="en-US" sz="1400" i="1" dirty="0">
                    <a:solidFill>
                      <a:srgbClr val="000000"/>
                    </a:solidFill>
                    <a:latin typeface="Arial" charset="0"/>
                    <a:ea typeface="ＭＳ Ｐゴシック" charset="0"/>
                    <a:cs typeface="ＭＳ Ｐゴシック" charset="0"/>
                  </a:endParaRPr>
                </a:p>
              </p:txBody>
            </p:sp>
            <p:sp>
              <p:nvSpPr>
                <p:cNvPr id="99" name="Rectangle 37"/>
                <p:cNvSpPr>
                  <a:spLocks noChangeArrowheads="1"/>
                </p:cNvSpPr>
                <p:nvPr/>
              </p:nvSpPr>
              <p:spPr bwMode="auto">
                <a:xfrm>
                  <a:off x="2493714" y="4114346"/>
                  <a:ext cx="36548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Number</a:t>
                  </a:r>
                  <a:endParaRPr lang="en-US" sz="1400" i="1" dirty="0">
                    <a:solidFill>
                      <a:srgbClr val="000000"/>
                    </a:solidFill>
                    <a:latin typeface="Arial" charset="0"/>
                    <a:ea typeface="ＭＳ Ｐゴシック" charset="0"/>
                    <a:cs typeface="ＭＳ Ｐゴシック" charset="0"/>
                  </a:endParaRPr>
                </a:p>
              </p:txBody>
            </p:sp>
            <p:sp>
              <p:nvSpPr>
                <p:cNvPr id="100" name="Rectangle 38"/>
                <p:cNvSpPr>
                  <a:spLocks noChangeArrowheads="1"/>
                </p:cNvSpPr>
                <p:nvPr/>
              </p:nvSpPr>
              <p:spPr bwMode="auto">
                <a:xfrm>
                  <a:off x="2492680" y="4234996"/>
                  <a:ext cx="57708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Credit Hours</a:t>
                  </a:r>
                  <a:endParaRPr lang="en-US" sz="1400" i="1" dirty="0">
                    <a:solidFill>
                      <a:srgbClr val="000000"/>
                    </a:solidFill>
                    <a:latin typeface="Arial" charset="0"/>
                    <a:ea typeface="ＭＳ Ｐゴシック" charset="0"/>
                    <a:cs typeface="ＭＳ Ｐゴシック" charset="0"/>
                  </a:endParaRPr>
                </a:p>
              </p:txBody>
            </p:sp>
            <p:sp>
              <p:nvSpPr>
                <p:cNvPr id="101" name="Rectangle 39"/>
                <p:cNvSpPr>
                  <a:spLocks noChangeArrowheads="1"/>
                </p:cNvSpPr>
                <p:nvPr/>
              </p:nvSpPr>
              <p:spPr bwMode="auto">
                <a:xfrm>
                  <a:off x="2492987" y="4357233"/>
                  <a:ext cx="51456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Description</a:t>
                  </a:r>
                  <a:endParaRPr lang="en-US" sz="1400" i="1" dirty="0">
                    <a:solidFill>
                      <a:srgbClr val="000000"/>
                    </a:solidFill>
                    <a:latin typeface="Arial" charset="0"/>
                    <a:ea typeface="ＭＳ Ｐゴシック" charset="0"/>
                    <a:cs typeface="ＭＳ Ｐゴシック" charset="0"/>
                  </a:endParaRPr>
                </a:p>
              </p:txBody>
            </p:sp>
            <p:sp>
              <p:nvSpPr>
                <p:cNvPr id="102" name="Rectangle 40"/>
                <p:cNvSpPr>
                  <a:spLocks noChangeArrowheads="1"/>
                </p:cNvSpPr>
                <p:nvPr/>
              </p:nvSpPr>
              <p:spPr bwMode="auto">
                <a:xfrm>
                  <a:off x="2480845" y="4477883"/>
                  <a:ext cx="65790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Pre-requisites</a:t>
                  </a:r>
                  <a:endParaRPr lang="en-US" sz="1400" i="1">
                    <a:solidFill>
                      <a:srgbClr val="000000"/>
                    </a:solidFill>
                    <a:latin typeface="Arial" charset="0"/>
                    <a:ea typeface="ＭＳ Ｐゴシック" charset="0"/>
                    <a:cs typeface="ＭＳ Ｐゴシック" charset="0"/>
                  </a:endParaRPr>
                </a:p>
              </p:txBody>
            </p:sp>
          </p:grpSp>
          <p:grpSp>
            <p:nvGrpSpPr>
              <p:cNvPr id="89" name="Group 88"/>
              <p:cNvGrpSpPr/>
              <p:nvPr/>
            </p:nvGrpSpPr>
            <p:grpSpPr>
              <a:xfrm>
                <a:off x="4092319" y="4398508"/>
                <a:ext cx="365485" cy="245348"/>
                <a:chOff x="4092319" y="4398508"/>
                <a:chExt cx="365485" cy="245348"/>
              </a:xfrm>
            </p:grpSpPr>
            <p:sp>
              <p:nvSpPr>
                <p:cNvPr id="96" name="Rectangle 45"/>
                <p:cNvSpPr>
                  <a:spLocks noChangeArrowheads="1"/>
                </p:cNvSpPr>
                <p:nvPr/>
              </p:nvSpPr>
              <p:spPr bwMode="auto">
                <a:xfrm>
                  <a:off x="4092319" y="4398508"/>
                  <a:ext cx="36548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Number</a:t>
                  </a:r>
                  <a:endParaRPr lang="en-US" sz="1400" i="1" dirty="0">
                    <a:solidFill>
                      <a:srgbClr val="000000"/>
                    </a:solidFill>
                    <a:latin typeface="Arial" charset="0"/>
                    <a:ea typeface="ＭＳ Ｐゴシック" charset="0"/>
                    <a:cs typeface="ＭＳ Ｐゴシック" charset="0"/>
                  </a:endParaRPr>
                </a:p>
              </p:txBody>
            </p:sp>
            <p:sp>
              <p:nvSpPr>
                <p:cNvPr id="97" name="Rectangle 46"/>
                <p:cNvSpPr>
                  <a:spLocks noChangeArrowheads="1"/>
                </p:cNvSpPr>
                <p:nvPr/>
              </p:nvSpPr>
              <p:spPr bwMode="auto">
                <a:xfrm>
                  <a:off x="4092761" y="4520745"/>
                  <a:ext cx="27411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Name</a:t>
                  </a:r>
                  <a:endParaRPr lang="en-US" sz="1400" i="1" dirty="0">
                    <a:solidFill>
                      <a:srgbClr val="000000"/>
                    </a:solidFill>
                    <a:latin typeface="Arial" charset="0"/>
                    <a:ea typeface="ＭＳ Ｐゴシック" charset="0"/>
                    <a:cs typeface="ＭＳ Ｐゴシック" charset="0"/>
                  </a:endParaRPr>
                </a:p>
              </p:txBody>
            </p:sp>
          </p:grpSp>
          <p:grpSp>
            <p:nvGrpSpPr>
              <p:cNvPr id="90" name="Group 89"/>
              <p:cNvGrpSpPr/>
              <p:nvPr/>
            </p:nvGrpSpPr>
            <p:grpSpPr>
              <a:xfrm>
                <a:off x="4078741" y="5163683"/>
                <a:ext cx="800627" cy="488236"/>
                <a:chOff x="4078741" y="5163683"/>
                <a:chExt cx="800627" cy="488236"/>
              </a:xfrm>
            </p:grpSpPr>
            <p:sp>
              <p:nvSpPr>
                <p:cNvPr id="92" name="Rectangle 51"/>
                <p:cNvSpPr>
                  <a:spLocks noChangeArrowheads="1"/>
                </p:cNvSpPr>
                <p:nvPr/>
              </p:nvSpPr>
              <p:spPr bwMode="auto">
                <a:xfrm>
                  <a:off x="4092321" y="5163683"/>
                  <a:ext cx="36548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Number</a:t>
                  </a:r>
                  <a:endParaRPr lang="en-US" sz="1400" i="1" dirty="0">
                    <a:solidFill>
                      <a:srgbClr val="000000"/>
                    </a:solidFill>
                    <a:latin typeface="Arial" charset="0"/>
                    <a:ea typeface="ＭＳ Ｐゴシック" charset="0"/>
                    <a:cs typeface="ＭＳ Ｐゴシック" charset="0"/>
                  </a:endParaRPr>
                </a:p>
              </p:txBody>
            </p:sp>
            <p:sp>
              <p:nvSpPr>
                <p:cNvPr id="93" name="Rectangle 52"/>
                <p:cNvSpPr>
                  <a:spLocks noChangeArrowheads="1"/>
                </p:cNvSpPr>
                <p:nvPr/>
              </p:nvSpPr>
              <p:spPr bwMode="auto">
                <a:xfrm>
                  <a:off x="4092312" y="5285921"/>
                  <a:ext cx="36708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Building</a:t>
                  </a:r>
                  <a:endParaRPr lang="en-US" sz="1400" i="1" dirty="0">
                    <a:solidFill>
                      <a:srgbClr val="000000"/>
                    </a:solidFill>
                    <a:latin typeface="Arial" charset="0"/>
                    <a:ea typeface="ＭＳ Ｐゴシック" charset="0"/>
                    <a:cs typeface="ＭＳ Ｐゴシック" charset="0"/>
                  </a:endParaRPr>
                </a:p>
              </p:txBody>
            </p:sp>
            <p:sp>
              <p:nvSpPr>
                <p:cNvPr id="94" name="Rectangle 53"/>
                <p:cNvSpPr>
                  <a:spLocks noChangeArrowheads="1"/>
                </p:cNvSpPr>
                <p:nvPr/>
              </p:nvSpPr>
              <p:spPr bwMode="auto">
                <a:xfrm>
                  <a:off x="4078741" y="5406571"/>
                  <a:ext cx="80062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Seating Capacity</a:t>
                  </a:r>
                  <a:endParaRPr lang="en-US" sz="1400" i="1">
                    <a:solidFill>
                      <a:srgbClr val="000000"/>
                    </a:solidFill>
                    <a:latin typeface="Arial" charset="0"/>
                    <a:ea typeface="ＭＳ Ｐゴシック" charset="0"/>
                    <a:cs typeface="ＭＳ Ｐゴシック" charset="0"/>
                  </a:endParaRPr>
                </a:p>
              </p:txBody>
            </p:sp>
            <p:sp>
              <p:nvSpPr>
                <p:cNvPr id="95" name="Rectangle 54"/>
                <p:cNvSpPr>
                  <a:spLocks noChangeArrowheads="1"/>
                </p:cNvSpPr>
                <p:nvPr/>
              </p:nvSpPr>
              <p:spPr bwMode="auto">
                <a:xfrm>
                  <a:off x="4091703" y="5528808"/>
                  <a:ext cx="49372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800" i="1">
                      <a:solidFill>
                        <a:srgbClr val="000000"/>
                      </a:solidFill>
                      <a:latin typeface="Arial" charset="0"/>
                      <a:ea typeface="ＭＳ Ｐゴシック" charset="0"/>
                      <a:cs typeface="ＭＳ Ｐゴシック" charset="0"/>
                    </a:rPr>
                    <a:t>Equipment</a:t>
                  </a:r>
                  <a:endParaRPr lang="en-US" sz="1400" i="1">
                    <a:solidFill>
                      <a:srgbClr val="000000"/>
                    </a:solidFill>
                    <a:latin typeface="Arial" charset="0"/>
                    <a:ea typeface="ＭＳ Ｐゴシック" charset="0"/>
                    <a:cs typeface="ＭＳ Ｐゴシック" charset="0"/>
                  </a:endParaRPr>
                </a:p>
              </p:txBody>
            </p:sp>
          </p:grpSp>
          <p:sp>
            <p:nvSpPr>
              <p:cNvPr id="91" name="Rectangle 75"/>
              <p:cNvSpPr>
                <a:spLocks noChangeArrowheads="1"/>
              </p:cNvSpPr>
              <p:nvPr/>
            </p:nvSpPr>
            <p:spPr bwMode="auto">
              <a:xfrm>
                <a:off x="2492299" y="5287508"/>
                <a:ext cx="3254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Days</a:t>
                </a:r>
              </a:p>
              <a:p>
                <a:pPr eaLnBrk="0" fontAlgn="base" hangingPunct="0">
                  <a:spcBef>
                    <a:spcPct val="0"/>
                  </a:spcBef>
                  <a:spcAft>
                    <a:spcPct val="0"/>
                  </a:spcAft>
                </a:pPr>
                <a:r>
                  <a:rPr lang="en-US" sz="800" i="1" dirty="0">
                    <a:solidFill>
                      <a:srgbClr val="000000"/>
                    </a:solidFill>
                    <a:latin typeface="Arial" charset="0"/>
                    <a:ea typeface="ＭＳ Ｐゴシック" charset="0"/>
                    <a:cs typeface="ＭＳ Ｐゴシック" charset="0"/>
                  </a:rPr>
                  <a:t>Times</a:t>
                </a:r>
                <a:br>
                  <a:rPr lang="en-US" sz="800" i="1" dirty="0">
                    <a:solidFill>
                      <a:srgbClr val="000000"/>
                    </a:solidFill>
                    <a:latin typeface="Arial" charset="0"/>
                    <a:ea typeface="ＭＳ Ｐゴシック" charset="0"/>
                    <a:cs typeface="ＭＳ Ｐゴシック" charset="0"/>
                  </a:rPr>
                </a:br>
                <a:r>
                  <a:rPr lang="en-US" sz="800" i="1" dirty="0">
                    <a:solidFill>
                      <a:srgbClr val="000000"/>
                    </a:solidFill>
                    <a:latin typeface="Arial" charset="0"/>
                    <a:ea typeface="ＭＳ Ｐゴシック" charset="0"/>
                    <a:cs typeface="ＭＳ Ｐゴシック" charset="0"/>
                  </a:rPr>
                  <a:t>Rooms</a:t>
                </a:r>
                <a:endParaRPr lang="en-US" sz="1400" i="1" dirty="0">
                  <a:solidFill>
                    <a:srgbClr val="000000"/>
                  </a:solidFill>
                  <a:latin typeface="Arial" charset="0"/>
                  <a:ea typeface="ＭＳ Ｐゴシック" charset="0"/>
                  <a:cs typeface="ＭＳ Ｐゴシック" charset="0"/>
                </a:endParaRPr>
              </a:p>
            </p:txBody>
          </p:sp>
        </p:grpSp>
      </p:grpSp>
      <p:sp>
        <p:nvSpPr>
          <p:cNvPr id="108" name="Rectangle 3">
            <a:extLst>
              <a:ext uri="{FF2B5EF4-FFF2-40B4-BE49-F238E27FC236}">
                <a16:creationId xmlns:a16="http://schemas.microsoft.com/office/drawing/2014/main" id="{0226751F-8FDB-A949-AD04-AC068E4C1701}"/>
              </a:ext>
            </a:extLst>
          </p:cNvPr>
          <p:cNvSpPr txBox="1">
            <a:spLocks noChangeArrowheads="1"/>
          </p:cNvSpPr>
          <p:nvPr/>
        </p:nvSpPr>
        <p:spPr>
          <a:xfrm>
            <a:off x="7331140" y="3746085"/>
            <a:ext cx="4321849" cy="283051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ormAutofit fontScale="92500" lnSpcReduction="20000"/>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b="0" i="0" kern="1200">
                <a:solidFill>
                  <a:schemeClr val="tx1"/>
                </a:solidFill>
                <a:latin typeface="Arial" panose="020B0604020202020204" pitchFamily="34" charset="0"/>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873125">
              <a:buFont typeface="Wingdings" charset="0"/>
              <a:buAutoNum type="arabicPeriod"/>
              <a:defRPr/>
            </a:pPr>
            <a:r>
              <a:rPr lang="en-US" sz="2400" dirty="0">
                <a:latin typeface="Arial" charset="0"/>
              </a:rPr>
              <a:t>Student-Class</a:t>
            </a:r>
            <a:br>
              <a:rPr lang="en-US" sz="2400" dirty="0">
                <a:latin typeface="Arial" charset="0"/>
              </a:rPr>
            </a:br>
            <a:endParaRPr lang="en-US" sz="2400" dirty="0">
              <a:latin typeface="Arial" charset="0"/>
            </a:endParaRPr>
          </a:p>
          <a:p>
            <a:pPr marL="457200" indent="-457200" defTabSz="873125">
              <a:buFont typeface="Wingdings" charset="0"/>
              <a:buAutoNum type="arabicPeriod"/>
              <a:defRPr/>
            </a:pPr>
            <a:r>
              <a:rPr lang="en-US" sz="2400" dirty="0">
                <a:latin typeface="Arial" charset="0"/>
              </a:rPr>
              <a:t>Course-Class</a:t>
            </a:r>
            <a:br>
              <a:rPr lang="en-US" sz="2400" dirty="0">
                <a:latin typeface="Arial" charset="0"/>
              </a:rPr>
            </a:br>
            <a:endParaRPr lang="en-US" sz="2400" dirty="0">
              <a:latin typeface="Arial" charset="0"/>
            </a:endParaRPr>
          </a:p>
          <a:p>
            <a:pPr marL="457200" indent="-457200" defTabSz="873125">
              <a:buFont typeface="Wingdings" charset="0"/>
              <a:buAutoNum type="arabicPeriod"/>
              <a:defRPr/>
            </a:pPr>
            <a:r>
              <a:rPr lang="en-US" sz="2400" dirty="0">
                <a:latin typeface="Arial" charset="0"/>
              </a:rPr>
              <a:t>Instructor-Class</a:t>
            </a:r>
            <a:br>
              <a:rPr lang="en-US" sz="2400" dirty="0">
                <a:latin typeface="Arial" charset="0"/>
              </a:rPr>
            </a:br>
            <a:endParaRPr lang="en-US" sz="2400" dirty="0">
              <a:latin typeface="Arial" charset="0"/>
            </a:endParaRPr>
          </a:p>
          <a:p>
            <a:pPr marL="457200" indent="-457200" defTabSz="873125">
              <a:buFont typeface="Wingdings" charset="0"/>
              <a:buAutoNum type="arabicPeriod"/>
              <a:defRPr/>
            </a:pPr>
            <a:r>
              <a:rPr lang="en-US" sz="2400" dirty="0">
                <a:latin typeface="Arial" charset="0"/>
              </a:rPr>
              <a:t>Room-Class</a:t>
            </a:r>
            <a:br>
              <a:rPr lang="en-US" sz="2400" dirty="0">
                <a:latin typeface="Arial" charset="0"/>
              </a:rPr>
            </a:br>
            <a:endParaRPr lang="en-US" sz="2400" dirty="0">
              <a:latin typeface="Arial" charset="0"/>
            </a:endParaRPr>
          </a:p>
          <a:p>
            <a:pPr marL="0" indent="0" defTabSz="873125">
              <a:buFont typeface="Arial" panose="020B0604020202020204" pitchFamily="34" charset="0"/>
              <a:buNone/>
              <a:defRPr/>
            </a:pPr>
            <a:r>
              <a:rPr lang="en-US" sz="2400" dirty="0">
                <a:latin typeface="Arial" charset="0"/>
              </a:rPr>
              <a:t>Which ones might be </a:t>
            </a:r>
            <a:r>
              <a:rPr lang="en-US" sz="2400" i="1" dirty="0">
                <a:latin typeface="Arial" charset="0"/>
              </a:rPr>
              <a:t>incorrect?</a:t>
            </a:r>
            <a:endParaRPr lang="en-US" sz="2400" dirty="0">
              <a:latin typeface="Arial" charset="0"/>
            </a:endParaRPr>
          </a:p>
        </p:txBody>
      </p:sp>
      <p:sp>
        <p:nvSpPr>
          <p:cNvPr id="3" name="Rectangle 6">
            <a:extLst>
              <a:ext uri="{FF2B5EF4-FFF2-40B4-BE49-F238E27FC236}">
                <a16:creationId xmlns:a16="http://schemas.microsoft.com/office/drawing/2014/main" id="{173AA817-BBB7-E870-6062-9A88EBEF3821}"/>
              </a:ext>
            </a:extLst>
          </p:cNvPr>
          <p:cNvSpPr>
            <a:spLocks noChangeArrowheads="1"/>
          </p:cNvSpPr>
          <p:nvPr/>
        </p:nvSpPr>
        <p:spPr bwMode="auto">
          <a:xfrm>
            <a:off x="576203" y="5532922"/>
            <a:ext cx="6590204" cy="1325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0325" tIns="23813" rIns="60325" bIns="23813"/>
          <a:lstStyle/>
          <a:p>
            <a:pPr defTabSz="3425825" eaLnBrk="0" fontAlgn="base" hangingPunct="0">
              <a:lnSpc>
                <a:spcPct val="97000"/>
              </a:lnSpc>
              <a:spcBef>
                <a:spcPct val="0"/>
              </a:spcBef>
              <a:spcAft>
                <a:spcPct val="0"/>
              </a:spcAft>
            </a:pPr>
            <a:r>
              <a:rPr lang="en-US" sz="1400" b="1" i="1" dirty="0">
                <a:solidFill>
                  <a:srgbClr val="000000"/>
                </a:solidFill>
                <a:latin typeface="Arial" charset="0"/>
                <a:ea typeface="ＭＳ Ｐゴシック" charset="0"/>
                <a:cs typeface="ＭＳ Ｐゴシック" charset="0"/>
              </a:rPr>
              <a:t>Note – </a:t>
            </a:r>
            <a:endParaRPr lang="en-US" sz="1400" i="1" dirty="0">
              <a:solidFill>
                <a:srgbClr val="000000"/>
              </a:solidFill>
              <a:latin typeface="Arial" charset="0"/>
              <a:ea typeface="ＭＳ Ｐゴシック" charset="0"/>
              <a:cs typeface="ＭＳ Ｐゴシック" charset="0"/>
            </a:endParaRPr>
          </a:p>
          <a:p>
            <a:pPr defTabSz="3425825" eaLnBrk="0" fontAlgn="base" hangingPunct="0">
              <a:lnSpc>
                <a:spcPct val="97000"/>
              </a:lnSpc>
              <a:spcBef>
                <a:spcPct val="0"/>
              </a:spcBef>
              <a:spcAft>
                <a:spcPct val="0"/>
              </a:spcAft>
            </a:pPr>
            <a:r>
              <a:rPr lang="en-US" sz="1400" dirty="0">
                <a:solidFill>
                  <a:srgbClr val="000000"/>
                </a:solidFill>
                <a:latin typeface="Arial" charset="0"/>
                <a:ea typeface="ＭＳ Ｐゴシック" charset="0"/>
                <a:cs typeface="ＭＳ Ｐゴシック" charset="0"/>
              </a:rPr>
              <a:t>A Class is a scheduled offering of a Course during an Academic Time Period, e.g. a Semester or an Academic Year.</a:t>
            </a:r>
          </a:p>
          <a:p>
            <a:pPr defTabSz="3425825" eaLnBrk="0" fontAlgn="base" hangingPunct="0">
              <a:lnSpc>
                <a:spcPct val="97000"/>
              </a:lnSpc>
              <a:spcBef>
                <a:spcPct val="0"/>
              </a:spcBef>
              <a:spcAft>
                <a:spcPct val="0"/>
              </a:spcAft>
            </a:pPr>
            <a:r>
              <a:rPr lang="en-US" sz="1400" dirty="0">
                <a:solidFill>
                  <a:srgbClr val="000000"/>
                </a:solidFill>
                <a:latin typeface="Arial" charset="0"/>
                <a:ea typeface="ＭＳ Ｐゴシック" charset="0"/>
                <a:cs typeface="ＭＳ Ｐゴシック" charset="0"/>
              </a:rPr>
              <a:t>During an Academic Time Period there may be one or more Classes for a Course.</a:t>
            </a:r>
          </a:p>
          <a:p>
            <a:pPr defTabSz="3425825" eaLnBrk="0" fontAlgn="base" hangingPunct="0">
              <a:lnSpc>
                <a:spcPct val="97000"/>
              </a:lnSpc>
              <a:spcBef>
                <a:spcPct val="0"/>
              </a:spcBef>
              <a:spcAft>
                <a:spcPct val="0"/>
              </a:spcAft>
            </a:pPr>
            <a:r>
              <a:rPr lang="en-US" sz="1400" dirty="0">
                <a:solidFill>
                  <a:srgbClr val="000000"/>
                </a:solidFill>
                <a:latin typeface="Arial" charset="0"/>
                <a:ea typeface="ＭＳ Ｐゴシック" charset="0"/>
                <a:cs typeface="ＭＳ Ｐゴシック" charset="0"/>
              </a:rPr>
              <a:t>Each Class is held on specific Days (e.g. Monday &amp; Wednesday,) at specific Times (e.g. 10:30-11:30,) in specific Rooms (e.g. AQ3100 &amp; CC7232.)</a:t>
            </a:r>
          </a:p>
        </p:txBody>
      </p:sp>
    </p:spTree>
    <p:extLst>
      <p:ext uri="{BB962C8B-B14F-4D97-AF65-F5344CB8AC3E}">
        <p14:creationId xmlns:p14="http://schemas.microsoft.com/office/powerpoint/2010/main" val="230486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dissolve">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7411">
                                            <p:txEl>
                                              <p:pRg st="2" end="2"/>
                                            </p:txEl>
                                          </p:spTgt>
                                        </p:tgtEl>
                                        <p:attrNameLst>
                                          <p:attrName>style.visibility</p:attrName>
                                        </p:attrNameLst>
                                      </p:cBhvr>
                                      <p:to>
                                        <p:strVal val="visible"/>
                                      </p:to>
                                    </p:set>
                                    <p:animEffect transition="in" filter="dissolve">
                                      <p:cBhvr>
                                        <p:cTn id="31" dur="500"/>
                                        <p:tgtEl>
                                          <p:spTgt spid="174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3252">
                                            <p:txEl>
                                              <p:pRg st="0" end="0"/>
                                            </p:txEl>
                                          </p:spTgt>
                                        </p:tgtEl>
                                        <p:attrNameLst>
                                          <p:attrName>style.visibility</p:attrName>
                                        </p:attrNameLst>
                                      </p:cBhvr>
                                      <p:to>
                                        <p:strVal val="visible"/>
                                      </p:to>
                                    </p:set>
                                    <p:animEffect transition="in" filter="dissolve">
                                      <p:cBhvr>
                                        <p:cTn id="36" dur="500"/>
                                        <p:tgtEl>
                                          <p:spTgt spid="53252">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3252">
                                            <p:txEl>
                                              <p:pRg st="1" end="1"/>
                                            </p:txEl>
                                          </p:spTgt>
                                        </p:tgtEl>
                                        <p:attrNameLst>
                                          <p:attrName>style.visibility</p:attrName>
                                        </p:attrNameLst>
                                      </p:cBhvr>
                                      <p:to>
                                        <p:strVal val="visible"/>
                                      </p:to>
                                    </p:set>
                                    <p:animEffect transition="in" filter="dissolve">
                                      <p:cBhvr>
                                        <p:cTn id="39" dur="500"/>
                                        <p:tgtEl>
                                          <p:spTgt spid="5325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53252">
                                            <p:txEl>
                                              <p:pRg st="3" end="3"/>
                                            </p:txEl>
                                          </p:spTgt>
                                        </p:tgtEl>
                                        <p:attrNameLst>
                                          <p:attrName>style.visibility</p:attrName>
                                        </p:attrNameLst>
                                      </p:cBhvr>
                                      <p:to>
                                        <p:strVal val="visible"/>
                                      </p:to>
                                    </p:set>
                                    <p:animEffect transition="in" filter="dissolve">
                                      <p:cBhvr>
                                        <p:cTn id="44" dur="500"/>
                                        <p:tgtEl>
                                          <p:spTgt spid="5325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7411">
                                            <p:txEl>
                                              <p:pRg st="3" end="3"/>
                                            </p:txEl>
                                          </p:spTgt>
                                        </p:tgtEl>
                                        <p:attrNameLst>
                                          <p:attrName>style.visibility</p:attrName>
                                        </p:attrNameLst>
                                      </p:cBhvr>
                                      <p:to>
                                        <p:strVal val="visible"/>
                                      </p:to>
                                    </p:set>
                                    <p:animEffect transition="in" filter="dissolve">
                                      <p:cBhvr>
                                        <p:cTn id="49" dur="500"/>
                                        <p:tgtEl>
                                          <p:spTgt spid="17411">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8">
                                            <p:txEl>
                                              <p:pRg st="0" end="0"/>
                                            </p:txEl>
                                          </p:spTgt>
                                        </p:tgtEl>
                                        <p:attrNameLst>
                                          <p:attrName>style.visibility</p:attrName>
                                        </p:attrNameLst>
                                      </p:cBhvr>
                                      <p:to>
                                        <p:strVal val="visible"/>
                                      </p:to>
                                    </p:set>
                                    <p:animEffect transition="in" filter="dissolve">
                                      <p:cBhvr>
                                        <p:cTn id="54" dur="500"/>
                                        <p:tgtEl>
                                          <p:spTgt spid="108">
                                            <p:txEl>
                                              <p:pRg st="0" end="0"/>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108">
                                            <p:txEl>
                                              <p:pRg st="1" end="1"/>
                                            </p:txEl>
                                          </p:spTgt>
                                        </p:tgtEl>
                                        <p:attrNameLst>
                                          <p:attrName>style.visibility</p:attrName>
                                        </p:attrNameLst>
                                      </p:cBhvr>
                                      <p:to>
                                        <p:strVal val="visible"/>
                                      </p:to>
                                    </p:set>
                                    <p:animEffect transition="in" filter="dissolve">
                                      <p:cBhvr>
                                        <p:cTn id="57" dur="500"/>
                                        <p:tgtEl>
                                          <p:spTgt spid="108">
                                            <p:txEl>
                                              <p:pRg st="1" end="1"/>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108">
                                            <p:txEl>
                                              <p:pRg st="2" end="2"/>
                                            </p:txEl>
                                          </p:spTgt>
                                        </p:tgtEl>
                                        <p:attrNameLst>
                                          <p:attrName>style.visibility</p:attrName>
                                        </p:attrNameLst>
                                      </p:cBhvr>
                                      <p:to>
                                        <p:strVal val="visible"/>
                                      </p:to>
                                    </p:set>
                                    <p:animEffect transition="in" filter="dissolve">
                                      <p:cBhvr>
                                        <p:cTn id="60" dur="500"/>
                                        <p:tgtEl>
                                          <p:spTgt spid="108">
                                            <p:txEl>
                                              <p:pRg st="2" end="2"/>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108">
                                            <p:txEl>
                                              <p:pRg st="3" end="3"/>
                                            </p:txEl>
                                          </p:spTgt>
                                        </p:tgtEl>
                                        <p:attrNameLst>
                                          <p:attrName>style.visibility</p:attrName>
                                        </p:attrNameLst>
                                      </p:cBhvr>
                                      <p:to>
                                        <p:strVal val="visible"/>
                                      </p:to>
                                    </p:set>
                                    <p:animEffect transition="in" filter="dissolve">
                                      <p:cBhvr>
                                        <p:cTn id="63" dur="500"/>
                                        <p:tgtEl>
                                          <p:spTgt spid="108">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108">
                                            <p:txEl>
                                              <p:pRg st="4" end="4"/>
                                            </p:txEl>
                                          </p:spTgt>
                                        </p:tgtEl>
                                        <p:attrNameLst>
                                          <p:attrName>style.visibility</p:attrName>
                                        </p:attrNameLst>
                                      </p:cBhvr>
                                      <p:to>
                                        <p:strVal val="visible"/>
                                      </p:to>
                                    </p:set>
                                    <p:animEffect transition="in" filter="dissolve">
                                      <p:cBhvr>
                                        <p:cTn id="68" dur="500"/>
                                        <p:tgtEl>
                                          <p:spTgt spid="1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latin typeface="Arial" charset="0"/>
              </a:rPr>
              <a:t>Discussion – state as assertions, identify incorrect ones</a:t>
            </a:r>
          </a:p>
        </p:txBody>
      </p:sp>
      <p:sp>
        <p:nvSpPr>
          <p:cNvPr id="17411" name="Rectangle 3"/>
          <p:cNvSpPr>
            <a:spLocks noGrp="1" noChangeArrowheads="1"/>
          </p:cNvSpPr>
          <p:nvPr>
            <p:ph type="body" idx="4294967295"/>
          </p:nvPr>
        </p:nvSpPr>
        <p:spPr>
          <a:xfrm>
            <a:off x="674886" y="3244850"/>
            <a:ext cx="5880100" cy="35147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457200" indent="-457200" defTabSz="873125">
              <a:buFont typeface="Wingdings" charset="0"/>
              <a:buAutoNum type="arabicPeriod"/>
              <a:defRPr/>
            </a:pPr>
            <a:r>
              <a:rPr lang="en-US" sz="1800" dirty="0">
                <a:latin typeface="Arial" charset="0"/>
              </a:rPr>
              <a:t>Student-Class</a:t>
            </a:r>
            <a:br>
              <a:rPr lang="en-US" sz="1800" dirty="0">
                <a:latin typeface="Arial" charset="0"/>
              </a:rPr>
            </a:br>
            <a:r>
              <a:rPr lang="en-US" sz="1800" dirty="0">
                <a:latin typeface="Arial" charset="0"/>
              </a:rPr>
              <a:t>Each Student </a:t>
            </a:r>
            <a:r>
              <a:rPr lang="en-US" sz="1800" i="1" dirty="0">
                <a:latin typeface="Arial" charset="0"/>
              </a:rPr>
              <a:t>registers in </a:t>
            </a:r>
            <a:r>
              <a:rPr lang="en-US" sz="1800" dirty="0">
                <a:latin typeface="Arial" charset="0"/>
              </a:rPr>
              <a:t>one or more Classes</a:t>
            </a:r>
            <a:br>
              <a:rPr lang="en-US" sz="1800" dirty="0">
                <a:latin typeface="Arial" charset="0"/>
              </a:rPr>
            </a:br>
            <a:r>
              <a:rPr lang="en-US" sz="1800" dirty="0">
                <a:latin typeface="Arial" charset="0"/>
              </a:rPr>
              <a:t>Each Class </a:t>
            </a:r>
            <a:r>
              <a:rPr lang="en-US" sz="1800" i="1" dirty="0">
                <a:latin typeface="Arial" charset="0"/>
              </a:rPr>
              <a:t>is registered by </a:t>
            </a:r>
            <a:r>
              <a:rPr lang="en-US" sz="1800" dirty="0">
                <a:latin typeface="Arial" charset="0"/>
              </a:rPr>
              <a:t>one or more Students</a:t>
            </a:r>
          </a:p>
          <a:p>
            <a:pPr marL="457200" indent="-457200" defTabSz="873125">
              <a:buFont typeface="Wingdings" charset="0"/>
              <a:buAutoNum type="arabicPeriod"/>
              <a:defRPr/>
            </a:pPr>
            <a:r>
              <a:rPr lang="en-US" sz="1800" dirty="0">
                <a:latin typeface="Arial" charset="0"/>
              </a:rPr>
              <a:t>Course-Class</a:t>
            </a:r>
            <a:br>
              <a:rPr lang="en-US" sz="1800" dirty="0">
                <a:latin typeface="Arial" charset="0"/>
              </a:rPr>
            </a:br>
            <a:r>
              <a:rPr lang="en-US" sz="1800" dirty="0">
                <a:latin typeface="Arial" charset="0"/>
              </a:rPr>
              <a:t>Each Course </a:t>
            </a:r>
            <a:r>
              <a:rPr lang="en-US" sz="1800" i="1" dirty="0">
                <a:latin typeface="Arial" charset="0"/>
              </a:rPr>
              <a:t>is offered via </a:t>
            </a:r>
            <a:r>
              <a:rPr lang="en-US" sz="1800" dirty="0">
                <a:latin typeface="Arial" charset="0"/>
              </a:rPr>
              <a:t>one or more Classes</a:t>
            </a:r>
            <a:br>
              <a:rPr lang="en-US" sz="1800" dirty="0">
                <a:latin typeface="Arial" charset="0"/>
              </a:rPr>
            </a:br>
            <a:r>
              <a:rPr lang="en-US" sz="1800" dirty="0">
                <a:latin typeface="Arial" charset="0"/>
              </a:rPr>
              <a:t>Each Class </a:t>
            </a:r>
            <a:r>
              <a:rPr lang="en-US" sz="1800" i="1" dirty="0">
                <a:latin typeface="Arial" charset="0"/>
              </a:rPr>
              <a:t>is an offering of </a:t>
            </a:r>
            <a:r>
              <a:rPr lang="en-US" sz="1800" dirty="0">
                <a:latin typeface="Arial" charset="0"/>
              </a:rPr>
              <a:t>one Course</a:t>
            </a:r>
          </a:p>
          <a:p>
            <a:pPr marL="457200" indent="-457200" defTabSz="873125">
              <a:buFont typeface="Wingdings" charset="0"/>
              <a:buAutoNum type="arabicPeriod"/>
              <a:defRPr/>
            </a:pPr>
            <a:r>
              <a:rPr lang="en-US" sz="1800" dirty="0">
                <a:latin typeface="Arial" charset="0"/>
              </a:rPr>
              <a:t>Instructor-Class</a:t>
            </a:r>
            <a:br>
              <a:rPr lang="en-US" sz="1800" dirty="0">
                <a:latin typeface="Arial" charset="0"/>
              </a:rPr>
            </a:br>
            <a:r>
              <a:rPr lang="en-US" sz="1800" dirty="0">
                <a:latin typeface="Arial" charset="0"/>
              </a:rPr>
              <a:t>Each Instructor </a:t>
            </a:r>
            <a:r>
              <a:rPr lang="en-US" sz="1800" i="1" dirty="0">
                <a:latin typeface="Arial" charset="0"/>
              </a:rPr>
              <a:t>teaches</a:t>
            </a:r>
            <a:r>
              <a:rPr lang="en-US" sz="1800" dirty="0">
                <a:latin typeface="Arial" charset="0"/>
              </a:rPr>
              <a:t> one or more Classes</a:t>
            </a:r>
            <a:br>
              <a:rPr lang="en-US" sz="1800" dirty="0">
                <a:latin typeface="Arial" charset="0"/>
              </a:rPr>
            </a:br>
            <a:r>
              <a:rPr lang="en-US" sz="1800" dirty="0">
                <a:latin typeface="Arial" charset="0"/>
              </a:rPr>
              <a:t>Each Class </a:t>
            </a:r>
            <a:r>
              <a:rPr lang="en-US" sz="1800" i="1" dirty="0">
                <a:latin typeface="Arial" charset="0"/>
              </a:rPr>
              <a:t>is taught by </a:t>
            </a:r>
            <a:r>
              <a:rPr lang="en-US" sz="1800" dirty="0">
                <a:latin typeface="Arial" charset="0"/>
              </a:rPr>
              <a:t>one Instructor</a:t>
            </a:r>
          </a:p>
          <a:p>
            <a:pPr marL="457200" indent="-457200" defTabSz="873125">
              <a:buFont typeface="Wingdings" charset="0"/>
              <a:buAutoNum type="arabicPeriod"/>
              <a:defRPr/>
            </a:pPr>
            <a:r>
              <a:rPr lang="en-US" sz="1800" dirty="0">
                <a:latin typeface="Arial" charset="0"/>
              </a:rPr>
              <a:t>Room-Class</a:t>
            </a:r>
            <a:br>
              <a:rPr lang="en-US" sz="1800" dirty="0">
                <a:latin typeface="Arial" charset="0"/>
              </a:rPr>
            </a:br>
            <a:r>
              <a:rPr lang="en-US" sz="1800" dirty="0">
                <a:latin typeface="Arial" charset="0"/>
              </a:rPr>
              <a:t>Each Room </a:t>
            </a:r>
            <a:r>
              <a:rPr lang="en-US" sz="1800" i="1" dirty="0">
                <a:latin typeface="Arial" charset="0"/>
              </a:rPr>
              <a:t>is the location of</a:t>
            </a:r>
            <a:r>
              <a:rPr lang="en-US" sz="1800" dirty="0">
                <a:latin typeface="Arial" charset="0"/>
              </a:rPr>
              <a:t> one or more Classes</a:t>
            </a:r>
            <a:br>
              <a:rPr lang="en-US" sz="1800" dirty="0">
                <a:latin typeface="Arial" charset="0"/>
              </a:rPr>
            </a:br>
            <a:r>
              <a:rPr lang="en-US" sz="1800" dirty="0">
                <a:latin typeface="Arial" charset="0"/>
              </a:rPr>
              <a:t>Each Class </a:t>
            </a:r>
            <a:r>
              <a:rPr lang="en-US" sz="1800" i="1" dirty="0">
                <a:latin typeface="Arial" charset="0"/>
              </a:rPr>
              <a:t>is located in </a:t>
            </a:r>
            <a:r>
              <a:rPr lang="en-US" sz="1800" dirty="0">
                <a:latin typeface="Arial" charset="0"/>
              </a:rPr>
              <a:t>one Room</a:t>
            </a:r>
          </a:p>
        </p:txBody>
      </p:sp>
      <p:grpSp>
        <p:nvGrpSpPr>
          <p:cNvPr id="2" name="Group 1"/>
          <p:cNvGrpSpPr/>
          <p:nvPr/>
        </p:nvGrpSpPr>
        <p:grpSpPr>
          <a:xfrm>
            <a:off x="3414798" y="726560"/>
            <a:ext cx="4384675" cy="2089151"/>
            <a:chOff x="561899" y="3904141"/>
            <a:chExt cx="4384675" cy="2089151"/>
          </a:xfrm>
        </p:grpSpPr>
        <p:grpSp>
          <p:nvGrpSpPr>
            <p:cNvPr id="32" name="Group 31"/>
            <p:cNvGrpSpPr>
              <a:grpSpLocks/>
            </p:cNvGrpSpPr>
            <p:nvPr/>
          </p:nvGrpSpPr>
          <p:grpSpPr bwMode="auto">
            <a:xfrm>
              <a:off x="1481138" y="4417041"/>
              <a:ext cx="2495550" cy="1393825"/>
              <a:chOff x="1559500" y="1880259"/>
              <a:chExt cx="2495550" cy="1393825"/>
            </a:xfrm>
          </p:grpSpPr>
          <p:grpSp>
            <p:nvGrpSpPr>
              <p:cNvPr id="33" name="Group 96"/>
              <p:cNvGrpSpPr>
                <a:grpSpLocks/>
              </p:cNvGrpSpPr>
              <p:nvPr/>
            </p:nvGrpSpPr>
            <p:grpSpPr bwMode="auto">
              <a:xfrm>
                <a:off x="1559500" y="2942296"/>
                <a:ext cx="122238" cy="112713"/>
                <a:chOff x="1081" y="3505"/>
                <a:chExt cx="50" cy="50"/>
              </a:xfrm>
            </p:grpSpPr>
            <p:sp>
              <p:nvSpPr>
                <p:cNvPr id="49" name="Line 94"/>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50" name="Line 95"/>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grpSp>
            <p:nvGrpSpPr>
              <p:cNvPr id="34" name="Group 97"/>
              <p:cNvGrpSpPr>
                <a:grpSpLocks/>
              </p:cNvGrpSpPr>
              <p:nvPr/>
            </p:nvGrpSpPr>
            <p:grpSpPr bwMode="auto">
              <a:xfrm>
                <a:off x="3427988" y="3062946"/>
                <a:ext cx="122237" cy="112713"/>
                <a:chOff x="1081" y="3505"/>
                <a:chExt cx="50" cy="50"/>
              </a:xfrm>
            </p:grpSpPr>
            <p:sp>
              <p:nvSpPr>
                <p:cNvPr id="47" name="Line 98"/>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48" name="Line 99"/>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grpSp>
            <p:nvGrpSpPr>
              <p:cNvPr id="35" name="Group 100"/>
              <p:cNvGrpSpPr>
                <a:grpSpLocks/>
              </p:cNvGrpSpPr>
              <p:nvPr/>
            </p:nvGrpSpPr>
            <p:grpSpPr bwMode="auto">
              <a:xfrm flipH="1">
                <a:off x="2391350" y="2938165"/>
                <a:ext cx="122238" cy="117221"/>
                <a:chOff x="1081" y="3506"/>
                <a:chExt cx="50" cy="52"/>
              </a:xfrm>
            </p:grpSpPr>
            <p:sp>
              <p:nvSpPr>
                <p:cNvPr id="45" name="Line 101"/>
                <p:cNvSpPr>
                  <a:spLocks noChangeShapeType="1"/>
                </p:cNvSpPr>
                <p:nvPr/>
              </p:nvSpPr>
              <p:spPr bwMode="auto">
                <a:xfrm flipH="1">
                  <a:off x="1081" y="3533"/>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46" name="Line 102"/>
                <p:cNvSpPr>
                  <a:spLocks noChangeShapeType="1"/>
                </p:cNvSpPr>
                <p:nvPr/>
              </p:nvSpPr>
              <p:spPr bwMode="auto">
                <a:xfrm flipH="1" flipV="1">
                  <a:off x="1081" y="3506"/>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sp>
            <p:nvSpPr>
              <p:cNvPr id="36" name="Line 103"/>
              <p:cNvSpPr>
                <a:spLocks noChangeShapeType="1"/>
              </p:cNvSpPr>
              <p:nvPr/>
            </p:nvSpPr>
            <p:spPr bwMode="auto">
              <a:xfrm>
                <a:off x="4048700" y="3150259"/>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37" name="Line 104"/>
              <p:cNvSpPr>
                <a:spLocks noChangeShapeType="1"/>
              </p:cNvSpPr>
              <p:nvPr/>
            </p:nvSpPr>
            <p:spPr bwMode="auto">
              <a:xfrm>
                <a:off x="4055050" y="1880259"/>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nvGrpSpPr>
              <p:cNvPr id="38" name="Group 105"/>
              <p:cNvGrpSpPr>
                <a:grpSpLocks/>
              </p:cNvGrpSpPr>
              <p:nvPr/>
            </p:nvGrpSpPr>
            <p:grpSpPr bwMode="auto">
              <a:xfrm rot="5400000" flipH="1">
                <a:off x="2912050" y="2585109"/>
                <a:ext cx="122238" cy="112712"/>
                <a:chOff x="1081" y="3505"/>
                <a:chExt cx="50" cy="50"/>
              </a:xfrm>
            </p:grpSpPr>
            <p:sp>
              <p:nvSpPr>
                <p:cNvPr id="43" name="Line 106"/>
                <p:cNvSpPr>
                  <a:spLocks noChangeShapeType="1"/>
                </p:cNvSpPr>
                <p:nvPr/>
              </p:nvSpPr>
              <p:spPr bwMode="auto">
                <a:xfrm flipH="1">
                  <a:off x="1084" y="3532"/>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44" name="Line 107"/>
                <p:cNvSpPr>
                  <a:spLocks noChangeShapeType="1"/>
                </p:cNvSpPr>
                <p:nvPr/>
              </p:nvSpPr>
              <p:spPr bwMode="auto">
                <a:xfrm flipH="1" flipV="1">
                  <a:off x="1084"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sp>
            <p:nvSpPr>
              <p:cNvPr id="39" name="Line 109"/>
              <p:cNvSpPr>
                <a:spLocks noChangeShapeType="1"/>
              </p:cNvSpPr>
              <p:nvPr/>
            </p:nvSpPr>
            <p:spPr bwMode="auto">
              <a:xfrm rot="-5400000">
                <a:off x="2973963" y="2289833"/>
                <a:ext cx="0" cy="1238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nvGrpSpPr>
              <p:cNvPr id="40" name="Group 111"/>
              <p:cNvGrpSpPr>
                <a:grpSpLocks/>
              </p:cNvGrpSpPr>
              <p:nvPr/>
            </p:nvGrpSpPr>
            <p:grpSpPr bwMode="auto">
              <a:xfrm>
                <a:off x="3427988" y="2789896"/>
                <a:ext cx="122237" cy="112713"/>
                <a:chOff x="1081" y="3505"/>
                <a:chExt cx="50" cy="50"/>
              </a:xfrm>
            </p:grpSpPr>
            <p:sp>
              <p:nvSpPr>
                <p:cNvPr id="41" name="Line 112"/>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42" name="Line 113"/>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grpSp>
        </p:grpSp>
        <p:grpSp>
          <p:nvGrpSpPr>
            <p:cNvPr id="51" name="Group 50"/>
            <p:cNvGrpSpPr/>
            <p:nvPr/>
          </p:nvGrpSpPr>
          <p:grpSpPr>
            <a:xfrm>
              <a:off x="561899" y="3904141"/>
              <a:ext cx="4384675" cy="2089151"/>
              <a:chOff x="561899" y="3725408"/>
              <a:chExt cx="4384675" cy="2089151"/>
            </a:xfrm>
          </p:grpSpPr>
          <p:grpSp>
            <p:nvGrpSpPr>
              <p:cNvPr id="52" name="Group 51"/>
              <p:cNvGrpSpPr/>
              <p:nvPr/>
            </p:nvGrpSpPr>
            <p:grpSpPr>
              <a:xfrm>
                <a:off x="561899" y="4903333"/>
                <a:ext cx="912813" cy="911226"/>
                <a:chOff x="561899" y="4903333"/>
                <a:chExt cx="912813" cy="911226"/>
              </a:xfrm>
            </p:grpSpPr>
            <p:sp>
              <p:nvSpPr>
                <p:cNvPr id="69" name="Rectangle 26"/>
                <p:cNvSpPr>
                  <a:spLocks noChangeArrowheads="1"/>
                </p:cNvSpPr>
                <p:nvPr/>
              </p:nvSpPr>
              <p:spPr bwMode="auto">
                <a:xfrm>
                  <a:off x="561899" y="5130346"/>
                  <a:ext cx="912813" cy="684213"/>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70" name="Rectangle 32"/>
                <p:cNvSpPr>
                  <a:spLocks noChangeArrowheads="1"/>
                </p:cNvSpPr>
                <p:nvPr/>
              </p:nvSpPr>
              <p:spPr bwMode="auto">
                <a:xfrm>
                  <a:off x="561899" y="4903333"/>
                  <a:ext cx="912813" cy="227013"/>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71" name="Rectangle 33"/>
                <p:cNvSpPr>
                  <a:spLocks noChangeArrowheads="1"/>
                </p:cNvSpPr>
                <p:nvPr/>
              </p:nvSpPr>
              <p:spPr bwMode="auto">
                <a:xfrm>
                  <a:off x="575798" y="4941433"/>
                  <a:ext cx="41357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1000" b="1" i="1" dirty="0">
                      <a:solidFill>
                        <a:srgbClr val="000000"/>
                      </a:solidFill>
                      <a:cs typeface="ＭＳ Ｐゴシック" charset="0"/>
                    </a:rPr>
                    <a:t>Student</a:t>
                  </a:r>
                  <a:endParaRPr lang="en-US" b="1" i="1" dirty="0">
                    <a:solidFill>
                      <a:srgbClr val="000000"/>
                    </a:solidFill>
                    <a:cs typeface="ＭＳ Ｐゴシック" charset="0"/>
                  </a:endParaRPr>
                </a:p>
              </p:txBody>
            </p:sp>
          </p:grpSp>
          <p:grpSp>
            <p:nvGrpSpPr>
              <p:cNvPr id="53" name="Group 52"/>
              <p:cNvGrpSpPr/>
              <p:nvPr/>
            </p:nvGrpSpPr>
            <p:grpSpPr>
              <a:xfrm>
                <a:off x="2435149" y="3725408"/>
                <a:ext cx="912813" cy="911225"/>
                <a:chOff x="2435149" y="3725408"/>
                <a:chExt cx="912813" cy="911225"/>
              </a:xfrm>
            </p:grpSpPr>
            <p:sp>
              <p:nvSpPr>
                <p:cNvPr id="66" name="Rectangle 35"/>
                <p:cNvSpPr>
                  <a:spLocks noChangeArrowheads="1"/>
                </p:cNvSpPr>
                <p:nvPr/>
              </p:nvSpPr>
              <p:spPr bwMode="auto">
                <a:xfrm>
                  <a:off x="2435149" y="3954008"/>
                  <a:ext cx="912813" cy="682625"/>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67" name="Rectangle 41"/>
                <p:cNvSpPr>
                  <a:spLocks noChangeArrowheads="1"/>
                </p:cNvSpPr>
                <p:nvPr/>
              </p:nvSpPr>
              <p:spPr bwMode="auto">
                <a:xfrm>
                  <a:off x="2435149" y="3725408"/>
                  <a:ext cx="912813" cy="228600"/>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68" name="Rectangle 42"/>
                <p:cNvSpPr>
                  <a:spLocks noChangeArrowheads="1"/>
                </p:cNvSpPr>
                <p:nvPr/>
              </p:nvSpPr>
              <p:spPr bwMode="auto">
                <a:xfrm>
                  <a:off x="2455656" y="3765096"/>
                  <a:ext cx="35907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1000" b="1" i="1" dirty="0">
                      <a:solidFill>
                        <a:srgbClr val="000000"/>
                      </a:solidFill>
                      <a:cs typeface="ＭＳ Ｐゴシック" charset="0"/>
                    </a:rPr>
                    <a:t>Course</a:t>
                  </a:r>
                  <a:endParaRPr lang="en-US" b="1" i="1" dirty="0">
                    <a:solidFill>
                      <a:srgbClr val="000000"/>
                    </a:solidFill>
                    <a:cs typeface="ＭＳ Ｐゴシック" charset="0"/>
                  </a:endParaRPr>
                </a:p>
              </p:txBody>
            </p:sp>
          </p:grpSp>
          <p:grpSp>
            <p:nvGrpSpPr>
              <p:cNvPr id="54" name="Group 53"/>
              <p:cNvGrpSpPr/>
              <p:nvPr/>
            </p:nvGrpSpPr>
            <p:grpSpPr>
              <a:xfrm>
                <a:off x="4033762" y="4168320"/>
                <a:ext cx="912812" cy="622301"/>
                <a:chOff x="4033762" y="4168320"/>
                <a:chExt cx="912812" cy="622301"/>
              </a:xfrm>
            </p:grpSpPr>
            <p:sp>
              <p:nvSpPr>
                <p:cNvPr id="63" name="Rectangle 44"/>
                <p:cNvSpPr>
                  <a:spLocks noChangeArrowheads="1"/>
                </p:cNvSpPr>
                <p:nvPr/>
              </p:nvSpPr>
              <p:spPr bwMode="auto">
                <a:xfrm>
                  <a:off x="4033762" y="4360408"/>
                  <a:ext cx="912812" cy="430213"/>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64" name="Rectangle 47"/>
                <p:cNvSpPr>
                  <a:spLocks noChangeArrowheads="1"/>
                </p:cNvSpPr>
                <p:nvPr/>
              </p:nvSpPr>
              <p:spPr bwMode="auto">
                <a:xfrm>
                  <a:off x="4033762" y="4168320"/>
                  <a:ext cx="912812" cy="192088"/>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65" name="Rectangle 48"/>
                <p:cNvSpPr>
                  <a:spLocks noChangeArrowheads="1"/>
                </p:cNvSpPr>
                <p:nvPr/>
              </p:nvSpPr>
              <p:spPr bwMode="auto">
                <a:xfrm>
                  <a:off x="4062452" y="4200070"/>
                  <a:ext cx="51937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1000" b="1" i="1" dirty="0">
                      <a:solidFill>
                        <a:srgbClr val="000000"/>
                      </a:solidFill>
                      <a:cs typeface="ＭＳ Ｐゴシック" charset="0"/>
                    </a:rPr>
                    <a:t>Instructor</a:t>
                  </a:r>
                  <a:endParaRPr lang="en-US" b="1" i="1" dirty="0">
                    <a:solidFill>
                      <a:srgbClr val="000000"/>
                    </a:solidFill>
                    <a:cs typeface="ＭＳ Ｐゴシック" charset="0"/>
                  </a:endParaRPr>
                </a:p>
              </p:txBody>
            </p:sp>
          </p:grpSp>
          <p:grpSp>
            <p:nvGrpSpPr>
              <p:cNvPr id="55" name="Group 54"/>
              <p:cNvGrpSpPr/>
              <p:nvPr/>
            </p:nvGrpSpPr>
            <p:grpSpPr>
              <a:xfrm>
                <a:off x="4033762" y="4900158"/>
                <a:ext cx="912812" cy="898525"/>
                <a:chOff x="4033762" y="4900158"/>
                <a:chExt cx="912812" cy="898525"/>
              </a:xfrm>
            </p:grpSpPr>
            <p:sp>
              <p:nvSpPr>
                <p:cNvPr id="60" name="Rectangle 50"/>
                <p:cNvSpPr>
                  <a:spLocks noChangeArrowheads="1"/>
                </p:cNvSpPr>
                <p:nvPr/>
              </p:nvSpPr>
              <p:spPr bwMode="auto">
                <a:xfrm>
                  <a:off x="4033762" y="5125583"/>
                  <a:ext cx="912812" cy="673100"/>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61" name="Rectangle 55"/>
                <p:cNvSpPr>
                  <a:spLocks noChangeArrowheads="1"/>
                </p:cNvSpPr>
                <p:nvPr/>
              </p:nvSpPr>
              <p:spPr bwMode="auto">
                <a:xfrm>
                  <a:off x="4033762" y="4900158"/>
                  <a:ext cx="912812" cy="225425"/>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62" name="Rectangle 56"/>
                <p:cNvSpPr>
                  <a:spLocks noChangeArrowheads="1"/>
                </p:cNvSpPr>
                <p:nvPr/>
              </p:nvSpPr>
              <p:spPr bwMode="auto">
                <a:xfrm>
                  <a:off x="4064160" y="4939846"/>
                  <a:ext cx="30938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1000" b="1" i="1" dirty="0">
                      <a:solidFill>
                        <a:srgbClr val="000000"/>
                      </a:solidFill>
                      <a:cs typeface="ＭＳ Ｐゴシック" charset="0"/>
                    </a:rPr>
                    <a:t>Room</a:t>
                  </a:r>
                  <a:endParaRPr lang="en-US" b="1" i="1" dirty="0">
                    <a:solidFill>
                      <a:srgbClr val="000000"/>
                    </a:solidFill>
                    <a:cs typeface="ＭＳ Ｐゴシック" charset="0"/>
                  </a:endParaRPr>
                </a:p>
              </p:txBody>
            </p:sp>
          </p:grpSp>
          <p:grpSp>
            <p:nvGrpSpPr>
              <p:cNvPr id="56" name="Group 55"/>
              <p:cNvGrpSpPr/>
              <p:nvPr/>
            </p:nvGrpSpPr>
            <p:grpSpPr>
              <a:xfrm>
                <a:off x="2435149" y="5062083"/>
                <a:ext cx="912813" cy="620712"/>
                <a:chOff x="2435149" y="5062083"/>
                <a:chExt cx="912813" cy="620712"/>
              </a:xfrm>
            </p:grpSpPr>
            <p:sp>
              <p:nvSpPr>
                <p:cNvPr id="57" name="Rectangle 72"/>
                <p:cNvSpPr>
                  <a:spLocks noChangeArrowheads="1"/>
                </p:cNvSpPr>
                <p:nvPr/>
              </p:nvSpPr>
              <p:spPr bwMode="auto">
                <a:xfrm>
                  <a:off x="2435149" y="5254170"/>
                  <a:ext cx="912813" cy="428625"/>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58" name="Rectangle 73"/>
                <p:cNvSpPr>
                  <a:spLocks noChangeArrowheads="1"/>
                </p:cNvSpPr>
                <p:nvPr/>
              </p:nvSpPr>
              <p:spPr bwMode="auto">
                <a:xfrm>
                  <a:off x="2435149" y="5062083"/>
                  <a:ext cx="912813" cy="192087"/>
                </a:xfrm>
                <a:prstGeom prst="rect">
                  <a:avLst/>
                </a:prstGeom>
                <a:solidFill>
                  <a:schemeClr val="bg1"/>
                </a:solidFill>
                <a:ln w="12700">
                  <a:solidFill>
                    <a:srgbClr val="000000"/>
                  </a:solidFill>
                  <a:miter lim="800000"/>
                  <a:headEnd/>
                  <a:tailEnd/>
                </a:ln>
              </p:spPr>
              <p:txBody>
                <a:bodyPr/>
                <a:lstStyle/>
                <a:p>
                  <a:pPr eaLnBrk="1" hangingPunct="1">
                    <a:lnSpc>
                      <a:spcPct val="100000"/>
                    </a:lnSpc>
                    <a:spcBef>
                      <a:spcPct val="0"/>
                    </a:spcBef>
                    <a:buClrTx/>
                    <a:buFontTx/>
                    <a:buNone/>
                  </a:pPr>
                  <a:endParaRPr lang="en-CA" sz="1400" i="1">
                    <a:solidFill>
                      <a:srgbClr val="000000"/>
                    </a:solidFill>
                    <a:cs typeface="ＭＳ Ｐゴシック" charset="0"/>
                  </a:endParaRPr>
                </a:p>
              </p:txBody>
            </p:sp>
            <p:sp>
              <p:nvSpPr>
                <p:cNvPr id="59" name="Rectangle 74"/>
                <p:cNvSpPr>
                  <a:spLocks noChangeArrowheads="1"/>
                </p:cNvSpPr>
                <p:nvPr/>
              </p:nvSpPr>
              <p:spPr bwMode="auto">
                <a:xfrm>
                  <a:off x="2519759" y="5068433"/>
                  <a:ext cx="26770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1000" b="1" i="1" dirty="0">
                      <a:solidFill>
                        <a:srgbClr val="000000"/>
                      </a:solidFill>
                      <a:cs typeface="ＭＳ Ｐゴシック" charset="0"/>
                    </a:rPr>
                    <a:t>Class</a:t>
                  </a:r>
                  <a:endParaRPr lang="en-US" b="1" i="1" dirty="0">
                    <a:solidFill>
                      <a:srgbClr val="000000"/>
                    </a:solidFill>
                    <a:cs typeface="ＭＳ Ｐゴシック" charset="0"/>
                  </a:endParaRPr>
                </a:p>
              </p:txBody>
            </p:sp>
          </p:grpSp>
        </p:grpSp>
        <p:grpSp>
          <p:nvGrpSpPr>
            <p:cNvPr id="72" name="Group 71"/>
            <p:cNvGrpSpPr/>
            <p:nvPr/>
          </p:nvGrpSpPr>
          <p:grpSpPr>
            <a:xfrm>
              <a:off x="1474712" y="4478816"/>
              <a:ext cx="2559050" cy="1444267"/>
              <a:chOff x="1474712" y="4300083"/>
              <a:chExt cx="2559050" cy="1444267"/>
            </a:xfrm>
          </p:grpSpPr>
          <p:sp>
            <p:nvSpPr>
              <p:cNvPr id="73" name="Freeform 57"/>
              <p:cNvSpPr>
                <a:spLocks/>
              </p:cNvSpPr>
              <p:nvPr/>
            </p:nvSpPr>
            <p:spPr bwMode="auto">
              <a:xfrm>
                <a:off x="2892349" y="4636633"/>
                <a:ext cx="1588" cy="431800"/>
              </a:xfrm>
              <a:custGeom>
                <a:avLst/>
                <a:gdLst>
                  <a:gd name="T0" fmla="*/ 0 w 1588"/>
                  <a:gd name="T1" fmla="*/ 0 h 543"/>
                  <a:gd name="T2" fmla="*/ 0 w 1588"/>
                  <a:gd name="T3" fmla="*/ 2147483647 h 543"/>
                  <a:gd name="T4" fmla="*/ 0 w 1588"/>
                  <a:gd name="T5" fmla="*/ 2147483647 h 543"/>
                  <a:gd name="T6" fmla="*/ 0 60000 65536"/>
                  <a:gd name="T7" fmla="*/ 0 60000 65536"/>
                  <a:gd name="T8" fmla="*/ 0 60000 65536"/>
                </a:gdLst>
                <a:ahLst/>
                <a:cxnLst>
                  <a:cxn ang="T6">
                    <a:pos x="T0" y="T1"/>
                  </a:cxn>
                  <a:cxn ang="T7">
                    <a:pos x="T2" y="T3"/>
                  </a:cxn>
                  <a:cxn ang="T8">
                    <a:pos x="T4" y="T5"/>
                  </a:cxn>
                </a:cxnLst>
                <a:rect l="0" t="0" r="r" b="b"/>
                <a:pathLst>
                  <a:path w="1588" h="543">
                    <a:moveTo>
                      <a:pt x="0" y="0"/>
                    </a:moveTo>
                    <a:lnTo>
                      <a:pt x="0" y="321"/>
                    </a:lnTo>
                    <a:lnTo>
                      <a:pt x="0" y="543"/>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74" name="Freeform 63"/>
              <p:cNvSpPr>
                <a:spLocks/>
              </p:cNvSpPr>
              <p:nvPr/>
            </p:nvSpPr>
            <p:spPr bwMode="auto">
              <a:xfrm>
                <a:off x="3341612" y="4300083"/>
                <a:ext cx="692150" cy="906462"/>
              </a:xfrm>
              <a:custGeom>
                <a:avLst/>
                <a:gdLst>
                  <a:gd name="T0" fmla="*/ 2147483647 w 762"/>
                  <a:gd name="T1" fmla="*/ 0 h 1148"/>
                  <a:gd name="T2" fmla="*/ 2147483647 w 762"/>
                  <a:gd name="T3" fmla="*/ 0 h 1148"/>
                  <a:gd name="T4" fmla="*/ 2147483647 w 762"/>
                  <a:gd name="T5" fmla="*/ 2147483647 h 1148"/>
                  <a:gd name="T6" fmla="*/ 0 w 762"/>
                  <a:gd name="T7" fmla="*/ 2147483647 h 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148">
                    <a:moveTo>
                      <a:pt x="762" y="0"/>
                    </a:moveTo>
                    <a:lnTo>
                      <a:pt x="331" y="0"/>
                    </a:lnTo>
                    <a:lnTo>
                      <a:pt x="331" y="1148"/>
                    </a:lnTo>
                    <a:lnTo>
                      <a:pt x="0" y="1148"/>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75" name="Freeform 67"/>
              <p:cNvSpPr>
                <a:spLocks/>
              </p:cNvSpPr>
              <p:nvPr/>
            </p:nvSpPr>
            <p:spPr bwMode="auto">
              <a:xfrm>
                <a:off x="3341612" y="5481183"/>
                <a:ext cx="692150" cy="92075"/>
              </a:xfrm>
              <a:custGeom>
                <a:avLst/>
                <a:gdLst>
                  <a:gd name="T0" fmla="*/ 2147483647 w 762"/>
                  <a:gd name="T1" fmla="*/ 2147483647 h 101"/>
                  <a:gd name="T2" fmla="*/ 2147483647 w 762"/>
                  <a:gd name="T3" fmla="*/ 2147483647 h 101"/>
                  <a:gd name="T4" fmla="*/ 2147483647 w 762"/>
                  <a:gd name="T5" fmla="*/ 0 h 101"/>
                  <a:gd name="T6" fmla="*/ 0 w 762"/>
                  <a:gd name="T7" fmla="*/ 0 h 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01">
                    <a:moveTo>
                      <a:pt x="762" y="101"/>
                    </a:moveTo>
                    <a:lnTo>
                      <a:pt x="331" y="101"/>
                    </a:lnTo>
                    <a:lnTo>
                      <a:pt x="331" y="0"/>
                    </a:lnTo>
                    <a:lnTo>
                      <a:pt x="0"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76" name="Rectangle 81"/>
              <p:cNvSpPr>
                <a:spLocks noChangeArrowheads="1"/>
              </p:cNvSpPr>
              <p:nvPr/>
            </p:nvSpPr>
            <p:spPr bwMode="auto">
              <a:xfrm>
                <a:off x="2101710" y="4905464"/>
                <a:ext cx="69215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is an offering of</a:t>
                </a:r>
                <a:endParaRPr lang="en-US" sz="1400" i="1" dirty="0">
                  <a:solidFill>
                    <a:srgbClr val="000000"/>
                  </a:solidFill>
                  <a:cs typeface="ＭＳ Ｐゴシック" charset="0"/>
                </a:endParaRPr>
              </a:p>
            </p:txBody>
          </p:sp>
          <p:sp>
            <p:nvSpPr>
              <p:cNvPr id="77" name="Rectangle 87"/>
              <p:cNvSpPr>
                <a:spLocks noChangeArrowheads="1"/>
              </p:cNvSpPr>
              <p:nvPr/>
            </p:nvSpPr>
            <p:spPr bwMode="auto">
              <a:xfrm>
                <a:off x="3184309" y="4873170"/>
                <a:ext cx="41923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is taught</a:t>
                </a:r>
              </a:p>
              <a:p>
                <a:pPr algn="r">
                  <a:lnSpc>
                    <a:spcPct val="100000"/>
                  </a:lnSpc>
                  <a:spcBef>
                    <a:spcPct val="0"/>
                  </a:spcBef>
                  <a:buClrTx/>
                  <a:buFontTx/>
                  <a:buNone/>
                </a:pPr>
                <a:r>
                  <a:rPr lang="en-US" sz="800" i="1" dirty="0">
                    <a:solidFill>
                      <a:srgbClr val="000000"/>
                    </a:solidFill>
                    <a:cs typeface="ＭＳ Ｐゴシック" charset="0"/>
                  </a:rPr>
                  <a:t>by</a:t>
                </a:r>
              </a:p>
            </p:txBody>
          </p:sp>
          <p:sp>
            <p:nvSpPr>
              <p:cNvPr id="78" name="Rectangle 88"/>
              <p:cNvSpPr>
                <a:spLocks noChangeArrowheads="1"/>
              </p:cNvSpPr>
              <p:nvPr/>
            </p:nvSpPr>
            <p:spPr bwMode="auto">
              <a:xfrm>
                <a:off x="3389282" y="5621239"/>
                <a:ext cx="49532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is located in</a:t>
                </a:r>
                <a:endParaRPr lang="en-US" sz="1400" i="1" dirty="0">
                  <a:solidFill>
                    <a:srgbClr val="000000"/>
                  </a:solidFill>
                  <a:cs typeface="ＭＳ Ｐゴシック" charset="0"/>
                </a:endParaRPr>
              </a:p>
            </p:txBody>
          </p:sp>
          <p:sp>
            <p:nvSpPr>
              <p:cNvPr id="79" name="Line 93"/>
              <p:cNvSpPr>
                <a:spLocks noChangeShapeType="1"/>
              </p:cNvSpPr>
              <p:nvPr/>
            </p:nvSpPr>
            <p:spPr bwMode="auto">
              <a:xfrm flipH="1">
                <a:off x="1474712" y="5357358"/>
                <a:ext cx="95726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l" eaLnBrk="1" hangingPunct="1">
                  <a:lnSpc>
                    <a:spcPct val="100000"/>
                  </a:lnSpc>
                  <a:spcBef>
                    <a:spcPct val="0"/>
                  </a:spcBef>
                  <a:buClrTx/>
                  <a:buFontTx/>
                  <a:buNone/>
                </a:pPr>
                <a:endParaRPr lang="en-US" sz="3200">
                  <a:solidFill>
                    <a:srgbClr val="000000"/>
                  </a:solidFill>
                  <a:cs typeface="ＭＳ Ｐゴシック" charset="0"/>
                </a:endParaRPr>
              </a:p>
            </p:txBody>
          </p:sp>
          <p:sp>
            <p:nvSpPr>
              <p:cNvPr id="80" name="Rectangle 108"/>
              <p:cNvSpPr>
                <a:spLocks noChangeArrowheads="1"/>
              </p:cNvSpPr>
              <p:nvPr/>
            </p:nvSpPr>
            <p:spPr bwMode="auto">
              <a:xfrm>
                <a:off x="1701967" y="5414508"/>
                <a:ext cx="63158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is registered by</a:t>
                </a:r>
                <a:endParaRPr lang="en-US" sz="1400" i="1" dirty="0">
                  <a:solidFill>
                    <a:srgbClr val="000000"/>
                  </a:solidFill>
                  <a:cs typeface="ＭＳ Ｐゴシック" charset="0"/>
                </a:endParaRPr>
              </a:p>
            </p:txBody>
          </p:sp>
        </p:grpSp>
        <p:grpSp>
          <p:nvGrpSpPr>
            <p:cNvPr id="81" name="Group 80"/>
            <p:cNvGrpSpPr/>
            <p:nvPr/>
          </p:nvGrpSpPr>
          <p:grpSpPr>
            <a:xfrm>
              <a:off x="1548050" y="4280378"/>
              <a:ext cx="2443111" cy="1385941"/>
              <a:chOff x="1548050" y="4101645"/>
              <a:chExt cx="2443111" cy="1385941"/>
            </a:xfrm>
          </p:grpSpPr>
          <p:sp>
            <p:nvSpPr>
              <p:cNvPr id="82" name="Rectangle 86"/>
              <p:cNvSpPr>
                <a:spLocks noChangeArrowheads="1"/>
              </p:cNvSpPr>
              <p:nvPr/>
            </p:nvSpPr>
            <p:spPr bwMode="auto">
              <a:xfrm>
                <a:off x="1548050" y="5170754"/>
                <a:ext cx="46006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registers in</a:t>
                </a:r>
                <a:endParaRPr lang="en-US" sz="1400" i="1" dirty="0">
                  <a:solidFill>
                    <a:srgbClr val="000000"/>
                  </a:solidFill>
                  <a:cs typeface="ＭＳ Ｐゴシック" charset="0"/>
                </a:endParaRPr>
              </a:p>
            </p:txBody>
          </p:sp>
          <p:sp>
            <p:nvSpPr>
              <p:cNvPr id="83" name="Rectangle 89"/>
              <p:cNvSpPr>
                <a:spLocks noChangeArrowheads="1"/>
              </p:cNvSpPr>
              <p:nvPr/>
            </p:nvSpPr>
            <p:spPr bwMode="auto">
              <a:xfrm>
                <a:off x="3636946" y="4101645"/>
                <a:ext cx="32220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teaches</a:t>
                </a:r>
              </a:p>
            </p:txBody>
          </p:sp>
          <p:sp>
            <p:nvSpPr>
              <p:cNvPr id="84" name="Rectangle 81"/>
              <p:cNvSpPr>
                <a:spLocks noChangeArrowheads="1"/>
              </p:cNvSpPr>
              <p:nvPr/>
            </p:nvSpPr>
            <p:spPr bwMode="auto">
              <a:xfrm>
                <a:off x="2893886" y="4700484"/>
                <a:ext cx="63797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is offered via</a:t>
                </a:r>
                <a:endParaRPr lang="en-US" sz="1400" i="1" dirty="0">
                  <a:solidFill>
                    <a:srgbClr val="000000"/>
                  </a:solidFill>
                  <a:cs typeface="ＭＳ Ｐゴシック" charset="0"/>
                </a:endParaRPr>
              </a:p>
            </p:txBody>
          </p:sp>
          <p:sp>
            <p:nvSpPr>
              <p:cNvPr id="85" name="Rectangle 88"/>
              <p:cNvSpPr>
                <a:spLocks noChangeArrowheads="1"/>
              </p:cNvSpPr>
              <p:nvPr/>
            </p:nvSpPr>
            <p:spPr bwMode="auto">
              <a:xfrm>
                <a:off x="3547129" y="5241365"/>
                <a:ext cx="44403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lnSpc>
                    <a:spcPct val="100000"/>
                  </a:lnSpc>
                  <a:spcBef>
                    <a:spcPct val="0"/>
                  </a:spcBef>
                  <a:buClrTx/>
                  <a:buFontTx/>
                  <a:buNone/>
                </a:pPr>
                <a:r>
                  <a:rPr lang="en-US" sz="800" i="1" dirty="0">
                    <a:solidFill>
                      <a:srgbClr val="000000"/>
                    </a:solidFill>
                    <a:cs typeface="ＭＳ Ｐゴシック" charset="0"/>
                  </a:rPr>
                  <a:t>is the</a:t>
                </a:r>
                <a:br>
                  <a:rPr lang="en-US" sz="800" i="1" dirty="0">
                    <a:solidFill>
                      <a:srgbClr val="000000"/>
                    </a:solidFill>
                    <a:cs typeface="ＭＳ Ｐゴシック" charset="0"/>
                  </a:rPr>
                </a:br>
                <a:r>
                  <a:rPr lang="en-US" sz="800" i="1" dirty="0">
                    <a:solidFill>
                      <a:srgbClr val="000000"/>
                    </a:solidFill>
                    <a:cs typeface="ＭＳ Ｐゴシック" charset="0"/>
                  </a:rPr>
                  <a:t>location of</a:t>
                </a:r>
                <a:endParaRPr lang="en-US" sz="1400" i="1" dirty="0">
                  <a:solidFill>
                    <a:srgbClr val="000000"/>
                  </a:solidFill>
                  <a:cs typeface="ＭＳ Ｐゴシック" charset="0"/>
                </a:endParaRPr>
              </a:p>
            </p:txBody>
          </p:sp>
        </p:grpSp>
        <p:grpSp>
          <p:nvGrpSpPr>
            <p:cNvPr id="86" name="Group 85"/>
            <p:cNvGrpSpPr/>
            <p:nvPr/>
          </p:nvGrpSpPr>
          <p:grpSpPr>
            <a:xfrm>
              <a:off x="605110" y="4170841"/>
              <a:ext cx="4167732" cy="1785224"/>
              <a:chOff x="605110" y="3992108"/>
              <a:chExt cx="4167732" cy="1785224"/>
            </a:xfrm>
          </p:grpSpPr>
          <p:grpSp>
            <p:nvGrpSpPr>
              <p:cNvPr id="87" name="Group 86"/>
              <p:cNvGrpSpPr/>
              <p:nvPr/>
            </p:nvGrpSpPr>
            <p:grpSpPr>
              <a:xfrm>
                <a:off x="605110" y="5168446"/>
                <a:ext cx="341301" cy="608886"/>
                <a:chOff x="605110" y="5168446"/>
                <a:chExt cx="341301" cy="608886"/>
              </a:xfrm>
            </p:grpSpPr>
            <p:sp>
              <p:nvSpPr>
                <p:cNvPr id="103" name="Rectangle 27"/>
                <p:cNvSpPr>
                  <a:spLocks noChangeArrowheads="1"/>
                </p:cNvSpPr>
                <p:nvPr/>
              </p:nvSpPr>
              <p:spPr bwMode="auto">
                <a:xfrm>
                  <a:off x="608177" y="5168446"/>
                  <a:ext cx="33823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Number</a:t>
                  </a:r>
                  <a:endParaRPr lang="en-US" sz="1400" i="1" dirty="0">
                    <a:solidFill>
                      <a:srgbClr val="000000"/>
                    </a:solidFill>
                    <a:cs typeface="ＭＳ Ｐゴシック" charset="0"/>
                  </a:endParaRPr>
                </a:p>
              </p:txBody>
            </p:sp>
            <p:sp>
              <p:nvSpPr>
                <p:cNvPr id="104" name="Rectangle 28"/>
                <p:cNvSpPr>
                  <a:spLocks noChangeArrowheads="1"/>
                </p:cNvSpPr>
                <p:nvPr/>
              </p:nvSpPr>
              <p:spPr bwMode="auto">
                <a:xfrm>
                  <a:off x="608613" y="5290683"/>
                  <a:ext cx="25006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Name</a:t>
                  </a:r>
                  <a:endParaRPr lang="en-US" sz="1400" i="1" dirty="0">
                    <a:solidFill>
                      <a:srgbClr val="000000"/>
                    </a:solidFill>
                    <a:cs typeface="ＭＳ Ｐゴシック" charset="0"/>
                  </a:endParaRPr>
                </a:p>
              </p:txBody>
            </p:sp>
            <p:sp>
              <p:nvSpPr>
                <p:cNvPr id="105" name="Rectangle 29"/>
                <p:cNvSpPr>
                  <a:spLocks noChangeArrowheads="1"/>
                </p:cNvSpPr>
                <p:nvPr/>
              </p:nvSpPr>
              <p:spPr bwMode="auto">
                <a:xfrm>
                  <a:off x="605110" y="5411333"/>
                  <a:ext cx="33021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Address</a:t>
                  </a:r>
                  <a:endParaRPr lang="en-US" sz="1400" i="1" dirty="0">
                    <a:solidFill>
                      <a:srgbClr val="000000"/>
                    </a:solidFill>
                    <a:cs typeface="ＭＳ Ｐゴシック" charset="0"/>
                  </a:endParaRPr>
                </a:p>
              </p:txBody>
            </p:sp>
            <p:sp>
              <p:nvSpPr>
                <p:cNvPr id="106" name="Rectangle 30"/>
                <p:cNvSpPr>
                  <a:spLocks noChangeArrowheads="1"/>
                </p:cNvSpPr>
                <p:nvPr/>
              </p:nvSpPr>
              <p:spPr bwMode="auto">
                <a:xfrm>
                  <a:off x="608448" y="5533571"/>
                  <a:ext cx="25327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a:solidFill>
                        <a:srgbClr val="000000"/>
                      </a:solidFill>
                      <a:cs typeface="ＭＳ Ｐゴシック" charset="0"/>
                    </a:rPr>
                    <a:t>Major</a:t>
                  </a:r>
                  <a:endParaRPr lang="en-US" sz="1400" i="1">
                    <a:solidFill>
                      <a:srgbClr val="000000"/>
                    </a:solidFill>
                    <a:cs typeface="ＭＳ Ｐゴシック" charset="0"/>
                  </a:endParaRPr>
                </a:p>
              </p:txBody>
            </p:sp>
            <p:sp>
              <p:nvSpPr>
                <p:cNvPr id="107" name="Rectangle 31"/>
                <p:cNvSpPr>
                  <a:spLocks noChangeArrowheads="1"/>
                </p:cNvSpPr>
                <p:nvPr/>
              </p:nvSpPr>
              <p:spPr bwMode="auto">
                <a:xfrm>
                  <a:off x="613142" y="5654221"/>
                  <a:ext cx="17633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a:solidFill>
                        <a:srgbClr val="000000"/>
                      </a:solidFill>
                      <a:cs typeface="ＭＳ Ｐゴシック" charset="0"/>
                    </a:rPr>
                    <a:t>GPA</a:t>
                  </a:r>
                  <a:endParaRPr lang="en-US" sz="1400" i="1">
                    <a:solidFill>
                      <a:srgbClr val="000000"/>
                    </a:solidFill>
                    <a:cs typeface="ＭＳ Ｐゴシック" charset="0"/>
                  </a:endParaRPr>
                </a:p>
              </p:txBody>
            </p:sp>
          </p:grpSp>
          <p:grpSp>
            <p:nvGrpSpPr>
              <p:cNvPr id="88" name="Group 87"/>
              <p:cNvGrpSpPr/>
              <p:nvPr/>
            </p:nvGrpSpPr>
            <p:grpSpPr>
              <a:xfrm>
                <a:off x="2480794" y="3992108"/>
                <a:ext cx="572324" cy="608886"/>
                <a:chOff x="2480794" y="3992108"/>
                <a:chExt cx="572324" cy="608886"/>
              </a:xfrm>
            </p:grpSpPr>
            <p:sp>
              <p:nvSpPr>
                <p:cNvPr id="98" name="Rectangle 36"/>
                <p:cNvSpPr>
                  <a:spLocks noChangeArrowheads="1"/>
                </p:cNvSpPr>
                <p:nvPr/>
              </p:nvSpPr>
              <p:spPr bwMode="auto">
                <a:xfrm>
                  <a:off x="2481660" y="3992108"/>
                  <a:ext cx="50494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Department</a:t>
                  </a:r>
                  <a:endParaRPr lang="en-US" sz="1400" i="1" dirty="0">
                    <a:solidFill>
                      <a:srgbClr val="000000"/>
                    </a:solidFill>
                    <a:cs typeface="ＭＳ Ｐゴシック" charset="0"/>
                  </a:endParaRPr>
                </a:p>
              </p:txBody>
            </p:sp>
            <p:sp>
              <p:nvSpPr>
                <p:cNvPr id="99" name="Rectangle 37"/>
                <p:cNvSpPr>
                  <a:spLocks noChangeArrowheads="1"/>
                </p:cNvSpPr>
                <p:nvPr/>
              </p:nvSpPr>
              <p:spPr bwMode="auto">
                <a:xfrm>
                  <a:off x="2481435" y="4114346"/>
                  <a:ext cx="33823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Number</a:t>
                  </a:r>
                  <a:endParaRPr lang="en-US" sz="1400" i="1" dirty="0">
                    <a:solidFill>
                      <a:srgbClr val="000000"/>
                    </a:solidFill>
                    <a:cs typeface="ＭＳ Ｐゴシック" charset="0"/>
                  </a:endParaRPr>
                </a:p>
              </p:txBody>
            </p:sp>
            <p:sp>
              <p:nvSpPr>
                <p:cNvPr id="100" name="Rectangle 38"/>
                <p:cNvSpPr>
                  <a:spLocks noChangeArrowheads="1"/>
                </p:cNvSpPr>
                <p:nvPr/>
              </p:nvSpPr>
              <p:spPr bwMode="auto">
                <a:xfrm>
                  <a:off x="2480794" y="4234996"/>
                  <a:ext cx="51616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Credit Hours</a:t>
                  </a:r>
                  <a:endParaRPr lang="en-US" sz="1400" i="1" dirty="0">
                    <a:solidFill>
                      <a:srgbClr val="000000"/>
                    </a:solidFill>
                    <a:cs typeface="ＭＳ Ｐゴシック" charset="0"/>
                  </a:endParaRPr>
                </a:p>
              </p:txBody>
            </p:sp>
            <p:sp>
              <p:nvSpPr>
                <p:cNvPr id="101" name="Rectangle 39"/>
                <p:cNvSpPr>
                  <a:spLocks noChangeArrowheads="1"/>
                </p:cNvSpPr>
                <p:nvPr/>
              </p:nvSpPr>
              <p:spPr bwMode="auto">
                <a:xfrm>
                  <a:off x="2481176" y="4357233"/>
                  <a:ext cx="47128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Description</a:t>
                  </a:r>
                  <a:endParaRPr lang="en-US" sz="1400" i="1" dirty="0">
                    <a:solidFill>
                      <a:srgbClr val="000000"/>
                    </a:solidFill>
                    <a:cs typeface="ＭＳ Ｐゴシック" charset="0"/>
                  </a:endParaRPr>
                </a:p>
              </p:txBody>
            </p:sp>
            <p:sp>
              <p:nvSpPr>
                <p:cNvPr id="102" name="Rectangle 40"/>
                <p:cNvSpPr>
                  <a:spLocks noChangeArrowheads="1"/>
                </p:cNvSpPr>
                <p:nvPr/>
              </p:nvSpPr>
              <p:spPr bwMode="auto">
                <a:xfrm>
                  <a:off x="2480845" y="4477883"/>
                  <a:ext cx="57227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a:solidFill>
                        <a:srgbClr val="000000"/>
                      </a:solidFill>
                      <a:cs typeface="ＭＳ Ｐゴシック" charset="0"/>
                    </a:rPr>
                    <a:t>Pre-requisites</a:t>
                  </a:r>
                  <a:endParaRPr lang="en-US" sz="1400" i="1">
                    <a:solidFill>
                      <a:srgbClr val="000000"/>
                    </a:solidFill>
                    <a:cs typeface="ＭＳ Ｐゴシック" charset="0"/>
                  </a:endParaRPr>
                </a:p>
              </p:txBody>
            </p:sp>
          </p:grpSp>
          <p:grpSp>
            <p:nvGrpSpPr>
              <p:cNvPr id="89" name="Group 88"/>
              <p:cNvGrpSpPr/>
              <p:nvPr/>
            </p:nvGrpSpPr>
            <p:grpSpPr>
              <a:xfrm>
                <a:off x="4080040" y="4398508"/>
                <a:ext cx="338234" cy="245348"/>
                <a:chOff x="4080040" y="4398508"/>
                <a:chExt cx="338234" cy="245348"/>
              </a:xfrm>
            </p:grpSpPr>
            <p:sp>
              <p:nvSpPr>
                <p:cNvPr id="96" name="Rectangle 45"/>
                <p:cNvSpPr>
                  <a:spLocks noChangeArrowheads="1"/>
                </p:cNvSpPr>
                <p:nvPr/>
              </p:nvSpPr>
              <p:spPr bwMode="auto">
                <a:xfrm>
                  <a:off x="4080040" y="4398508"/>
                  <a:ext cx="33823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Number</a:t>
                  </a:r>
                  <a:endParaRPr lang="en-US" sz="1400" i="1" dirty="0">
                    <a:solidFill>
                      <a:srgbClr val="000000"/>
                    </a:solidFill>
                    <a:cs typeface="ＭＳ Ｐゴシック" charset="0"/>
                  </a:endParaRPr>
                </a:p>
              </p:txBody>
            </p:sp>
            <p:sp>
              <p:nvSpPr>
                <p:cNvPr id="97" name="Rectangle 46"/>
                <p:cNvSpPr>
                  <a:spLocks noChangeArrowheads="1"/>
                </p:cNvSpPr>
                <p:nvPr/>
              </p:nvSpPr>
              <p:spPr bwMode="auto">
                <a:xfrm>
                  <a:off x="4080475" y="4520745"/>
                  <a:ext cx="25006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Name</a:t>
                  </a:r>
                  <a:endParaRPr lang="en-US" sz="1400" i="1" dirty="0">
                    <a:solidFill>
                      <a:srgbClr val="000000"/>
                    </a:solidFill>
                    <a:cs typeface="ＭＳ Ｐゴシック" charset="0"/>
                  </a:endParaRPr>
                </a:p>
              </p:txBody>
            </p:sp>
          </p:grpSp>
          <p:grpSp>
            <p:nvGrpSpPr>
              <p:cNvPr id="90" name="Group 89"/>
              <p:cNvGrpSpPr/>
              <p:nvPr/>
            </p:nvGrpSpPr>
            <p:grpSpPr>
              <a:xfrm>
                <a:off x="4078741" y="5163683"/>
                <a:ext cx="694101" cy="488236"/>
                <a:chOff x="4078741" y="5163683"/>
                <a:chExt cx="694101" cy="488236"/>
              </a:xfrm>
            </p:grpSpPr>
            <p:sp>
              <p:nvSpPr>
                <p:cNvPr id="92" name="Rectangle 51"/>
                <p:cNvSpPr>
                  <a:spLocks noChangeArrowheads="1"/>
                </p:cNvSpPr>
                <p:nvPr/>
              </p:nvSpPr>
              <p:spPr bwMode="auto">
                <a:xfrm>
                  <a:off x="4080042" y="5163683"/>
                  <a:ext cx="338234"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Number</a:t>
                  </a:r>
                  <a:endParaRPr lang="en-US" sz="1400" i="1" dirty="0">
                    <a:solidFill>
                      <a:srgbClr val="000000"/>
                    </a:solidFill>
                    <a:cs typeface="ＭＳ Ｐゴシック" charset="0"/>
                  </a:endParaRPr>
                </a:p>
              </p:txBody>
            </p:sp>
            <p:sp>
              <p:nvSpPr>
                <p:cNvPr id="93" name="Rectangle 52"/>
                <p:cNvSpPr>
                  <a:spLocks noChangeArrowheads="1"/>
                </p:cNvSpPr>
                <p:nvPr/>
              </p:nvSpPr>
              <p:spPr bwMode="auto">
                <a:xfrm>
                  <a:off x="4080827" y="5285921"/>
                  <a:ext cx="33983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dirty="0">
                      <a:solidFill>
                        <a:srgbClr val="000000"/>
                      </a:solidFill>
                      <a:cs typeface="ＭＳ Ｐゴシック" charset="0"/>
                    </a:rPr>
                    <a:t>Building</a:t>
                  </a:r>
                  <a:endParaRPr lang="en-US" sz="1400" i="1" dirty="0">
                    <a:solidFill>
                      <a:srgbClr val="000000"/>
                    </a:solidFill>
                    <a:cs typeface="ＭＳ Ｐゴシック" charset="0"/>
                  </a:endParaRPr>
                </a:p>
              </p:txBody>
            </p:sp>
            <p:sp>
              <p:nvSpPr>
                <p:cNvPr id="94" name="Rectangle 53"/>
                <p:cNvSpPr>
                  <a:spLocks noChangeArrowheads="1"/>
                </p:cNvSpPr>
                <p:nvPr/>
              </p:nvSpPr>
              <p:spPr bwMode="auto">
                <a:xfrm>
                  <a:off x="4078741" y="5406571"/>
                  <a:ext cx="69410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a:solidFill>
                        <a:srgbClr val="000000"/>
                      </a:solidFill>
                      <a:cs typeface="ＭＳ Ｐゴシック" charset="0"/>
                    </a:rPr>
                    <a:t>Seating Capacity</a:t>
                  </a:r>
                  <a:endParaRPr lang="en-US" sz="1400" i="1">
                    <a:solidFill>
                      <a:srgbClr val="000000"/>
                    </a:solidFill>
                    <a:cs typeface="ＭＳ Ｐゴシック" charset="0"/>
                  </a:endParaRPr>
                </a:p>
              </p:txBody>
            </p:sp>
            <p:sp>
              <p:nvSpPr>
                <p:cNvPr id="95" name="Rectangle 54"/>
                <p:cNvSpPr>
                  <a:spLocks noChangeArrowheads="1"/>
                </p:cNvSpPr>
                <p:nvPr/>
              </p:nvSpPr>
              <p:spPr bwMode="auto">
                <a:xfrm>
                  <a:off x="4080819" y="5528808"/>
                  <a:ext cx="44723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nSpc>
                      <a:spcPct val="100000"/>
                    </a:lnSpc>
                    <a:spcBef>
                      <a:spcPct val="0"/>
                    </a:spcBef>
                    <a:buClrTx/>
                    <a:buFontTx/>
                    <a:buNone/>
                  </a:pPr>
                  <a:r>
                    <a:rPr lang="en-US" sz="800" i="1">
                      <a:solidFill>
                        <a:srgbClr val="000000"/>
                      </a:solidFill>
                      <a:cs typeface="ＭＳ Ｐゴシック" charset="0"/>
                    </a:rPr>
                    <a:t>Equipment</a:t>
                  </a:r>
                  <a:endParaRPr lang="en-US" sz="1400" i="1">
                    <a:solidFill>
                      <a:srgbClr val="000000"/>
                    </a:solidFill>
                    <a:cs typeface="ＭＳ Ｐゴシック" charset="0"/>
                  </a:endParaRPr>
                </a:p>
              </p:txBody>
            </p:sp>
          </p:grpSp>
          <p:sp>
            <p:nvSpPr>
              <p:cNvPr id="91" name="Rectangle 75"/>
              <p:cNvSpPr>
                <a:spLocks noChangeArrowheads="1"/>
              </p:cNvSpPr>
              <p:nvPr/>
            </p:nvSpPr>
            <p:spPr bwMode="auto">
              <a:xfrm>
                <a:off x="2492299" y="5287508"/>
                <a:ext cx="24526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100000"/>
                  </a:lnSpc>
                  <a:spcBef>
                    <a:spcPct val="0"/>
                  </a:spcBef>
                  <a:buClrTx/>
                  <a:buFontTx/>
                  <a:buNone/>
                </a:pPr>
                <a:r>
                  <a:rPr lang="en-US" sz="800" i="1" dirty="0">
                    <a:solidFill>
                      <a:srgbClr val="000000"/>
                    </a:solidFill>
                    <a:cs typeface="ＭＳ Ｐゴシック" charset="0"/>
                  </a:rPr>
                  <a:t>Days</a:t>
                </a:r>
              </a:p>
              <a:p>
                <a:pPr algn="l">
                  <a:lnSpc>
                    <a:spcPct val="100000"/>
                  </a:lnSpc>
                  <a:spcBef>
                    <a:spcPct val="0"/>
                  </a:spcBef>
                  <a:buClrTx/>
                  <a:buFontTx/>
                  <a:buNone/>
                </a:pPr>
                <a:r>
                  <a:rPr lang="en-US" sz="800" i="1" dirty="0">
                    <a:solidFill>
                      <a:srgbClr val="000000"/>
                    </a:solidFill>
                    <a:cs typeface="ＭＳ Ｐゴシック" charset="0"/>
                  </a:rPr>
                  <a:t>Times</a:t>
                </a:r>
                <a:endParaRPr lang="en-US" sz="1400" i="1" dirty="0">
                  <a:solidFill>
                    <a:srgbClr val="000000"/>
                  </a:solidFill>
                  <a:cs typeface="ＭＳ Ｐゴシック" charset="0"/>
                </a:endParaRPr>
              </a:p>
            </p:txBody>
          </p:sp>
        </p:grpSp>
      </p:grpSp>
      <p:sp>
        <p:nvSpPr>
          <p:cNvPr id="3" name="TextBox 2">
            <a:extLst>
              <a:ext uri="{FF2B5EF4-FFF2-40B4-BE49-F238E27FC236}">
                <a16:creationId xmlns:a16="http://schemas.microsoft.com/office/drawing/2014/main" id="{328D8073-3E95-A847-A2EF-0ABDD7A8DFE9}"/>
              </a:ext>
            </a:extLst>
          </p:cNvPr>
          <p:cNvSpPr txBox="1"/>
          <p:nvPr/>
        </p:nvSpPr>
        <p:spPr>
          <a:xfrm>
            <a:off x="4013403" y="656017"/>
            <a:ext cx="1224054" cy="338554"/>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Math 100</a:t>
            </a:r>
          </a:p>
        </p:txBody>
      </p:sp>
      <p:sp>
        <p:nvSpPr>
          <p:cNvPr id="109" name="TextBox 108">
            <a:extLst>
              <a:ext uri="{FF2B5EF4-FFF2-40B4-BE49-F238E27FC236}">
                <a16:creationId xmlns:a16="http://schemas.microsoft.com/office/drawing/2014/main" id="{8B61F285-DD85-1C49-BA57-4933CDCE49CA}"/>
              </a:ext>
            </a:extLst>
          </p:cNvPr>
          <p:cNvSpPr txBox="1"/>
          <p:nvPr/>
        </p:nvSpPr>
        <p:spPr>
          <a:xfrm>
            <a:off x="3984142" y="2693630"/>
            <a:ext cx="2279501" cy="523220"/>
          </a:xfrm>
          <a:prstGeom prst="rect">
            <a:avLst/>
          </a:prstGeom>
          <a:noFill/>
        </p:spPr>
        <p:txBody>
          <a:bodyPr wrap="square" rtlCol="0">
            <a:spAutoFit/>
          </a:bodyPr>
          <a:lstStyle>
            <a:defPPr>
              <a:defRPr lang="en-US"/>
            </a:defPPr>
            <a:lvl1pPr algn="r">
              <a:defRPr sz="1600">
                <a:latin typeface="Arial" panose="020B0604020202020204" pitchFamily="34" charset="0"/>
                <a:cs typeface="Arial" panose="020B0604020202020204" pitchFamily="34" charset="0"/>
              </a:defRPr>
            </a:lvl1pPr>
          </a:lstStyle>
          <a:p>
            <a:r>
              <a:rPr lang="en-US" sz="1400" dirty="0"/>
              <a:t>Math 100, Class 3, </a:t>
            </a:r>
            <a:br>
              <a:rPr lang="en-US" sz="1400" dirty="0"/>
            </a:br>
            <a:r>
              <a:rPr lang="en-US" sz="1400" dirty="0"/>
              <a:t>Spring Semester 2022</a:t>
            </a:r>
          </a:p>
        </p:txBody>
      </p:sp>
      <p:sp>
        <p:nvSpPr>
          <p:cNvPr id="110" name="TextBox 109">
            <a:extLst>
              <a:ext uri="{FF2B5EF4-FFF2-40B4-BE49-F238E27FC236}">
                <a16:creationId xmlns:a16="http://schemas.microsoft.com/office/drawing/2014/main" id="{4A8A0429-68E8-4F45-B4BA-B2D768D50A38}"/>
              </a:ext>
            </a:extLst>
          </p:cNvPr>
          <p:cNvSpPr txBox="1"/>
          <p:nvPr/>
        </p:nvSpPr>
        <p:spPr>
          <a:xfrm>
            <a:off x="8388707" y="1738229"/>
            <a:ext cx="3859440" cy="4801314"/>
          </a:xfrm>
          <a:prstGeom prst="rect">
            <a:avLst/>
          </a:prstGeom>
          <a:noFill/>
        </p:spPr>
        <p:txBody>
          <a:bodyPr wrap="square" rtlCol="0">
            <a:spAutoFit/>
          </a:bodyPr>
          <a:lstStyle/>
          <a:p>
            <a:r>
              <a:rPr lang="en-US" dirty="0"/>
              <a:t>Each Class is taught by One or More  Instructors. On what basis?</a:t>
            </a:r>
          </a:p>
          <a:p>
            <a:pPr marL="285750" indent="-285750">
              <a:buFont typeface="Arial" panose="020B0604020202020204" pitchFamily="34" charset="0"/>
              <a:buChar char="•"/>
            </a:pPr>
            <a:r>
              <a:rPr lang="en-US" dirty="0"/>
              <a:t>team teaching</a:t>
            </a:r>
          </a:p>
          <a:p>
            <a:pPr marL="285750" indent="-285750">
              <a:buFont typeface="Arial" panose="020B0604020202020204" pitchFamily="34" charset="0"/>
              <a:buChar char="•"/>
            </a:pPr>
            <a:r>
              <a:rPr lang="en-US" dirty="0"/>
              <a:t>backup</a:t>
            </a:r>
          </a:p>
          <a:p>
            <a:pPr marL="285750" indent="-285750">
              <a:buFont typeface="Arial" panose="020B0604020202020204" pitchFamily="34" charset="0"/>
              <a:buChar char="•"/>
            </a:pPr>
            <a:r>
              <a:rPr lang="en-US" dirty="0"/>
              <a:t>replacement</a:t>
            </a:r>
          </a:p>
          <a:p>
            <a:pPr marL="285750" indent="-285750">
              <a:buFont typeface="Arial" panose="020B0604020202020204" pitchFamily="34" charset="0"/>
              <a:buChar char="•"/>
            </a:pPr>
            <a:r>
              <a:rPr lang="en-US" dirty="0"/>
              <a:t>specialist</a:t>
            </a:r>
          </a:p>
          <a:p>
            <a:pPr marL="285750" indent="-285750">
              <a:buFont typeface="Arial" panose="020B0604020202020204" pitchFamily="34" charset="0"/>
              <a:buChar char="•"/>
            </a:pPr>
            <a:r>
              <a:rPr lang="en-US" dirty="0"/>
              <a:t>guest lecturer</a:t>
            </a:r>
          </a:p>
          <a:p>
            <a:pPr marL="285750" indent="-285750">
              <a:buFont typeface="Arial" panose="020B0604020202020204" pitchFamily="34" charset="0"/>
              <a:buChar char="•"/>
            </a:pPr>
            <a:r>
              <a:rPr lang="en-US" dirty="0"/>
              <a:t>lab assistant</a:t>
            </a:r>
          </a:p>
          <a:p>
            <a:pPr marL="285750" indent="-285750">
              <a:buFont typeface="Arial" panose="020B0604020202020204" pitchFamily="34" charset="0"/>
              <a:buChar char="•"/>
            </a:pPr>
            <a:r>
              <a:rPr lang="en-US" dirty="0"/>
              <a:t>teaching assistant</a:t>
            </a:r>
          </a:p>
          <a:p>
            <a:pPr marL="285750" indent="-285750">
              <a:buFont typeface="Arial" panose="020B0604020202020204" pitchFamily="34" charset="0"/>
              <a:buChar char="•"/>
            </a:pPr>
            <a:r>
              <a:rPr lang="en-US" dirty="0"/>
              <a:t>… </a:t>
            </a:r>
          </a:p>
          <a:p>
            <a:r>
              <a:rPr lang="en-US" dirty="0"/>
              <a:t>We are discovering reference data to describe an Instructor's Role. </a:t>
            </a:r>
            <a:br>
              <a:rPr lang="en-US" dirty="0"/>
            </a:br>
            <a:endParaRPr lang="en-US" dirty="0"/>
          </a:p>
          <a:p>
            <a:r>
              <a:rPr lang="en-US" i="1" dirty="0"/>
              <a:t>All of this has an impact on the Business Process! </a:t>
            </a:r>
            <a:r>
              <a:rPr lang="en-US" dirty="0"/>
              <a:t>It's easier to resolve these rules before working on the Process.</a:t>
            </a:r>
            <a:endParaRPr lang="en-US" i="1" dirty="0"/>
          </a:p>
        </p:txBody>
      </p:sp>
      <p:sp>
        <p:nvSpPr>
          <p:cNvPr id="4" name="Rectangle 3">
            <a:extLst>
              <a:ext uri="{FF2B5EF4-FFF2-40B4-BE49-F238E27FC236}">
                <a16:creationId xmlns:a16="http://schemas.microsoft.com/office/drawing/2014/main" id="{43E04395-2B21-934D-8364-F4EA2BD7E77B}"/>
              </a:ext>
            </a:extLst>
          </p:cNvPr>
          <p:cNvSpPr/>
          <p:nvPr/>
        </p:nvSpPr>
        <p:spPr>
          <a:xfrm>
            <a:off x="3663455" y="5523611"/>
            <a:ext cx="415498" cy="369332"/>
          </a:xfrm>
          <a:prstGeom prst="rect">
            <a:avLst/>
          </a:prstGeom>
        </p:spPr>
        <p:txBody>
          <a:bodyPr wrap="none">
            <a:spAutoFit/>
          </a:bodyPr>
          <a:lstStyle/>
          <a:p>
            <a:pPr defTabSz="685800"/>
            <a:r>
              <a:rPr lang="en-CA" dirty="0">
                <a:solidFill>
                  <a:prstClr val="black"/>
                </a:solidFill>
                <a:latin typeface="Apple Color Emoji" pitchFamily="2" charset="0"/>
              </a:rPr>
              <a:t>❌️</a:t>
            </a:r>
          </a:p>
        </p:txBody>
      </p:sp>
      <p:sp>
        <p:nvSpPr>
          <p:cNvPr id="5" name="Rectangle 4">
            <a:extLst>
              <a:ext uri="{FF2B5EF4-FFF2-40B4-BE49-F238E27FC236}">
                <a16:creationId xmlns:a16="http://schemas.microsoft.com/office/drawing/2014/main" id="{D225E763-8AA3-8742-B921-1B542A24FA96}"/>
              </a:ext>
            </a:extLst>
          </p:cNvPr>
          <p:cNvSpPr/>
          <p:nvPr/>
        </p:nvSpPr>
        <p:spPr>
          <a:xfrm>
            <a:off x="4052158" y="5492695"/>
            <a:ext cx="2685351" cy="276999"/>
          </a:xfrm>
          <a:prstGeom prst="rect">
            <a:avLst/>
          </a:prstGeom>
          <a:solidFill>
            <a:schemeClr val="bg1"/>
          </a:solidFill>
        </p:spPr>
        <p:txBody>
          <a:bodyPr wrap="none" tIns="0" bIns="0">
            <a:spAutoFit/>
          </a:bodyPr>
          <a:lstStyle/>
          <a:p>
            <a:r>
              <a:rPr lang="en-US" dirty="0">
                <a:latin typeface="Arial" panose="020B0604020202020204" pitchFamily="34" charset="0"/>
                <a:cs typeface="Arial" panose="020B0604020202020204" pitchFamily="34" charset="0"/>
              </a:rPr>
              <a:t>One or More Instructors</a:t>
            </a:r>
          </a:p>
        </p:txBody>
      </p:sp>
      <p:sp>
        <p:nvSpPr>
          <p:cNvPr id="111" name="Rectangle 110">
            <a:extLst>
              <a:ext uri="{FF2B5EF4-FFF2-40B4-BE49-F238E27FC236}">
                <a16:creationId xmlns:a16="http://schemas.microsoft.com/office/drawing/2014/main" id="{5083D837-4A23-7A4B-9BF6-528D8732F72C}"/>
              </a:ext>
            </a:extLst>
          </p:cNvPr>
          <p:cNvSpPr/>
          <p:nvPr/>
        </p:nvSpPr>
        <p:spPr>
          <a:xfrm>
            <a:off x="3711580" y="6390036"/>
            <a:ext cx="415498" cy="369332"/>
          </a:xfrm>
          <a:prstGeom prst="rect">
            <a:avLst/>
          </a:prstGeom>
        </p:spPr>
        <p:txBody>
          <a:bodyPr wrap="none">
            <a:spAutoFit/>
          </a:bodyPr>
          <a:lstStyle/>
          <a:p>
            <a:pPr defTabSz="685800"/>
            <a:r>
              <a:rPr lang="en-CA" dirty="0">
                <a:solidFill>
                  <a:prstClr val="black"/>
                </a:solidFill>
                <a:latin typeface="Apple Color Emoji" pitchFamily="2" charset="0"/>
              </a:rPr>
              <a:t>❌️</a:t>
            </a:r>
          </a:p>
        </p:txBody>
      </p:sp>
      <p:sp>
        <p:nvSpPr>
          <p:cNvPr id="112" name="Rectangle 111">
            <a:extLst>
              <a:ext uri="{FF2B5EF4-FFF2-40B4-BE49-F238E27FC236}">
                <a16:creationId xmlns:a16="http://schemas.microsoft.com/office/drawing/2014/main" id="{21E5E01D-7A76-864E-B21B-D1A1ACF21947}"/>
              </a:ext>
            </a:extLst>
          </p:cNvPr>
          <p:cNvSpPr/>
          <p:nvPr/>
        </p:nvSpPr>
        <p:spPr>
          <a:xfrm>
            <a:off x="128547" y="850544"/>
            <a:ext cx="3162215" cy="1077218"/>
          </a:xfrm>
          <a:prstGeom prst="rect">
            <a:avLst/>
          </a:prstGeom>
          <a:solidFill>
            <a:schemeClr val="bg1"/>
          </a:solidFill>
          <a:ln w="19050">
            <a:solidFill>
              <a:srgbClr val="FF0000"/>
            </a:solidFill>
          </a:ln>
        </p:spPr>
        <p:txBody>
          <a:bodyPr wrap="square">
            <a:spAutoFit/>
          </a:bodyPr>
          <a:lstStyle/>
          <a:p>
            <a:pPr defTabSz="873125">
              <a:spcBef>
                <a:spcPct val="0"/>
              </a:spcBef>
              <a:buClr>
                <a:srgbClr val="000000"/>
              </a:buClr>
              <a:defRPr/>
            </a:pPr>
            <a:r>
              <a:rPr lang="en-US" sz="1600" dirty="0">
                <a:solidFill>
                  <a:srgbClr val="000000"/>
                </a:solidFill>
                <a:cs typeface="ＭＳ Ｐゴシック" charset="0"/>
              </a:rPr>
              <a:t>In some universities, Students in the same Class could be earning credit for </a:t>
            </a:r>
            <a:r>
              <a:rPr lang="en-US" sz="1600" i="1" dirty="0">
                <a:solidFill>
                  <a:srgbClr val="000000"/>
                </a:solidFill>
                <a:cs typeface="ＭＳ Ｐゴシック" charset="0"/>
              </a:rPr>
              <a:t>different</a:t>
            </a:r>
            <a:r>
              <a:rPr lang="en-US" sz="1600" dirty="0">
                <a:solidFill>
                  <a:srgbClr val="000000"/>
                </a:solidFill>
                <a:cs typeface="ＭＳ Ｐゴシック" charset="0"/>
              </a:rPr>
              <a:t> Courses – it could be a M:M relationship.</a:t>
            </a:r>
            <a:endParaRPr lang="en-US" sz="1600" i="1" dirty="0">
              <a:solidFill>
                <a:srgbClr val="000000"/>
              </a:solidFill>
              <a:cs typeface="ＭＳ Ｐゴシック" charset="0"/>
            </a:endParaRPr>
          </a:p>
        </p:txBody>
      </p:sp>
      <p:sp>
        <p:nvSpPr>
          <p:cNvPr id="113" name="Rectangle 112">
            <a:extLst>
              <a:ext uri="{FF2B5EF4-FFF2-40B4-BE49-F238E27FC236}">
                <a16:creationId xmlns:a16="http://schemas.microsoft.com/office/drawing/2014/main" id="{4B3F6C1C-7E81-4345-A371-4000A17C77DC}"/>
              </a:ext>
            </a:extLst>
          </p:cNvPr>
          <p:cNvSpPr/>
          <p:nvPr/>
        </p:nvSpPr>
        <p:spPr>
          <a:xfrm>
            <a:off x="4134835" y="6390036"/>
            <a:ext cx="2274982" cy="276999"/>
          </a:xfrm>
          <a:prstGeom prst="rect">
            <a:avLst/>
          </a:prstGeom>
          <a:solidFill>
            <a:schemeClr val="bg1"/>
          </a:solidFill>
        </p:spPr>
        <p:txBody>
          <a:bodyPr wrap="none" tIns="0" bIns="0">
            <a:spAutoFit/>
          </a:bodyPr>
          <a:lstStyle/>
          <a:p>
            <a:r>
              <a:rPr lang="en-US" dirty="0">
                <a:latin typeface="Arial" panose="020B0604020202020204" pitchFamily="34" charset="0"/>
                <a:cs typeface="Arial" panose="020B0604020202020204" pitchFamily="34" charset="0"/>
              </a:rPr>
              <a:t>One or More Rooms</a:t>
            </a:r>
          </a:p>
        </p:txBody>
      </p:sp>
      <p:sp>
        <p:nvSpPr>
          <p:cNvPr id="114" name="Rectangle 113">
            <a:extLst>
              <a:ext uri="{FF2B5EF4-FFF2-40B4-BE49-F238E27FC236}">
                <a16:creationId xmlns:a16="http://schemas.microsoft.com/office/drawing/2014/main" id="{F923B8E1-3FFE-F946-9CE9-ABB4E39BB832}"/>
              </a:ext>
            </a:extLst>
          </p:cNvPr>
          <p:cNvSpPr/>
          <p:nvPr/>
        </p:nvSpPr>
        <p:spPr>
          <a:xfrm>
            <a:off x="5068730" y="4610659"/>
            <a:ext cx="3162215" cy="332522"/>
          </a:xfrm>
          <a:prstGeom prst="rect">
            <a:avLst/>
          </a:prstGeom>
        </p:spPr>
        <p:txBody>
          <a:bodyPr wrap="none" anchor="ctr" anchorCtr="1">
            <a:noAutofit/>
          </a:bodyPr>
          <a:lstStyle/>
          <a:p>
            <a:pPr>
              <a:buNone/>
            </a:pPr>
            <a:r>
              <a:rPr lang="en-CA" sz="2400" dirty="0">
                <a:solidFill>
                  <a:srgbClr val="FF0000"/>
                </a:solidFill>
                <a:latin typeface="Arial" panose="020B0604020202020204" pitchFamily="34" charset="0"/>
                <a:cs typeface="Arial" panose="020B0604020202020204" pitchFamily="34" charset="0"/>
              </a:rPr>
              <a:t>? – </a:t>
            </a:r>
            <a:r>
              <a:rPr lang="en-CA" dirty="0">
                <a:solidFill>
                  <a:srgbClr val="FF0000"/>
                </a:solidFill>
                <a:latin typeface="Arial" panose="020B0604020202020204" pitchFamily="34" charset="0"/>
                <a:cs typeface="Arial" panose="020B0604020202020204" pitchFamily="34" charset="0"/>
              </a:rPr>
              <a:t>depends on Policy</a:t>
            </a:r>
            <a:endParaRPr lang="en-CA" sz="2400" dirty="0">
              <a:solidFill>
                <a:srgbClr val="FF0000"/>
              </a:solidFill>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C66CC0A2-7147-4337-9483-3A97875659AB}"/>
              </a:ext>
            </a:extLst>
          </p:cNvPr>
          <p:cNvSpPr txBox="1">
            <a:spLocks noChangeArrowheads="1"/>
          </p:cNvSpPr>
          <p:nvPr/>
        </p:nvSpPr>
        <p:spPr bwMode="auto">
          <a:xfrm>
            <a:off x="6369374" y="3562163"/>
            <a:ext cx="6509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eaLnBrk="1" hangingPunct="1">
              <a:spcBef>
                <a:spcPct val="50000"/>
              </a:spcBef>
              <a:defRPr/>
            </a:pPr>
            <a:r>
              <a:rPr lang="en-US" sz="3200" dirty="0">
                <a:solidFill>
                  <a:srgbClr val="339933"/>
                </a:solidFill>
                <a:latin typeface="Wingdings 2" charset="0"/>
              </a:rPr>
              <a:t>P</a:t>
            </a:r>
          </a:p>
        </p:txBody>
      </p:sp>
    </p:spTree>
    <p:extLst>
      <p:ext uri="{BB962C8B-B14F-4D97-AF65-F5344CB8AC3E}">
        <p14:creationId xmlns:p14="http://schemas.microsoft.com/office/powerpoint/2010/main" val="264697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dissolve">
                                      <p:cBhvr>
                                        <p:cTn id="17" dur="5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dissolv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dissolve">
                                      <p:cBhvr>
                                        <p:cTn id="27" dur="20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411">
                                            <p:txEl>
                                              <p:pRg st="2" end="2"/>
                                            </p:txEl>
                                          </p:spTgt>
                                        </p:tgtEl>
                                        <p:attrNameLst>
                                          <p:attrName>style.visibility</p:attrName>
                                        </p:attrNameLst>
                                      </p:cBhvr>
                                      <p:to>
                                        <p:strVal val="visible"/>
                                      </p:to>
                                    </p:set>
                                    <p:animEffect transition="in" filter="dissolve">
                                      <p:cBhvr>
                                        <p:cTn id="32" dur="500"/>
                                        <p:tgtEl>
                                          <p:spTgt spid="174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0">
                                            <p:txEl>
                                              <p:pRg st="0" end="0"/>
                                            </p:txEl>
                                          </p:spTgt>
                                        </p:tgtEl>
                                        <p:attrNameLst>
                                          <p:attrName>style.visibility</p:attrName>
                                        </p:attrNameLst>
                                      </p:cBhvr>
                                      <p:to>
                                        <p:strVal val="visible"/>
                                      </p:to>
                                    </p:set>
                                    <p:animEffect transition="in" filter="dissolve">
                                      <p:cBhvr>
                                        <p:cTn id="47" dur="500"/>
                                        <p:tgtEl>
                                          <p:spTgt spid="1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10">
                                            <p:txEl>
                                              <p:pRg st="1" end="1"/>
                                            </p:txEl>
                                          </p:spTgt>
                                        </p:tgtEl>
                                        <p:attrNameLst>
                                          <p:attrName>style.visibility</p:attrName>
                                        </p:attrNameLst>
                                      </p:cBhvr>
                                      <p:to>
                                        <p:strVal val="visible"/>
                                      </p:to>
                                    </p:set>
                                    <p:animEffect transition="in" filter="dissolve">
                                      <p:cBhvr>
                                        <p:cTn id="52" dur="500"/>
                                        <p:tgtEl>
                                          <p:spTgt spid="110">
                                            <p:txEl>
                                              <p:pRg st="1" end="1"/>
                                            </p:txEl>
                                          </p:spTgt>
                                        </p:tgtEl>
                                      </p:cBhvr>
                                    </p:animEffect>
                                  </p:childTnLst>
                                </p:cTn>
                              </p:par>
                            </p:childTnLst>
                          </p:cTn>
                        </p:par>
                        <p:par>
                          <p:cTn id="53" fill="hold">
                            <p:stCondLst>
                              <p:cond delay="500"/>
                            </p:stCondLst>
                            <p:childTnLst>
                              <p:par>
                                <p:cTn id="54" presetID="9" presetClass="entr" presetSubtype="0" fill="hold" nodeType="afterEffect">
                                  <p:stCondLst>
                                    <p:cond delay="0"/>
                                  </p:stCondLst>
                                  <p:childTnLst>
                                    <p:set>
                                      <p:cBhvr>
                                        <p:cTn id="55" dur="1" fill="hold">
                                          <p:stCondLst>
                                            <p:cond delay="0"/>
                                          </p:stCondLst>
                                        </p:cTn>
                                        <p:tgtEl>
                                          <p:spTgt spid="110">
                                            <p:txEl>
                                              <p:pRg st="2" end="2"/>
                                            </p:txEl>
                                          </p:spTgt>
                                        </p:tgtEl>
                                        <p:attrNameLst>
                                          <p:attrName>style.visibility</p:attrName>
                                        </p:attrNameLst>
                                      </p:cBhvr>
                                      <p:to>
                                        <p:strVal val="visible"/>
                                      </p:to>
                                    </p:set>
                                    <p:animEffect transition="in" filter="dissolve">
                                      <p:cBhvr>
                                        <p:cTn id="56" dur="500"/>
                                        <p:tgtEl>
                                          <p:spTgt spid="110">
                                            <p:txEl>
                                              <p:pRg st="2" end="2"/>
                                            </p:txEl>
                                          </p:spTgt>
                                        </p:tgtEl>
                                      </p:cBhvr>
                                    </p:animEffect>
                                  </p:childTnLst>
                                </p:cTn>
                              </p:par>
                            </p:childTnLst>
                          </p:cTn>
                        </p:par>
                        <p:par>
                          <p:cTn id="57" fill="hold">
                            <p:stCondLst>
                              <p:cond delay="1000"/>
                            </p:stCondLst>
                            <p:childTnLst>
                              <p:par>
                                <p:cTn id="58" presetID="9" presetClass="entr" presetSubtype="0" fill="hold" nodeType="afterEffect">
                                  <p:stCondLst>
                                    <p:cond delay="0"/>
                                  </p:stCondLst>
                                  <p:childTnLst>
                                    <p:set>
                                      <p:cBhvr>
                                        <p:cTn id="59" dur="1" fill="hold">
                                          <p:stCondLst>
                                            <p:cond delay="0"/>
                                          </p:stCondLst>
                                        </p:cTn>
                                        <p:tgtEl>
                                          <p:spTgt spid="110">
                                            <p:txEl>
                                              <p:pRg st="3" end="3"/>
                                            </p:txEl>
                                          </p:spTgt>
                                        </p:tgtEl>
                                        <p:attrNameLst>
                                          <p:attrName>style.visibility</p:attrName>
                                        </p:attrNameLst>
                                      </p:cBhvr>
                                      <p:to>
                                        <p:strVal val="visible"/>
                                      </p:to>
                                    </p:set>
                                    <p:animEffect transition="in" filter="dissolve">
                                      <p:cBhvr>
                                        <p:cTn id="60" dur="500"/>
                                        <p:tgtEl>
                                          <p:spTgt spid="110">
                                            <p:txEl>
                                              <p:pRg st="3" end="3"/>
                                            </p:txEl>
                                          </p:spTgt>
                                        </p:tgtEl>
                                      </p:cBhvr>
                                    </p:animEffect>
                                  </p:childTnLst>
                                </p:cTn>
                              </p:par>
                            </p:childTnLst>
                          </p:cTn>
                        </p:par>
                        <p:par>
                          <p:cTn id="61" fill="hold">
                            <p:stCondLst>
                              <p:cond delay="1500"/>
                            </p:stCondLst>
                            <p:childTnLst>
                              <p:par>
                                <p:cTn id="62" presetID="9" presetClass="entr" presetSubtype="0" fill="hold" nodeType="afterEffect">
                                  <p:stCondLst>
                                    <p:cond delay="0"/>
                                  </p:stCondLst>
                                  <p:childTnLst>
                                    <p:set>
                                      <p:cBhvr>
                                        <p:cTn id="63" dur="1" fill="hold">
                                          <p:stCondLst>
                                            <p:cond delay="0"/>
                                          </p:stCondLst>
                                        </p:cTn>
                                        <p:tgtEl>
                                          <p:spTgt spid="110">
                                            <p:txEl>
                                              <p:pRg st="4" end="4"/>
                                            </p:txEl>
                                          </p:spTgt>
                                        </p:tgtEl>
                                        <p:attrNameLst>
                                          <p:attrName>style.visibility</p:attrName>
                                        </p:attrNameLst>
                                      </p:cBhvr>
                                      <p:to>
                                        <p:strVal val="visible"/>
                                      </p:to>
                                    </p:set>
                                    <p:animEffect transition="in" filter="dissolve">
                                      <p:cBhvr>
                                        <p:cTn id="64" dur="500"/>
                                        <p:tgtEl>
                                          <p:spTgt spid="110">
                                            <p:txEl>
                                              <p:pRg st="4" end="4"/>
                                            </p:txEl>
                                          </p:spTgt>
                                        </p:tgtEl>
                                      </p:cBhvr>
                                    </p:animEffect>
                                  </p:childTnLst>
                                </p:cTn>
                              </p:par>
                            </p:childTnLst>
                          </p:cTn>
                        </p:par>
                        <p:par>
                          <p:cTn id="65" fill="hold">
                            <p:stCondLst>
                              <p:cond delay="2000"/>
                            </p:stCondLst>
                            <p:childTnLst>
                              <p:par>
                                <p:cTn id="66" presetID="9" presetClass="entr" presetSubtype="0" fill="hold" nodeType="afterEffect">
                                  <p:stCondLst>
                                    <p:cond delay="0"/>
                                  </p:stCondLst>
                                  <p:childTnLst>
                                    <p:set>
                                      <p:cBhvr>
                                        <p:cTn id="67" dur="1" fill="hold">
                                          <p:stCondLst>
                                            <p:cond delay="0"/>
                                          </p:stCondLst>
                                        </p:cTn>
                                        <p:tgtEl>
                                          <p:spTgt spid="110">
                                            <p:txEl>
                                              <p:pRg st="5" end="5"/>
                                            </p:txEl>
                                          </p:spTgt>
                                        </p:tgtEl>
                                        <p:attrNameLst>
                                          <p:attrName>style.visibility</p:attrName>
                                        </p:attrNameLst>
                                      </p:cBhvr>
                                      <p:to>
                                        <p:strVal val="visible"/>
                                      </p:to>
                                    </p:set>
                                    <p:animEffect transition="in" filter="dissolve">
                                      <p:cBhvr>
                                        <p:cTn id="68" dur="500"/>
                                        <p:tgtEl>
                                          <p:spTgt spid="110">
                                            <p:txEl>
                                              <p:pRg st="5" end="5"/>
                                            </p:txEl>
                                          </p:spTgt>
                                        </p:tgtEl>
                                      </p:cBhvr>
                                    </p:animEffect>
                                  </p:childTnLst>
                                </p:cTn>
                              </p:par>
                            </p:childTnLst>
                          </p:cTn>
                        </p:par>
                        <p:par>
                          <p:cTn id="69" fill="hold">
                            <p:stCondLst>
                              <p:cond delay="2500"/>
                            </p:stCondLst>
                            <p:childTnLst>
                              <p:par>
                                <p:cTn id="70" presetID="9" presetClass="entr" presetSubtype="0" fill="hold" nodeType="afterEffect">
                                  <p:stCondLst>
                                    <p:cond delay="0"/>
                                  </p:stCondLst>
                                  <p:childTnLst>
                                    <p:set>
                                      <p:cBhvr>
                                        <p:cTn id="71" dur="1" fill="hold">
                                          <p:stCondLst>
                                            <p:cond delay="0"/>
                                          </p:stCondLst>
                                        </p:cTn>
                                        <p:tgtEl>
                                          <p:spTgt spid="110">
                                            <p:txEl>
                                              <p:pRg st="6" end="6"/>
                                            </p:txEl>
                                          </p:spTgt>
                                        </p:tgtEl>
                                        <p:attrNameLst>
                                          <p:attrName>style.visibility</p:attrName>
                                        </p:attrNameLst>
                                      </p:cBhvr>
                                      <p:to>
                                        <p:strVal val="visible"/>
                                      </p:to>
                                    </p:set>
                                    <p:animEffect transition="in" filter="dissolve">
                                      <p:cBhvr>
                                        <p:cTn id="72" dur="500"/>
                                        <p:tgtEl>
                                          <p:spTgt spid="110">
                                            <p:txEl>
                                              <p:pRg st="6" end="6"/>
                                            </p:txEl>
                                          </p:spTgt>
                                        </p:tgtEl>
                                      </p:cBhvr>
                                    </p:animEffect>
                                  </p:childTnLst>
                                </p:cTn>
                              </p:par>
                            </p:childTnLst>
                          </p:cTn>
                        </p:par>
                        <p:par>
                          <p:cTn id="73" fill="hold">
                            <p:stCondLst>
                              <p:cond delay="3000"/>
                            </p:stCondLst>
                            <p:childTnLst>
                              <p:par>
                                <p:cTn id="74" presetID="9" presetClass="entr" presetSubtype="0" fill="hold" nodeType="afterEffect">
                                  <p:stCondLst>
                                    <p:cond delay="0"/>
                                  </p:stCondLst>
                                  <p:childTnLst>
                                    <p:set>
                                      <p:cBhvr>
                                        <p:cTn id="75" dur="1" fill="hold">
                                          <p:stCondLst>
                                            <p:cond delay="0"/>
                                          </p:stCondLst>
                                        </p:cTn>
                                        <p:tgtEl>
                                          <p:spTgt spid="110">
                                            <p:txEl>
                                              <p:pRg st="7" end="7"/>
                                            </p:txEl>
                                          </p:spTgt>
                                        </p:tgtEl>
                                        <p:attrNameLst>
                                          <p:attrName>style.visibility</p:attrName>
                                        </p:attrNameLst>
                                      </p:cBhvr>
                                      <p:to>
                                        <p:strVal val="visible"/>
                                      </p:to>
                                    </p:set>
                                    <p:animEffect transition="in" filter="dissolve">
                                      <p:cBhvr>
                                        <p:cTn id="76" dur="500"/>
                                        <p:tgtEl>
                                          <p:spTgt spid="110">
                                            <p:txEl>
                                              <p:pRg st="7" end="7"/>
                                            </p:txEl>
                                          </p:spTgt>
                                        </p:tgtEl>
                                      </p:cBhvr>
                                    </p:animEffect>
                                  </p:childTnLst>
                                </p:cTn>
                              </p:par>
                            </p:childTnLst>
                          </p:cTn>
                        </p:par>
                        <p:par>
                          <p:cTn id="77" fill="hold">
                            <p:stCondLst>
                              <p:cond delay="3500"/>
                            </p:stCondLst>
                            <p:childTnLst>
                              <p:par>
                                <p:cTn id="78" presetID="9" presetClass="entr" presetSubtype="0" fill="hold" nodeType="afterEffect">
                                  <p:stCondLst>
                                    <p:cond delay="0"/>
                                  </p:stCondLst>
                                  <p:childTnLst>
                                    <p:set>
                                      <p:cBhvr>
                                        <p:cTn id="79" dur="1" fill="hold">
                                          <p:stCondLst>
                                            <p:cond delay="0"/>
                                          </p:stCondLst>
                                        </p:cTn>
                                        <p:tgtEl>
                                          <p:spTgt spid="110">
                                            <p:txEl>
                                              <p:pRg st="8" end="8"/>
                                            </p:txEl>
                                          </p:spTgt>
                                        </p:tgtEl>
                                        <p:attrNameLst>
                                          <p:attrName>style.visibility</p:attrName>
                                        </p:attrNameLst>
                                      </p:cBhvr>
                                      <p:to>
                                        <p:strVal val="visible"/>
                                      </p:to>
                                    </p:set>
                                    <p:animEffect transition="in" filter="dissolve">
                                      <p:cBhvr>
                                        <p:cTn id="80" dur="500"/>
                                        <p:tgtEl>
                                          <p:spTgt spid="110">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10">
                                            <p:txEl>
                                              <p:pRg st="9" end="9"/>
                                            </p:txEl>
                                          </p:spTgt>
                                        </p:tgtEl>
                                        <p:attrNameLst>
                                          <p:attrName>style.visibility</p:attrName>
                                        </p:attrNameLst>
                                      </p:cBhvr>
                                      <p:to>
                                        <p:strVal val="visible"/>
                                      </p:to>
                                    </p:set>
                                    <p:animEffect transition="in" filter="dissolve">
                                      <p:cBhvr>
                                        <p:cTn id="85" dur="500"/>
                                        <p:tgtEl>
                                          <p:spTgt spid="110">
                                            <p:txEl>
                                              <p:pRg st="9" end="9"/>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7411">
                                            <p:txEl>
                                              <p:pRg st="3" end="3"/>
                                            </p:txEl>
                                          </p:spTgt>
                                        </p:tgtEl>
                                        <p:attrNameLst>
                                          <p:attrName>style.visibility</p:attrName>
                                        </p:attrNameLst>
                                      </p:cBhvr>
                                      <p:to>
                                        <p:strVal val="visible"/>
                                      </p:to>
                                    </p:set>
                                    <p:animEffect transition="in" filter="dissolve">
                                      <p:cBhvr>
                                        <p:cTn id="90" dur="500"/>
                                        <p:tgtEl>
                                          <p:spTgt spid="17411">
                                            <p:txEl>
                                              <p:pRg st="3" end="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dissolve">
                                      <p:cBhvr>
                                        <p:cTn id="95" dur="500"/>
                                        <p:tgtEl>
                                          <p:spTgt spid="111"/>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dissolve">
                                      <p:cBhvr>
                                        <p:cTn id="100" dur="500"/>
                                        <p:tgtEl>
                                          <p:spTgt spid="113"/>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10">
                                            <p:txEl>
                                              <p:pRg st="10" end="10"/>
                                            </p:txEl>
                                          </p:spTgt>
                                        </p:tgtEl>
                                        <p:attrNameLst>
                                          <p:attrName>style.visibility</p:attrName>
                                        </p:attrNameLst>
                                      </p:cBhvr>
                                      <p:to>
                                        <p:strVal val="visible"/>
                                      </p:to>
                                    </p:set>
                                    <p:animEffect transition="in" filter="dissolve">
                                      <p:cBhvr>
                                        <p:cTn id="105" dur="500"/>
                                        <p:tgtEl>
                                          <p:spTgt spid="1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1" grpId="0"/>
      <p:bldP spid="112" grpId="0" animBg="1"/>
      <p:bldP spid="113" grpId="0" animBg="1"/>
      <p:bldP spid="11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90" name="Rectangle 6"/>
          <p:cNvSpPr>
            <a:spLocks noChangeArrowheads="1"/>
          </p:cNvSpPr>
          <p:nvPr/>
        </p:nvSpPr>
        <p:spPr bwMode="auto">
          <a:xfrm>
            <a:off x="561103" y="775137"/>
            <a:ext cx="6136489" cy="568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7313" tIns="44450" rIns="87313" bIns="44450"/>
          <a:lstStyle/>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A fact about an entity recorded as a piece of data.</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If facts are needed about a relationship,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we will later (in the Logical Data Model) create an entity that represents the relationship and records its facts</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Like Entities, attributes are named and defined</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Not every possible fact – just the ones we need</a:t>
            </a:r>
            <a:br>
              <a:rPr lang="en-US"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defTabSz="793750" eaLnBrk="0" hangingPunct="0">
              <a:lnSpc>
                <a:spcPct val="85000"/>
              </a:lnSpc>
              <a:spcBef>
                <a:spcPct val="40000"/>
              </a:spcBef>
              <a:buClr>
                <a:srgbClr val="000000"/>
              </a:buClr>
              <a:defRPr/>
            </a:pPr>
            <a:r>
              <a:rPr lang="en-US" dirty="0">
                <a:solidFill>
                  <a:srgbClr val="000000"/>
                </a:solidFill>
                <a:latin typeface="Arial" panose="020B0604020202020204" pitchFamily="34" charset="0"/>
                <a:cs typeface="Arial" panose="020B0604020202020204" pitchFamily="34" charset="0"/>
              </a:rPr>
              <a:t>Have properties that we address during the transition from Concept Model to Logical Data Model</a:t>
            </a:r>
          </a:p>
          <a:p>
            <a:pPr marL="342900" lvl="1" indent="-342900" defTabSz="793750" eaLnBrk="0" hangingPunct="0">
              <a:lnSpc>
                <a:spcPct val="70000"/>
              </a:lnSpc>
              <a:spcBef>
                <a:spcPct val="40000"/>
              </a:spcBef>
              <a:buClr>
                <a:srgbClr val="000000"/>
              </a:buClr>
              <a:buFont typeface="+mj-lt"/>
              <a:buAutoNum type="arabicPeriod"/>
              <a:defRPr/>
            </a:pPr>
            <a:r>
              <a:rPr lang="en-US" sz="1600" dirty="0">
                <a:solidFill>
                  <a:srgbClr val="000000"/>
                </a:solidFill>
                <a:latin typeface="Arial" panose="020B0604020202020204" pitchFamily="34" charset="0"/>
                <a:cs typeface="Arial" panose="020B0604020202020204" pitchFamily="34" charset="0"/>
              </a:rPr>
              <a:t>base or fundamental attribute</a:t>
            </a:r>
          </a:p>
          <a:p>
            <a:pPr marL="342900" lvl="1" indent="-342900" defTabSz="793750" eaLnBrk="0" hangingPunct="0">
              <a:lnSpc>
                <a:spcPct val="70000"/>
              </a:lnSpc>
              <a:spcBef>
                <a:spcPct val="40000"/>
              </a:spcBef>
              <a:buClr>
                <a:srgbClr val="000000"/>
              </a:buClr>
              <a:buFont typeface="+mj-lt"/>
              <a:buAutoNum type="arabicPeriod"/>
              <a:defRPr/>
            </a:pPr>
            <a:r>
              <a:rPr lang="en-US" sz="1600" dirty="0">
                <a:solidFill>
                  <a:srgbClr val="000000"/>
                </a:solidFill>
                <a:latin typeface="Arial" panose="020B0604020202020204" pitchFamily="34" charset="0"/>
                <a:cs typeface="Arial" panose="020B0604020202020204" pitchFamily="34" charset="0"/>
              </a:rPr>
              <a:t>single-valued vs. multivalued –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one attribute can have multiple values, </a:t>
            </a:r>
            <a:br>
              <a:rPr lang="en-US" sz="1600" dirty="0">
                <a:solidFill>
                  <a:srgbClr val="000000"/>
                </a:solidFill>
                <a:latin typeface="Arial" panose="020B0604020202020204" pitchFamily="34" charset="0"/>
                <a:cs typeface="Arial" panose="020B0604020202020204" pitchFamily="34" charset="0"/>
              </a:rPr>
            </a:br>
            <a:r>
              <a:rPr lang="en-US" sz="1600" i="1" dirty="0">
                <a:solidFill>
                  <a:srgbClr val="000000"/>
                </a:solidFill>
                <a:latin typeface="Arial" panose="020B0604020202020204" pitchFamily="34" charset="0"/>
                <a:cs typeface="Arial" panose="020B0604020202020204" pitchFamily="34" charset="0"/>
              </a:rPr>
              <a:t>at</a:t>
            </a:r>
            <a:r>
              <a:rPr lang="en-US" sz="1600" dirty="0">
                <a:solidFill>
                  <a:srgbClr val="000000"/>
                </a:solidFill>
                <a:latin typeface="Arial" panose="020B0604020202020204" pitchFamily="34" charset="0"/>
                <a:cs typeface="Arial" panose="020B0604020202020204" pitchFamily="34" charset="0"/>
              </a:rPr>
              <a:t> a time or </a:t>
            </a:r>
            <a:r>
              <a:rPr lang="en-US" sz="1600" i="1" dirty="0">
                <a:solidFill>
                  <a:srgbClr val="000000"/>
                </a:solidFill>
                <a:latin typeface="Arial" panose="020B0604020202020204" pitchFamily="34" charset="0"/>
                <a:cs typeface="Arial" panose="020B0604020202020204" pitchFamily="34" charset="0"/>
              </a:rPr>
              <a:t>over</a:t>
            </a:r>
            <a:r>
              <a:rPr lang="en-US" sz="1600" dirty="0">
                <a:solidFill>
                  <a:srgbClr val="000000"/>
                </a:solidFill>
                <a:latin typeface="Arial" panose="020B0604020202020204" pitchFamily="34" charset="0"/>
                <a:cs typeface="Arial" panose="020B0604020202020204" pitchFamily="34" charset="0"/>
              </a:rPr>
              <a:t> time</a:t>
            </a:r>
          </a:p>
          <a:p>
            <a:pPr marL="342900" lvl="1" indent="-342900" defTabSz="793750" eaLnBrk="0" hangingPunct="0">
              <a:lnSpc>
                <a:spcPct val="70000"/>
              </a:lnSpc>
              <a:spcBef>
                <a:spcPct val="40000"/>
              </a:spcBef>
              <a:buClr>
                <a:srgbClr val="000000"/>
              </a:buClr>
              <a:buFont typeface="+mj-lt"/>
              <a:buAutoNum type="arabicPeriod"/>
              <a:defRPr/>
            </a:pPr>
            <a:r>
              <a:rPr lang="en-US" sz="1600" dirty="0">
                <a:solidFill>
                  <a:srgbClr val="000000"/>
                </a:solidFill>
                <a:latin typeface="Arial" panose="020B0604020202020204" pitchFamily="34" charset="0"/>
                <a:cs typeface="Arial" panose="020B0604020202020204" pitchFamily="34" charset="0"/>
              </a:rPr>
              <a:t>fundamental vs. redundant –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the same value is recorded multiple times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in different entities</a:t>
            </a:r>
          </a:p>
          <a:p>
            <a:pPr marL="342900" lvl="1" indent="-342900" defTabSz="793750" eaLnBrk="0" hangingPunct="0">
              <a:lnSpc>
                <a:spcPct val="70000"/>
              </a:lnSpc>
              <a:spcBef>
                <a:spcPct val="40000"/>
              </a:spcBef>
              <a:buClr>
                <a:srgbClr val="000000"/>
              </a:buClr>
              <a:buFont typeface="+mj-lt"/>
              <a:buAutoNum type="arabicPeriod"/>
              <a:defRPr/>
            </a:pPr>
            <a:r>
              <a:rPr lang="ja-JP" altLang="en-US" sz="1600" dirty="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user-entered</a:t>
            </a:r>
            <a:r>
              <a:rPr lang="ja-JP" altLang="en-US" sz="1600" dirty="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vs. constrained –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attribute can only come from a limited set,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as in a drop-down list</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marL="0" lvl="1" defTabSz="793750" eaLnBrk="0" hangingPunct="0">
              <a:lnSpc>
                <a:spcPct val="70000"/>
              </a:lnSpc>
              <a:spcBef>
                <a:spcPct val="40000"/>
              </a:spcBef>
              <a:buClr>
                <a:srgbClr val="000000"/>
              </a:buClr>
              <a:tabLst>
                <a:tab pos="1109663" algn="l"/>
              </a:tabLst>
              <a:defRPr/>
            </a:pPr>
            <a:r>
              <a:rPr lang="en-US" sz="1600" dirty="0">
                <a:solidFill>
                  <a:srgbClr val="000000"/>
                </a:solidFill>
                <a:latin typeface="Arial" panose="020B0604020202020204" pitchFamily="34" charset="0"/>
                <a:cs typeface="Arial" panose="020B0604020202020204" pitchFamily="34" charset="0"/>
              </a:rPr>
              <a:t>Traditionally alphanumeric data; now includes richer types  e.g., retinal scan image or voice audio clip</a:t>
            </a:r>
          </a:p>
        </p:txBody>
      </p:sp>
      <p:sp>
        <p:nvSpPr>
          <p:cNvPr id="18435" name="Rectangle 2"/>
          <p:cNvSpPr>
            <a:spLocks noGrp="1" noChangeArrowheads="1"/>
          </p:cNvSpPr>
          <p:nvPr>
            <p:ph type="title"/>
          </p:nvPr>
        </p:nvSpPr>
        <p:spPr/>
        <p:txBody>
          <a:bodyPr/>
          <a:lstStyle/>
          <a:p>
            <a:pPr eaLnBrk="1" hangingPunct="1">
              <a:defRPr/>
            </a:pPr>
            <a:r>
              <a:rPr lang="en-US" dirty="0">
                <a:latin typeface="Arial" charset="0"/>
              </a:rPr>
              <a:t>The basics: </a:t>
            </a:r>
            <a:r>
              <a:rPr lang="en-US" i="0" dirty="0">
                <a:latin typeface="Arial" charset="0"/>
              </a:rPr>
              <a:t>ER</a:t>
            </a:r>
            <a:r>
              <a:rPr lang="en-US" i="0" u="sng" dirty="0">
                <a:latin typeface="Arial" charset="0"/>
              </a:rPr>
              <a:t>A</a:t>
            </a:r>
            <a:r>
              <a:rPr lang="en-US" dirty="0">
                <a:latin typeface="Arial" charset="0"/>
              </a:rPr>
              <a:t> – </a:t>
            </a:r>
            <a:r>
              <a:rPr lang="en-US" dirty="0">
                <a:latin typeface="Arial" charset="0"/>
                <a:cs typeface="+mj-cs"/>
              </a:rPr>
              <a:t>Attributes</a:t>
            </a:r>
          </a:p>
        </p:txBody>
      </p:sp>
      <p:sp>
        <p:nvSpPr>
          <p:cNvPr id="1910794" name="Rectangle 10"/>
          <p:cNvSpPr>
            <a:spLocks noChangeArrowheads="1"/>
          </p:cNvSpPr>
          <p:nvPr/>
        </p:nvSpPr>
        <p:spPr bwMode="auto">
          <a:xfrm>
            <a:off x="7981876" y="4130099"/>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dirty="0">
                <a:solidFill>
                  <a:srgbClr val="000000"/>
                </a:solidFill>
                <a:cs typeface="Arial" charset="0"/>
              </a:rPr>
              <a:t>2</a:t>
            </a:r>
          </a:p>
        </p:txBody>
      </p:sp>
      <p:sp>
        <p:nvSpPr>
          <p:cNvPr id="1910795" name="Rectangle 11"/>
          <p:cNvSpPr>
            <a:spLocks noChangeArrowheads="1"/>
          </p:cNvSpPr>
          <p:nvPr/>
        </p:nvSpPr>
        <p:spPr bwMode="auto">
          <a:xfrm>
            <a:off x="7959651" y="5384224"/>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dirty="0">
                <a:solidFill>
                  <a:srgbClr val="000000"/>
                </a:solidFill>
                <a:cs typeface="Arial" charset="0"/>
              </a:rPr>
              <a:t>3</a:t>
            </a:r>
          </a:p>
        </p:txBody>
      </p:sp>
      <p:sp>
        <p:nvSpPr>
          <p:cNvPr id="1910796" name="Rectangle 12"/>
          <p:cNvSpPr>
            <a:spLocks noChangeArrowheads="1"/>
          </p:cNvSpPr>
          <p:nvPr/>
        </p:nvSpPr>
        <p:spPr bwMode="auto">
          <a:xfrm>
            <a:off x="10013874" y="5704899"/>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dirty="0">
                <a:solidFill>
                  <a:srgbClr val="000000"/>
                </a:solidFill>
                <a:cs typeface="Arial" charset="0"/>
              </a:rPr>
              <a:t>4</a:t>
            </a:r>
          </a:p>
        </p:txBody>
      </p:sp>
      <p:sp>
        <p:nvSpPr>
          <p:cNvPr id="1910797" name="Rectangle 13"/>
          <p:cNvSpPr>
            <a:spLocks noChangeArrowheads="1"/>
          </p:cNvSpPr>
          <p:nvPr/>
        </p:nvSpPr>
        <p:spPr bwMode="auto">
          <a:xfrm>
            <a:off x="7988225" y="6003349"/>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dirty="0">
                <a:solidFill>
                  <a:srgbClr val="000000"/>
                </a:solidFill>
                <a:cs typeface="Arial" charset="0"/>
              </a:rPr>
              <a:t>2</a:t>
            </a:r>
          </a:p>
        </p:txBody>
      </p:sp>
      <p:sp>
        <p:nvSpPr>
          <p:cNvPr id="1910798" name="Line 14"/>
          <p:cNvSpPr>
            <a:spLocks noChangeShapeType="1"/>
          </p:cNvSpPr>
          <p:nvPr/>
        </p:nvSpPr>
        <p:spPr bwMode="auto">
          <a:xfrm>
            <a:off x="8184121" y="4299961"/>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3200">
              <a:solidFill>
                <a:srgbClr val="000000"/>
              </a:solidFill>
              <a:cs typeface="Arial" charset="0"/>
            </a:endParaRPr>
          </a:p>
        </p:txBody>
      </p:sp>
      <p:sp>
        <p:nvSpPr>
          <p:cNvPr id="1910799" name="Line 15"/>
          <p:cNvSpPr>
            <a:spLocks noChangeShapeType="1"/>
          </p:cNvSpPr>
          <p:nvPr/>
        </p:nvSpPr>
        <p:spPr bwMode="auto">
          <a:xfrm>
            <a:off x="8180946" y="5563611"/>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3200">
              <a:solidFill>
                <a:srgbClr val="000000"/>
              </a:solidFill>
              <a:cs typeface="Arial" charset="0"/>
            </a:endParaRPr>
          </a:p>
        </p:txBody>
      </p:sp>
      <p:sp>
        <p:nvSpPr>
          <p:cNvPr id="1910800" name="Line 16"/>
          <p:cNvSpPr>
            <a:spLocks noChangeShapeType="1"/>
          </p:cNvSpPr>
          <p:nvPr/>
        </p:nvSpPr>
        <p:spPr bwMode="auto">
          <a:xfrm>
            <a:off x="8187296" y="6179561"/>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3200">
              <a:solidFill>
                <a:srgbClr val="000000"/>
              </a:solidFill>
              <a:cs typeface="Arial" charset="0"/>
            </a:endParaRPr>
          </a:p>
        </p:txBody>
      </p:sp>
      <p:sp>
        <p:nvSpPr>
          <p:cNvPr id="1910801" name="Line 17"/>
          <p:cNvSpPr>
            <a:spLocks noChangeShapeType="1"/>
          </p:cNvSpPr>
          <p:nvPr/>
        </p:nvSpPr>
        <p:spPr bwMode="auto">
          <a:xfrm flipH="1">
            <a:off x="9717646" y="5871586"/>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3200">
              <a:solidFill>
                <a:srgbClr val="000000"/>
              </a:solidFill>
              <a:cs typeface="Arial" charset="0"/>
            </a:endParaRPr>
          </a:p>
        </p:txBody>
      </p:sp>
      <p:grpSp>
        <p:nvGrpSpPr>
          <p:cNvPr id="3" name="Group 2"/>
          <p:cNvGrpSpPr/>
          <p:nvPr/>
        </p:nvGrpSpPr>
        <p:grpSpPr>
          <a:xfrm>
            <a:off x="8458755" y="3176011"/>
            <a:ext cx="1279525" cy="3143250"/>
            <a:chOff x="6513513" y="2744496"/>
            <a:chExt cx="1279525" cy="3143250"/>
          </a:xfrm>
        </p:grpSpPr>
        <p:graphicFrame>
          <p:nvGraphicFramePr>
            <p:cNvPr id="1910793" name="Object 9"/>
            <p:cNvGraphicFramePr>
              <a:graphicFrameLocks noChangeAspect="1"/>
            </p:cNvGraphicFramePr>
            <p:nvPr/>
          </p:nvGraphicFramePr>
          <p:xfrm>
            <a:off x="6513513" y="2744496"/>
            <a:ext cx="1279525" cy="3143250"/>
          </p:xfrm>
          <a:graphic>
            <a:graphicData uri="http://schemas.openxmlformats.org/presentationml/2006/ole">
              <mc:AlternateContent xmlns:mc="http://schemas.openxmlformats.org/markup-compatibility/2006">
                <mc:Choice xmlns:v="urn:schemas-microsoft-com:vml" Requires="v">
                  <p:oleObj name="Visio" r:id="rId3" imgW="1282700" imgH="3149600" progId="Visio.Drawing.11">
                    <p:embed/>
                  </p:oleObj>
                </mc:Choice>
                <mc:Fallback>
                  <p:oleObj name="Visio" r:id="rId3" imgW="1282700" imgH="3149600" progId="Visio.Drawing.11">
                    <p:embed/>
                    <p:pic>
                      <p:nvPicPr>
                        <p:cNvPr id="1910793"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513" y="2744496"/>
                          <a:ext cx="1279525"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Rectangle 1"/>
            <p:cNvSpPr/>
            <p:nvPr/>
          </p:nvSpPr>
          <p:spPr>
            <a:xfrm>
              <a:off x="6574455" y="3798145"/>
              <a:ext cx="948978" cy="129266"/>
            </a:xfrm>
            <a:prstGeom prst="rect">
              <a:avLst/>
            </a:prstGeom>
            <a:solidFill>
              <a:schemeClr val="bg1"/>
            </a:solidFill>
          </p:spPr>
          <p:txBody>
            <a:bodyPr wrap="none" lIns="0" tIns="0" rIns="0" bIns="0">
              <a:spAutoFit/>
            </a:bodyPr>
            <a:lstStyle/>
            <a:p>
              <a:pPr eaLnBrk="0" hangingPunct="0">
                <a:lnSpc>
                  <a:spcPct val="80000"/>
                </a:lnSpc>
                <a:spcBef>
                  <a:spcPct val="32000"/>
                </a:spcBef>
                <a:buClr>
                  <a:srgbClr val="000000"/>
                </a:buClr>
              </a:pPr>
              <a:r>
                <a:rPr lang="en-US" sz="1050" b="1" i="1" dirty="0">
                  <a:solidFill>
                    <a:srgbClr val="000000"/>
                  </a:solidFill>
                  <a:latin typeface="Arial" panose="020B0604020202020204" pitchFamily="34" charset="0"/>
                  <a:cs typeface="Arial" panose="020B0604020202020204" pitchFamily="34" charset="0"/>
                </a:rPr>
                <a:t>Contact Points</a:t>
              </a:r>
            </a:p>
          </p:txBody>
        </p:sp>
      </p:grpSp>
      <p:sp>
        <p:nvSpPr>
          <p:cNvPr id="15" name="TextBox 14">
            <a:extLst>
              <a:ext uri="{FF2B5EF4-FFF2-40B4-BE49-F238E27FC236}">
                <a16:creationId xmlns:a16="http://schemas.microsoft.com/office/drawing/2014/main" id="{E8585154-655B-5241-9BCD-CC26E4D5B44A}"/>
              </a:ext>
            </a:extLst>
          </p:cNvPr>
          <p:cNvSpPr txBox="1"/>
          <p:nvPr/>
        </p:nvSpPr>
        <p:spPr>
          <a:xfrm>
            <a:off x="6874978" y="607912"/>
            <a:ext cx="5164388" cy="255454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Eventually, in the logical model, an entity will contain only base / fundamental / </a:t>
            </a:r>
            <a:r>
              <a:rPr lang="en-US" sz="1600" i="1" dirty="0">
                <a:latin typeface="Arial" panose="020B0604020202020204" pitchFamily="34" charset="0"/>
                <a:cs typeface="Arial" panose="020B0604020202020204" pitchFamily="34" charset="0"/>
              </a:rPr>
              <a:t>essential</a:t>
            </a:r>
            <a:r>
              <a:rPr lang="en-US" sz="1600" dirty="0">
                <a:latin typeface="Arial" panose="020B0604020202020204" pitchFamily="34" charset="0"/>
                <a:cs typeface="Arial" panose="020B0604020202020204" pitchFamily="34" charset="0"/>
              </a:rPr>
              <a:t> attributes: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an </a:t>
            </a:r>
            <a:r>
              <a:rPr lang="en-US" sz="1600" i="1" dirty="0">
                <a:latin typeface="Arial" panose="020B0604020202020204" pitchFamily="34" charset="0"/>
                <a:cs typeface="Arial" panose="020B0604020202020204" pitchFamily="34" charset="0"/>
              </a:rPr>
              <a:t>essential fact </a:t>
            </a:r>
            <a:r>
              <a:rPr lang="en-US" sz="1600" dirty="0">
                <a:latin typeface="Arial" panose="020B0604020202020204" pitchFamily="34" charset="0"/>
                <a:cs typeface="Arial" panose="020B0604020202020204" pitchFamily="34" charset="0"/>
              </a:rPr>
              <a:t>about that thing (entity)</a:t>
            </a:r>
          </a:p>
          <a:p>
            <a:pPr marL="285750" indent="-285750">
              <a:buFont typeface="Arial" panose="020B0604020202020204" pitchFamily="34" charset="0"/>
              <a:buChar char="•"/>
            </a:pPr>
            <a:r>
              <a:rPr lang="en-US" sz="1600" i="1" dirty="0">
                <a:latin typeface="Arial" panose="020B0604020202020204" pitchFamily="34" charset="0"/>
                <a:cs typeface="Arial" panose="020B0604020202020204" pitchFamily="34" charset="0"/>
              </a:rPr>
              <a:t>not</a:t>
            </a:r>
            <a:r>
              <a:rPr lang="en-US" sz="1600" dirty="0">
                <a:latin typeface="Arial" panose="020B0604020202020204" pitchFamily="34" charset="0"/>
                <a:cs typeface="Arial" panose="020B0604020202020204" pitchFamily="34" charset="0"/>
              </a:rPr>
              <a:t> multi-valued</a:t>
            </a:r>
          </a:p>
          <a:p>
            <a:pPr marL="285750" indent="-285750">
              <a:buFont typeface="Arial" panose="020B0604020202020204" pitchFamily="34" charset="0"/>
              <a:buChar char="•"/>
            </a:pPr>
            <a:r>
              <a:rPr lang="en-US" sz="1600" i="1" dirty="0">
                <a:latin typeface="Arial" panose="020B0604020202020204" pitchFamily="34" charset="0"/>
                <a:cs typeface="Arial" panose="020B0604020202020204" pitchFamily="34" charset="0"/>
              </a:rPr>
              <a:t>not</a:t>
            </a:r>
            <a:r>
              <a:rPr lang="en-US" sz="1600" dirty="0">
                <a:latin typeface="Arial" panose="020B0604020202020204" pitchFamily="34" charset="0"/>
                <a:cs typeface="Arial" panose="020B0604020202020204" pitchFamily="34" charset="0"/>
              </a:rPr>
              <a:t> redundant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 redundant attribute is an attribute that is really an essential fact about a </a:t>
            </a:r>
            <a:r>
              <a:rPr lang="en-US" sz="1600" i="1" dirty="0">
                <a:latin typeface="Arial" panose="020B0604020202020204" pitchFamily="34" charset="0"/>
                <a:cs typeface="Arial" panose="020B0604020202020204" pitchFamily="34" charset="0"/>
              </a:rPr>
              <a:t>different</a:t>
            </a:r>
            <a:r>
              <a:rPr lang="en-US" sz="1600" dirty="0">
                <a:latin typeface="Arial" panose="020B0604020202020204" pitchFamily="34" charset="0"/>
                <a:cs typeface="Arial" panose="020B0604020202020204" pitchFamily="34" charset="0"/>
              </a:rPr>
              <a:t> entity, so its value is recorded multiple times, redundantly)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and</a:t>
            </a:r>
            <a:r>
              <a:rPr lang="en-US" sz="1600" i="1" dirty="0">
                <a:latin typeface="Arial" panose="020B0604020202020204" pitchFamily="34" charset="0"/>
                <a:cs typeface="Arial" panose="020B0604020202020204" pitchFamily="34" charset="0"/>
              </a:rPr>
              <a:t> not</a:t>
            </a:r>
            <a:r>
              <a:rPr lang="en-US" sz="1600" dirty="0">
                <a:latin typeface="Arial" panose="020B0604020202020204" pitchFamily="34" charset="0"/>
                <a:cs typeface="Arial" panose="020B0604020202020204" pitchFamily="34" charset="0"/>
              </a:rPr>
              <a:t> derived or calculated from other attributes;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otherwise, clearly flagged "derived"</a:t>
            </a:r>
          </a:p>
        </p:txBody>
      </p:sp>
      <p:grpSp>
        <p:nvGrpSpPr>
          <p:cNvPr id="4" name="Group 3">
            <a:extLst>
              <a:ext uri="{FF2B5EF4-FFF2-40B4-BE49-F238E27FC236}">
                <a16:creationId xmlns:a16="http://schemas.microsoft.com/office/drawing/2014/main" id="{151F7949-DA36-7346-1C8E-6FDD85F064D7}"/>
              </a:ext>
            </a:extLst>
          </p:cNvPr>
          <p:cNvGrpSpPr/>
          <p:nvPr/>
        </p:nvGrpSpPr>
        <p:grpSpPr>
          <a:xfrm>
            <a:off x="7911517" y="3419881"/>
            <a:ext cx="544827" cy="338554"/>
            <a:chOff x="7911517" y="3419881"/>
            <a:chExt cx="544827" cy="338554"/>
          </a:xfrm>
        </p:grpSpPr>
        <p:sp>
          <p:nvSpPr>
            <p:cNvPr id="16" name="Line 14">
              <a:extLst>
                <a:ext uri="{FF2B5EF4-FFF2-40B4-BE49-F238E27FC236}">
                  <a16:creationId xmlns:a16="http://schemas.microsoft.com/office/drawing/2014/main" id="{3432CFB3-F349-877A-35B6-EEF559A7A612}"/>
                </a:ext>
              </a:extLst>
            </p:cNvPr>
            <p:cNvSpPr>
              <a:spLocks noChangeShapeType="1"/>
            </p:cNvSpPr>
            <p:nvPr/>
          </p:nvSpPr>
          <p:spPr bwMode="auto">
            <a:xfrm>
              <a:off x="8161069" y="3531557"/>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3200">
                <a:solidFill>
                  <a:srgbClr val="000000"/>
                </a:solidFill>
                <a:cs typeface="Arial" charset="0"/>
              </a:endParaRPr>
            </a:p>
          </p:txBody>
        </p:sp>
        <p:sp>
          <p:nvSpPr>
            <p:cNvPr id="17" name="Line 14">
              <a:extLst>
                <a:ext uri="{FF2B5EF4-FFF2-40B4-BE49-F238E27FC236}">
                  <a16:creationId xmlns:a16="http://schemas.microsoft.com/office/drawing/2014/main" id="{4B3F2500-1716-872E-F984-3868632B0C18}"/>
                </a:ext>
              </a:extLst>
            </p:cNvPr>
            <p:cNvSpPr>
              <a:spLocks noChangeShapeType="1"/>
            </p:cNvSpPr>
            <p:nvPr/>
          </p:nvSpPr>
          <p:spPr bwMode="auto">
            <a:xfrm>
              <a:off x="8161069" y="3691641"/>
              <a:ext cx="2952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3200">
                <a:solidFill>
                  <a:srgbClr val="000000"/>
                </a:solidFill>
                <a:cs typeface="Arial" charset="0"/>
              </a:endParaRPr>
            </a:p>
          </p:txBody>
        </p:sp>
        <p:sp>
          <p:nvSpPr>
            <p:cNvPr id="18" name="Rectangle 10">
              <a:extLst>
                <a:ext uri="{FF2B5EF4-FFF2-40B4-BE49-F238E27FC236}">
                  <a16:creationId xmlns:a16="http://schemas.microsoft.com/office/drawing/2014/main" id="{AD8B5607-8B46-3970-55AF-37EB8A849168}"/>
                </a:ext>
              </a:extLst>
            </p:cNvPr>
            <p:cNvSpPr>
              <a:spLocks noChangeArrowheads="1"/>
            </p:cNvSpPr>
            <p:nvPr/>
          </p:nvSpPr>
          <p:spPr bwMode="auto">
            <a:xfrm>
              <a:off x="7911517" y="3419881"/>
              <a:ext cx="196528" cy="338554"/>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45720" rIns="45720">
              <a:spAutoFit/>
            </a:bodyPr>
            <a:lstStyle/>
            <a:p>
              <a:pPr marL="742950" indent="-742950" algn="ctr" defTabSz="873125">
                <a:defRPr/>
              </a:pPr>
              <a:r>
                <a:rPr lang="en-US" sz="1600" b="1" dirty="0">
                  <a:solidFill>
                    <a:srgbClr val="000000"/>
                  </a:solidFill>
                  <a:cs typeface="Arial" charset="0"/>
                </a:rPr>
                <a:t>1</a:t>
              </a:r>
            </a:p>
          </p:txBody>
        </p:sp>
      </p:grpSp>
      <p:sp>
        <p:nvSpPr>
          <p:cNvPr id="5" name="TextBox 4">
            <a:extLst>
              <a:ext uri="{FF2B5EF4-FFF2-40B4-BE49-F238E27FC236}">
                <a16:creationId xmlns:a16="http://schemas.microsoft.com/office/drawing/2014/main" id="{A865D676-6452-6BA8-805B-22B37B473305}"/>
              </a:ext>
            </a:extLst>
          </p:cNvPr>
          <p:cNvSpPr txBox="1"/>
          <p:nvPr/>
        </p:nvSpPr>
        <p:spPr>
          <a:xfrm>
            <a:off x="9799222" y="4125113"/>
            <a:ext cx="2300287" cy="1169551"/>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E.g., Mobile Number,</a:t>
            </a:r>
          </a:p>
          <a:p>
            <a:pPr algn="l"/>
            <a:r>
              <a:rPr lang="en-US" sz="1400" dirty="0">
                <a:latin typeface="Arial" panose="020B0604020202020204" pitchFamily="34" charset="0"/>
                <a:cs typeface="Arial" panose="020B0604020202020204" pitchFamily="34" charset="0"/>
              </a:rPr>
              <a:t>Office Telephone Number.  Facebook ID,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LinkedIn ID,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966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10790">
                                            <p:txEl>
                                              <p:pRg st="1" end="1"/>
                                            </p:txEl>
                                          </p:spTgt>
                                        </p:tgtEl>
                                        <p:attrNameLst>
                                          <p:attrName>style.visibility</p:attrName>
                                        </p:attrNameLst>
                                      </p:cBhvr>
                                      <p:to>
                                        <p:strVal val="visible"/>
                                      </p:to>
                                    </p:set>
                                    <p:animEffect transition="in" filter="dissolve">
                                      <p:cBhvr>
                                        <p:cTn id="7" dur="500"/>
                                        <p:tgtEl>
                                          <p:spTgt spid="191079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10790">
                                            <p:txEl>
                                              <p:pRg st="2" end="2"/>
                                            </p:txEl>
                                          </p:spTgt>
                                        </p:tgtEl>
                                        <p:attrNameLst>
                                          <p:attrName>style.visibility</p:attrName>
                                        </p:attrNameLst>
                                      </p:cBhvr>
                                      <p:to>
                                        <p:strVal val="visible"/>
                                      </p:to>
                                    </p:set>
                                    <p:animEffect transition="in" filter="dissolve">
                                      <p:cBhvr>
                                        <p:cTn id="12" dur="500"/>
                                        <p:tgtEl>
                                          <p:spTgt spid="19107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10790">
                                            <p:txEl>
                                              <p:pRg st="3" end="3"/>
                                            </p:txEl>
                                          </p:spTgt>
                                        </p:tgtEl>
                                        <p:attrNameLst>
                                          <p:attrName>style.visibility</p:attrName>
                                        </p:attrNameLst>
                                      </p:cBhvr>
                                      <p:to>
                                        <p:strVal val="visible"/>
                                      </p:to>
                                    </p:set>
                                    <p:animEffect transition="in" filter="dissolve">
                                      <p:cBhvr>
                                        <p:cTn id="22" dur="500"/>
                                        <p:tgtEl>
                                          <p:spTgt spid="19107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10790">
                                            <p:txEl>
                                              <p:pRg st="4" end="4"/>
                                            </p:txEl>
                                          </p:spTgt>
                                        </p:tgtEl>
                                        <p:attrNameLst>
                                          <p:attrName>style.visibility</p:attrName>
                                        </p:attrNameLst>
                                      </p:cBhvr>
                                      <p:to>
                                        <p:strVal val="visible"/>
                                      </p:to>
                                    </p:set>
                                    <p:animEffect transition="in" filter="dissolve">
                                      <p:cBhvr>
                                        <p:cTn id="27" dur="500"/>
                                        <p:tgtEl>
                                          <p:spTgt spid="19107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910790">
                                            <p:txEl>
                                              <p:pRg st="5" end="5"/>
                                            </p:txEl>
                                          </p:spTgt>
                                        </p:tgtEl>
                                        <p:attrNameLst>
                                          <p:attrName>style.visibility</p:attrName>
                                        </p:attrNameLst>
                                      </p:cBhvr>
                                      <p:to>
                                        <p:strVal val="visible"/>
                                      </p:to>
                                    </p:set>
                                    <p:animEffect transition="in" filter="dissolve">
                                      <p:cBhvr>
                                        <p:cTn id="37" dur="500"/>
                                        <p:tgtEl>
                                          <p:spTgt spid="191079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10797"/>
                                        </p:tgtEl>
                                        <p:attrNameLst>
                                          <p:attrName>style.visibility</p:attrName>
                                        </p:attrNameLst>
                                      </p:cBhvr>
                                      <p:to>
                                        <p:strVal val="visible"/>
                                      </p:to>
                                    </p:set>
                                    <p:animEffect transition="in" filter="dissolve">
                                      <p:cBhvr>
                                        <p:cTn id="42" dur="500"/>
                                        <p:tgtEl>
                                          <p:spTgt spid="1910797"/>
                                        </p:tgtEl>
                                      </p:cBhvr>
                                    </p:animEffect>
                                  </p:childTnLst>
                                </p:cTn>
                              </p:par>
                              <p:par>
                                <p:cTn id="43" presetID="9" presetClass="entr" presetSubtype="0" fill="hold" nodeType="withEffect">
                                  <p:stCondLst>
                                    <p:cond delay="0"/>
                                  </p:stCondLst>
                                  <p:childTnLst>
                                    <p:set>
                                      <p:cBhvr>
                                        <p:cTn id="44" dur="1" fill="hold">
                                          <p:stCondLst>
                                            <p:cond delay="0"/>
                                          </p:stCondLst>
                                        </p:cTn>
                                        <p:tgtEl>
                                          <p:spTgt spid="1910800"/>
                                        </p:tgtEl>
                                        <p:attrNameLst>
                                          <p:attrName>style.visibility</p:attrName>
                                        </p:attrNameLst>
                                      </p:cBhvr>
                                      <p:to>
                                        <p:strVal val="visible"/>
                                      </p:to>
                                    </p:set>
                                    <p:animEffect transition="in" filter="dissolve">
                                      <p:cBhvr>
                                        <p:cTn id="45" dur="500"/>
                                        <p:tgtEl>
                                          <p:spTgt spid="1910800"/>
                                        </p:tgtEl>
                                      </p:cBhvr>
                                    </p:animEffect>
                                  </p:childTnLst>
                                </p:cTn>
                              </p:par>
                              <p:par>
                                <p:cTn id="46" presetID="9" presetClass="entr" presetSubtype="0" fill="hold" nodeType="withEffect">
                                  <p:stCondLst>
                                    <p:cond delay="0"/>
                                  </p:stCondLst>
                                  <p:childTnLst>
                                    <p:set>
                                      <p:cBhvr>
                                        <p:cTn id="47" dur="1" fill="hold">
                                          <p:stCondLst>
                                            <p:cond delay="0"/>
                                          </p:stCondLst>
                                        </p:cTn>
                                        <p:tgtEl>
                                          <p:spTgt spid="1910798"/>
                                        </p:tgtEl>
                                        <p:attrNameLst>
                                          <p:attrName>style.visibility</p:attrName>
                                        </p:attrNameLst>
                                      </p:cBhvr>
                                      <p:to>
                                        <p:strVal val="visible"/>
                                      </p:to>
                                    </p:set>
                                    <p:animEffect transition="in" filter="dissolve">
                                      <p:cBhvr>
                                        <p:cTn id="48" dur="500"/>
                                        <p:tgtEl>
                                          <p:spTgt spid="191079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910794"/>
                                        </p:tgtEl>
                                        <p:attrNameLst>
                                          <p:attrName>style.visibility</p:attrName>
                                        </p:attrNameLst>
                                      </p:cBhvr>
                                      <p:to>
                                        <p:strVal val="visible"/>
                                      </p:to>
                                    </p:set>
                                    <p:animEffect transition="in" filter="dissolve">
                                      <p:cBhvr>
                                        <p:cTn id="51" dur="500"/>
                                        <p:tgtEl>
                                          <p:spTgt spid="191079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dissolve">
                                      <p:cBhvr>
                                        <p:cTn id="56" dur="500"/>
                                        <p:tgtEl>
                                          <p:spTgt spid="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1910790">
                                            <p:txEl>
                                              <p:pRg st="6" end="6"/>
                                            </p:txEl>
                                          </p:spTgt>
                                        </p:tgtEl>
                                        <p:attrNameLst>
                                          <p:attrName>style.visibility</p:attrName>
                                        </p:attrNameLst>
                                      </p:cBhvr>
                                      <p:to>
                                        <p:strVal val="visible"/>
                                      </p:to>
                                    </p:set>
                                    <p:animEffect transition="in" filter="dissolve">
                                      <p:cBhvr>
                                        <p:cTn id="61" dur="500"/>
                                        <p:tgtEl>
                                          <p:spTgt spid="1910790">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910799"/>
                                        </p:tgtEl>
                                        <p:attrNameLst>
                                          <p:attrName>style.visibility</p:attrName>
                                        </p:attrNameLst>
                                      </p:cBhvr>
                                      <p:to>
                                        <p:strVal val="visible"/>
                                      </p:to>
                                    </p:set>
                                    <p:animEffect transition="in" filter="dissolve">
                                      <p:cBhvr>
                                        <p:cTn id="66" dur="500"/>
                                        <p:tgtEl>
                                          <p:spTgt spid="191079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910795"/>
                                        </p:tgtEl>
                                        <p:attrNameLst>
                                          <p:attrName>style.visibility</p:attrName>
                                        </p:attrNameLst>
                                      </p:cBhvr>
                                      <p:to>
                                        <p:strVal val="visible"/>
                                      </p:to>
                                    </p:set>
                                    <p:animEffect transition="in" filter="dissolve">
                                      <p:cBhvr>
                                        <p:cTn id="69" dur="500"/>
                                        <p:tgtEl>
                                          <p:spTgt spid="191079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nodeType="clickEffect">
                                  <p:stCondLst>
                                    <p:cond delay="0"/>
                                  </p:stCondLst>
                                  <p:childTnLst>
                                    <p:set>
                                      <p:cBhvr>
                                        <p:cTn id="73" dur="1" fill="hold">
                                          <p:stCondLst>
                                            <p:cond delay="0"/>
                                          </p:stCondLst>
                                        </p:cTn>
                                        <p:tgtEl>
                                          <p:spTgt spid="1910790">
                                            <p:txEl>
                                              <p:pRg st="7" end="7"/>
                                            </p:txEl>
                                          </p:spTgt>
                                        </p:tgtEl>
                                        <p:attrNameLst>
                                          <p:attrName>style.visibility</p:attrName>
                                        </p:attrNameLst>
                                      </p:cBhvr>
                                      <p:to>
                                        <p:strVal val="visible"/>
                                      </p:to>
                                    </p:set>
                                    <p:animEffect transition="in" filter="dissolve">
                                      <p:cBhvr>
                                        <p:cTn id="74" dur="500"/>
                                        <p:tgtEl>
                                          <p:spTgt spid="1910790">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910796"/>
                                        </p:tgtEl>
                                        <p:attrNameLst>
                                          <p:attrName>style.visibility</p:attrName>
                                        </p:attrNameLst>
                                      </p:cBhvr>
                                      <p:to>
                                        <p:strVal val="visible"/>
                                      </p:to>
                                    </p:set>
                                    <p:animEffect transition="in" filter="dissolve">
                                      <p:cBhvr>
                                        <p:cTn id="79" dur="500"/>
                                        <p:tgtEl>
                                          <p:spTgt spid="1910796"/>
                                        </p:tgtEl>
                                      </p:cBhvr>
                                    </p:animEffect>
                                  </p:childTnLst>
                                </p:cTn>
                              </p:par>
                              <p:par>
                                <p:cTn id="80" presetID="9" presetClass="entr" presetSubtype="0" fill="hold" nodeType="withEffect">
                                  <p:stCondLst>
                                    <p:cond delay="0"/>
                                  </p:stCondLst>
                                  <p:childTnLst>
                                    <p:set>
                                      <p:cBhvr>
                                        <p:cTn id="81" dur="1" fill="hold">
                                          <p:stCondLst>
                                            <p:cond delay="0"/>
                                          </p:stCondLst>
                                        </p:cTn>
                                        <p:tgtEl>
                                          <p:spTgt spid="1910801"/>
                                        </p:tgtEl>
                                        <p:attrNameLst>
                                          <p:attrName>style.visibility</p:attrName>
                                        </p:attrNameLst>
                                      </p:cBhvr>
                                      <p:to>
                                        <p:strVal val="visible"/>
                                      </p:to>
                                    </p:set>
                                    <p:animEffect transition="in" filter="dissolve">
                                      <p:cBhvr>
                                        <p:cTn id="82" dur="500"/>
                                        <p:tgtEl>
                                          <p:spTgt spid="1910801"/>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1910790">
                                            <p:txEl>
                                              <p:pRg st="8" end="8"/>
                                            </p:txEl>
                                          </p:spTgt>
                                        </p:tgtEl>
                                        <p:attrNameLst>
                                          <p:attrName>style.visibility</p:attrName>
                                        </p:attrNameLst>
                                      </p:cBhvr>
                                      <p:to>
                                        <p:strVal val="visible"/>
                                      </p:to>
                                    </p:set>
                                    <p:animEffect transition="in" filter="dissolve">
                                      <p:cBhvr>
                                        <p:cTn id="87" dur="500"/>
                                        <p:tgtEl>
                                          <p:spTgt spid="19107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794" grpId="0" animBg="1"/>
      <p:bldP spid="1910795" grpId="0" animBg="1"/>
      <p:bldP spid="1910796" grpId="0" animBg="1"/>
      <p:bldP spid="1910797" grpId="0" animBg="1"/>
      <p:bldP spid="15"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A15F3-715D-8F44-9AA6-9AEC8B591875}"/>
              </a:ext>
            </a:extLst>
          </p:cNvPr>
          <p:cNvSpPr>
            <a:spLocks noGrp="1"/>
          </p:cNvSpPr>
          <p:nvPr>
            <p:ph type="title"/>
          </p:nvPr>
        </p:nvSpPr>
        <p:spPr/>
        <p:txBody>
          <a:bodyPr/>
          <a:lstStyle/>
          <a:p>
            <a:r>
              <a:rPr lang="en-US" dirty="0"/>
              <a:t>Background for this course</a:t>
            </a:r>
          </a:p>
        </p:txBody>
      </p:sp>
      <p:sp>
        <p:nvSpPr>
          <p:cNvPr id="4" name="AutoShape 43">
            <a:extLst>
              <a:ext uri="{FF2B5EF4-FFF2-40B4-BE49-F238E27FC236}">
                <a16:creationId xmlns:a16="http://schemas.microsoft.com/office/drawing/2014/main" id="{8D424D39-37AC-B841-A9C4-61EC90D1DBE4}"/>
              </a:ext>
            </a:extLst>
          </p:cNvPr>
          <p:cNvSpPr>
            <a:spLocks noChangeArrowheads="1"/>
          </p:cNvSpPr>
          <p:nvPr/>
        </p:nvSpPr>
        <p:spPr bwMode="auto">
          <a:xfrm>
            <a:off x="1538288" y="1359296"/>
            <a:ext cx="1568450" cy="817563"/>
          </a:xfrm>
          <a:prstGeom prst="roundRect">
            <a:avLst>
              <a:gd name="adj" fmla="val 16667"/>
            </a:avLst>
          </a:prstGeom>
          <a:solidFill>
            <a:srgbClr val="666699"/>
          </a:solidFill>
          <a:ln w="3175">
            <a:solidFill>
              <a:schemeClr val="tx2"/>
            </a:solidFill>
            <a:round/>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nSpc>
                <a:spcPct val="100000"/>
              </a:lnSpc>
              <a:spcBef>
                <a:spcPct val="0"/>
              </a:spcBef>
              <a:buClrTx/>
              <a:buFontTx/>
              <a:buNone/>
            </a:pPr>
            <a:r>
              <a:rPr lang="en-US" sz="1600" b="1" dirty="0">
                <a:solidFill>
                  <a:srgbClr val="FFFF00"/>
                </a:solidFill>
              </a:rPr>
              <a:t>Business-Oriented Data</a:t>
            </a:r>
            <a:r>
              <a:rPr lang="en-US" sz="1600" dirty="0">
                <a:solidFill>
                  <a:srgbClr val="FFFFFF"/>
                </a:solidFill>
              </a:rPr>
              <a:t> </a:t>
            </a:r>
            <a:r>
              <a:rPr lang="en-US" sz="1600" b="1" dirty="0">
                <a:solidFill>
                  <a:srgbClr val="FFFF00"/>
                </a:solidFill>
              </a:rPr>
              <a:t>Modelling</a:t>
            </a:r>
          </a:p>
        </p:txBody>
      </p:sp>
      <p:sp>
        <p:nvSpPr>
          <p:cNvPr id="6" name="AutoShape 53">
            <a:extLst>
              <a:ext uri="{FF2B5EF4-FFF2-40B4-BE49-F238E27FC236}">
                <a16:creationId xmlns:a16="http://schemas.microsoft.com/office/drawing/2014/main" id="{5AC6CE5F-466B-2D42-8AC2-18BDB193337A}"/>
              </a:ext>
            </a:extLst>
          </p:cNvPr>
          <p:cNvSpPr>
            <a:spLocks noChangeArrowheads="1"/>
          </p:cNvSpPr>
          <p:nvPr/>
        </p:nvSpPr>
        <p:spPr bwMode="auto">
          <a:xfrm>
            <a:off x="1538288" y="3617019"/>
            <a:ext cx="1568450" cy="830262"/>
          </a:xfrm>
          <a:prstGeom prst="roundRect">
            <a:avLst>
              <a:gd name="adj" fmla="val 16667"/>
            </a:avLst>
          </a:prstGeom>
          <a:solidFill>
            <a:srgbClr val="003366"/>
          </a:solidFill>
          <a:ln w="3175">
            <a:solidFill>
              <a:schemeClr val="tx2"/>
            </a:solidFill>
            <a:round/>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tx2">
                      <a:alpha val="74998"/>
                    </a:schemeClr>
                  </a:outerShdw>
                </a:effectLst>
              </a14:hiddenEffects>
            </a:ext>
          </a:extLst>
        </p:spPr>
        <p:txBody>
          <a:bodyPr anchor="ctr"/>
          <a:lstStyle/>
          <a:p>
            <a:pPr>
              <a:lnSpc>
                <a:spcPct val="100000"/>
              </a:lnSpc>
              <a:spcBef>
                <a:spcPct val="0"/>
              </a:spcBef>
              <a:buClrTx/>
              <a:buFontTx/>
              <a:buNone/>
            </a:pPr>
            <a:r>
              <a:rPr lang="en-US" sz="1500" b="1" dirty="0">
                <a:solidFill>
                  <a:srgbClr val="FFFF00"/>
                </a:solidFill>
              </a:rPr>
              <a:t>Advanced Data</a:t>
            </a:r>
            <a:r>
              <a:rPr lang="en-US" sz="1500" dirty="0">
                <a:solidFill>
                  <a:srgbClr val="FFFFFF"/>
                </a:solidFill>
              </a:rPr>
              <a:t> </a:t>
            </a:r>
            <a:r>
              <a:rPr lang="en-US" sz="1500" b="1" dirty="0">
                <a:solidFill>
                  <a:srgbClr val="FFFF00"/>
                </a:solidFill>
              </a:rPr>
              <a:t>Modelling</a:t>
            </a:r>
          </a:p>
        </p:txBody>
      </p:sp>
      <p:grpSp>
        <p:nvGrpSpPr>
          <p:cNvPr id="7" name="Group 6">
            <a:extLst>
              <a:ext uri="{FF2B5EF4-FFF2-40B4-BE49-F238E27FC236}">
                <a16:creationId xmlns:a16="http://schemas.microsoft.com/office/drawing/2014/main" id="{7ABF8549-35A9-0849-BAF0-8E4349779227}"/>
              </a:ext>
            </a:extLst>
          </p:cNvPr>
          <p:cNvGrpSpPr/>
          <p:nvPr/>
        </p:nvGrpSpPr>
        <p:grpSpPr>
          <a:xfrm>
            <a:off x="3109945" y="1744812"/>
            <a:ext cx="2065305" cy="2293305"/>
            <a:chOff x="3109945" y="1744812"/>
            <a:chExt cx="2065305" cy="2293305"/>
          </a:xfrm>
        </p:grpSpPr>
        <p:sp>
          <p:nvSpPr>
            <p:cNvPr id="8" name="Line 5">
              <a:extLst>
                <a:ext uri="{FF2B5EF4-FFF2-40B4-BE49-F238E27FC236}">
                  <a16:creationId xmlns:a16="http://schemas.microsoft.com/office/drawing/2014/main" id="{16231C49-9FDF-C946-A86B-93ED17970850}"/>
                </a:ext>
              </a:extLst>
            </p:cNvPr>
            <p:cNvSpPr>
              <a:spLocks noChangeShapeType="1"/>
            </p:cNvSpPr>
            <p:nvPr/>
          </p:nvSpPr>
          <p:spPr bwMode="auto">
            <a:xfrm>
              <a:off x="3131840" y="1744812"/>
              <a:ext cx="2043410" cy="939875"/>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5">
              <a:extLst>
                <a:ext uri="{FF2B5EF4-FFF2-40B4-BE49-F238E27FC236}">
                  <a16:creationId xmlns:a16="http://schemas.microsoft.com/office/drawing/2014/main" id="{B500B7A2-BAFC-D14C-9650-67E85C3F94C8}"/>
                </a:ext>
              </a:extLst>
            </p:cNvPr>
            <p:cNvSpPr>
              <a:spLocks noChangeShapeType="1"/>
            </p:cNvSpPr>
            <p:nvPr/>
          </p:nvSpPr>
          <p:spPr bwMode="auto">
            <a:xfrm flipV="1">
              <a:off x="3109945" y="3097598"/>
              <a:ext cx="2043410" cy="940519"/>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TextBox 10">
            <a:extLst>
              <a:ext uri="{FF2B5EF4-FFF2-40B4-BE49-F238E27FC236}">
                <a16:creationId xmlns:a16="http://schemas.microsoft.com/office/drawing/2014/main" id="{A825E19A-E25A-8443-B4F0-4F667972E545}"/>
              </a:ext>
            </a:extLst>
          </p:cNvPr>
          <p:cNvSpPr txBox="1">
            <a:spLocks noChangeArrowheads="1"/>
          </p:cNvSpPr>
          <p:nvPr/>
        </p:nvSpPr>
        <p:spPr bwMode="auto">
          <a:xfrm>
            <a:off x="559553" y="1624411"/>
            <a:ext cx="86476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2 days</a:t>
            </a:r>
            <a:endParaRPr lang="en-CA" dirty="0"/>
          </a:p>
        </p:txBody>
      </p:sp>
      <p:sp>
        <p:nvSpPr>
          <p:cNvPr id="13" name="TextBox 12">
            <a:extLst>
              <a:ext uri="{FF2B5EF4-FFF2-40B4-BE49-F238E27FC236}">
                <a16:creationId xmlns:a16="http://schemas.microsoft.com/office/drawing/2014/main" id="{1E5A1D85-6A8C-5549-B3F4-0ACAECEF723B}"/>
              </a:ext>
            </a:extLst>
          </p:cNvPr>
          <p:cNvSpPr txBox="1">
            <a:spLocks noChangeArrowheads="1"/>
          </p:cNvSpPr>
          <p:nvPr/>
        </p:nvSpPr>
        <p:spPr bwMode="auto">
          <a:xfrm>
            <a:off x="559979" y="3867582"/>
            <a:ext cx="8643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3 days</a:t>
            </a:r>
            <a:endParaRPr lang="en-CA" dirty="0"/>
          </a:p>
        </p:txBody>
      </p:sp>
      <p:grpSp>
        <p:nvGrpSpPr>
          <p:cNvPr id="23" name="Group 22">
            <a:extLst>
              <a:ext uri="{FF2B5EF4-FFF2-40B4-BE49-F238E27FC236}">
                <a16:creationId xmlns:a16="http://schemas.microsoft.com/office/drawing/2014/main" id="{B617CA46-360E-CD45-84D1-EB6D56F44C03}"/>
              </a:ext>
            </a:extLst>
          </p:cNvPr>
          <p:cNvGrpSpPr/>
          <p:nvPr/>
        </p:nvGrpSpPr>
        <p:grpSpPr>
          <a:xfrm>
            <a:off x="5267325" y="2332081"/>
            <a:ext cx="3239940" cy="1160078"/>
            <a:chOff x="5267325" y="2332081"/>
            <a:chExt cx="3239940" cy="1160078"/>
          </a:xfrm>
        </p:grpSpPr>
        <p:sp>
          <p:nvSpPr>
            <p:cNvPr id="24" name="AutoShape 3">
              <a:extLst>
                <a:ext uri="{FF2B5EF4-FFF2-40B4-BE49-F238E27FC236}">
                  <a16:creationId xmlns:a16="http://schemas.microsoft.com/office/drawing/2014/main" id="{B9F7842B-5C43-DC47-B180-78B7BC867BCE}"/>
                </a:ext>
              </a:extLst>
            </p:cNvPr>
            <p:cNvSpPr>
              <a:spLocks noChangeArrowheads="1"/>
            </p:cNvSpPr>
            <p:nvPr/>
          </p:nvSpPr>
          <p:spPr bwMode="auto">
            <a:xfrm>
              <a:off x="5267325" y="2332081"/>
              <a:ext cx="2261631" cy="1160078"/>
            </a:xfrm>
            <a:prstGeom prst="roundRect">
              <a:avLst>
                <a:gd name="adj" fmla="val 12495"/>
              </a:avLst>
            </a:prstGeom>
            <a:solidFill>
              <a:srgbClr val="00008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364" tIns="45425" rIns="92364" bIns="45425" anchor="ctr"/>
            <a:lstStyle/>
            <a:p>
              <a:pPr defTabSz="915988">
                <a:lnSpc>
                  <a:spcPct val="100000"/>
                </a:lnSpc>
                <a:spcBef>
                  <a:spcPct val="0"/>
                </a:spcBef>
                <a:buClrTx/>
                <a:buFontTx/>
                <a:buNone/>
              </a:pPr>
              <a:r>
                <a:rPr lang="en-US" sz="1700" b="1" dirty="0">
                  <a:solidFill>
                    <a:srgbClr val="FFFF00"/>
                  </a:solidFill>
                </a:rPr>
                <a:t>Business-Oriented </a:t>
              </a:r>
              <a:br>
                <a:rPr lang="en-US" sz="1700" b="1" dirty="0">
                  <a:solidFill>
                    <a:srgbClr val="FFFF00"/>
                  </a:solidFill>
                </a:rPr>
              </a:br>
              <a:r>
                <a:rPr lang="en-US" sz="1700" b="1" dirty="0">
                  <a:solidFill>
                    <a:srgbClr val="FFFF00"/>
                  </a:solidFill>
                </a:rPr>
                <a:t>Data Modelling </a:t>
              </a:r>
              <a:br>
                <a:rPr lang="en-US" sz="1700" b="1" dirty="0">
                  <a:solidFill>
                    <a:srgbClr val="FFFF00"/>
                  </a:solidFill>
                </a:rPr>
              </a:br>
              <a:r>
                <a:rPr lang="en-US" sz="1700" b="1" dirty="0">
                  <a:solidFill>
                    <a:srgbClr val="FFFF00"/>
                  </a:solidFill>
                </a:rPr>
                <a:t>Masterclass</a:t>
              </a:r>
            </a:p>
          </p:txBody>
        </p:sp>
        <p:sp>
          <p:nvSpPr>
            <p:cNvPr id="25" name="TextBox 24">
              <a:extLst>
                <a:ext uri="{FF2B5EF4-FFF2-40B4-BE49-F238E27FC236}">
                  <a16:creationId xmlns:a16="http://schemas.microsoft.com/office/drawing/2014/main" id="{82518B9F-9733-7943-8B68-C53763DEFA31}"/>
                </a:ext>
              </a:extLst>
            </p:cNvPr>
            <p:cNvSpPr txBox="1">
              <a:spLocks noChangeArrowheads="1"/>
            </p:cNvSpPr>
            <p:nvPr/>
          </p:nvSpPr>
          <p:spPr bwMode="auto">
            <a:xfrm>
              <a:off x="7642926" y="2588954"/>
              <a:ext cx="8643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3 days</a:t>
              </a:r>
              <a:endParaRPr lang="en-CA" dirty="0"/>
            </a:p>
          </p:txBody>
        </p:sp>
      </p:grpSp>
      <p:grpSp>
        <p:nvGrpSpPr>
          <p:cNvPr id="41" name="Group 40">
            <a:extLst>
              <a:ext uri="{FF2B5EF4-FFF2-40B4-BE49-F238E27FC236}">
                <a16:creationId xmlns:a16="http://schemas.microsoft.com/office/drawing/2014/main" id="{F6BC2A48-7815-3D4E-810C-1F3AA07499E7}"/>
              </a:ext>
            </a:extLst>
          </p:cNvPr>
          <p:cNvGrpSpPr/>
          <p:nvPr/>
        </p:nvGrpSpPr>
        <p:grpSpPr>
          <a:xfrm>
            <a:off x="4282633" y="693714"/>
            <a:ext cx="7709457" cy="1448882"/>
            <a:chOff x="4282633" y="693714"/>
            <a:chExt cx="7709457" cy="1448882"/>
          </a:xfrm>
        </p:grpSpPr>
        <p:sp>
          <p:nvSpPr>
            <p:cNvPr id="37" name="Line 5">
              <a:extLst>
                <a:ext uri="{FF2B5EF4-FFF2-40B4-BE49-F238E27FC236}">
                  <a16:creationId xmlns:a16="http://schemas.microsoft.com/office/drawing/2014/main" id="{98B88F02-06E9-3442-9CD8-D32D9F72298D}"/>
                </a:ext>
              </a:extLst>
            </p:cNvPr>
            <p:cNvSpPr>
              <a:spLocks noChangeShapeType="1"/>
            </p:cNvSpPr>
            <p:nvPr/>
          </p:nvSpPr>
          <p:spPr bwMode="auto">
            <a:xfrm flipH="1">
              <a:off x="4282633" y="1490132"/>
              <a:ext cx="1776854" cy="652464"/>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TextBox 37">
              <a:extLst>
                <a:ext uri="{FF2B5EF4-FFF2-40B4-BE49-F238E27FC236}">
                  <a16:creationId xmlns:a16="http://schemas.microsoft.com/office/drawing/2014/main" id="{8E7A806E-CD22-5B4F-8E4C-ECCD02267E0E}"/>
                </a:ext>
              </a:extLst>
            </p:cNvPr>
            <p:cNvSpPr txBox="1">
              <a:spLocks noChangeArrowheads="1"/>
            </p:cNvSpPr>
            <p:nvPr/>
          </p:nvSpPr>
          <p:spPr bwMode="auto">
            <a:xfrm>
              <a:off x="6132513" y="693714"/>
              <a:ext cx="585957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Get everyone, even experienced modellers, to the same baseline of concepts, conventions and terminology, and our unique </a:t>
              </a:r>
              <a:r>
                <a:rPr lang="en-US" i="1" dirty="0"/>
                <a:t>business-friendly</a:t>
              </a:r>
              <a:r>
                <a:rPr lang="en-US" dirty="0"/>
                <a:t> approach.</a:t>
              </a:r>
              <a:endParaRPr lang="en-CA" dirty="0"/>
            </a:p>
          </p:txBody>
        </p:sp>
      </p:grpSp>
      <p:sp>
        <p:nvSpPr>
          <p:cNvPr id="39" name="Line 5">
            <a:extLst>
              <a:ext uri="{FF2B5EF4-FFF2-40B4-BE49-F238E27FC236}">
                <a16:creationId xmlns:a16="http://schemas.microsoft.com/office/drawing/2014/main" id="{A323B339-59A2-C741-B36C-2DED0EABA06F}"/>
              </a:ext>
            </a:extLst>
          </p:cNvPr>
          <p:cNvSpPr>
            <a:spLocks noChangeShapeType="1"/>
          </p:cNvSpPr>
          <p:nvPr/>
        </p:nvSpPr>
        <p:spPr bwMode="auto">
          <a:xfrm flipH="1" flipV="1">
            <a:off x="4282633" y="3617019"/>
            <a:ext cx="1813366" cy="724035"/>
          </a:xfrm>
          <a:prstGeom prst="line">
            <a:avLst/>
          </a:prstGeom>
          <a:noFill/>
          <a:ln w="381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 name="TextBox 39">
            <a:extLst>
              <a:ext uri="{FF2B5EF4-FFF2-40B4-BE49-F238E27FC236}">
                <a16:creationId xmlns:a16="http://schemas.microsoft.com/office/drawing/2014/main" id="{CFC83B6E-F0F4-C640-A39B-6E76EF475959}"/>
              </a:ext>
            </a:extLst>
          </p:cNvPr>
          <p:cNvSpPr txBox="1">
            <a:spLocks noChangeArrowheads="1"/>
          </p:cNvSpPr>
          <p:nvPr/>
        </p:nvSpPr>
        <p:spPr bwMode="auto">
          <a:xfrm>
            <a:off x="6181753" y="3866952"/>
            <a:ext cx="5976829"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6pPr>
            <a:lvl7pPr marL="29718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7pPr>
            <a:lvl8pPr marL="34290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8pPr>
            <a:lvl9pPr marL="3886200" indent="-228600" algn="ctr" eaLnBrk="0" fontAlgn="base" hangingPunct="0">
              <a:lnSpc>
                <a:spcPct val="80000"/>
              </a:lnSpc>
              <a:spcBef>
                <a:spcPct val="32000"/>
              </a:spcBef>
              <a:spcAft>
                <a:spcPct val="0"/>
              </a:spcAft>
              <a:buClr>
                <a:schemeClr val="tx1"/>
              </a:buClr>
              <a:buChar char="•"/>
              <a:defRPr>
                <a:solidFill>
                  <a:schemeClr val="tx1"/>
                </a:solidFill>
                <a:latin typeface="Arial" charset="0"/>
                <a:ea typeface="ＭＳ Ｐゴシック" charset="0"/>
              </a:defRPr>
            </a:lvl9pPr>
          </a:lstStyle>
          <a:p>
            <a:pPr>
              <a:buFontTx/>
              <a:buNone/>
            </a:pPr>
            <a:r>
              <a:rPr lang="en-US" dirty="0"/>
              <a:t>Learn techniques for modelling more complex situations. </a:t>
            </a:r>
            <a:br>
              <a:rPr lang="en-US" dirty="0"/>
            </a:br>
            <a:r>
              <a:rPr lang="en-US" dirty="0"/>
              <a:t>Two important notes: </a:t>
            </a:r>
          </a:p>
          <a:p>
            <a:pPr marL="269875" indent="-269875">
              <a:buFont typeface="+mj-lt"/>
              <a:buAutoNum type="arabicPeriod"/>
            </a:pPr>
            <a:r>
              <a:rPr lang="en-US" dirty="0"/>
              <a:t>Our focus is on engaging businesspeople in </a:t>
            </a:r>
            <a:br>
              <a:rPr lang="en-US" dirty="0"/>
            </a:br>
            <a:r>
              <a:rPr lang="en-US" i="1" dirty="0"/>
              <a:t>conceptual and logical modelling </a:t>
            </a:r>
            <a:r>
              <a:rPr lang="en-US" dirty="0"/>
              <a:t>of </a:t>
            </a:r>
            <a:r>
              <a:rPr lang="en-US" i="1" dirty="0"/>
              <a:t>operational data </a:t>
            </a:r>
            <a:br>
              <a:rPr lang="en-US" dirty="0"/>
            </a:br>
            <a:r>
              <a:rPr lang="en-US" dirty="0"/>
              <a:t>(master data, transactional data, &amp; reference data) with some time on BI / Dimensional modelling.</a:t>
            </a:r>
          </a:p>
          <a:p>
            <a:pPr marL="269875" indent="-269875">
              <a:buFont typeface="+mj-lt"/>
              <a:buAutoNum type="arabicPeriod"/>
            </a:pPr>
            <a:r>
              <a:rPr lang="en-US" dirty="0"/>
              <a:t>This is </a:t>
            </a:r>
            <a:r>
              <a:rPr lang="en-US" i="1" dirty="0"/>
              <a:t>not</a:t>
            </a:r>
            <a:r>
              <a:rPr lang="en-US" dirty="0"/>
              <a:t> a class on physical database design or implementation strategies (e.g., Data Mesh or Data Lake) and is </a:t>
            </a:r>
            <a:r>
              <a:rPr lang="en-US" i="1" dirty="0"/>
              <a:t>not</a:t>
            </a:r>
            <a:r>
              <a:rPr lang="en-US" dirty="0"/>
              <a:t> a class on Data Governance, Data Management, or Data Strategy – it's about </a:t>
            </a:r>
            <a:r>
              <a:rPr lang="en-US" i="1" dirty="0"/>
              <a:t>modelling</a:t>
            </a:r>
            <a:r>
              <a:rPr lang="en-US" dirty="0"/>
              <a:t>.  </a:t>
            </a:r>
            <a:endParaRPr lang="en-CA" dirty="0"/>
          </a:p>
        </p:txBody>
      </p:sp>
    </p:spTree>
    <p:extLst>
      <p:ext uri="{BB962C8B-B14F-4D97-AF65-F5344CB8AC3E}">
        <p14:creationId xmlns:p14="http://schemas.microsoft.com/office/powerpoint/2010/main" val="326858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1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0">
                                            <p:txEl>
                                              <p:pRg st="0" end="0"/>
                                            </p:txEl>
                                          </p:spTgt>
                                        </p:tgtEl>
                                        <p:attrNameLst>
                                          <p:attrName>style.visibility</p:attrName>
                                        </p:attrNameLst>
                                      </p:cBhvr>
                                      <p:to>
                                        <p:strVal val="visible"/>
                                      </p:to>
                                    </p:set>
                                    <p:animEffect transition="in" filter="dissolve">
                                      <p:cBhvr>
                                        <p:cTn id="21" dur="500"/>
                                        <p:tgtEl>
                                          <p:spTgt spid="40">
                                            <p:txEl>
                                              <p:pRg st="0" end="0"/>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0">
                                            <p:txEl>
                                              <p:pRg st="1" end="1"/>
                                            </p:txEl>
                                          </p:spTgt>
                                        </p:tgtEl>
                                        <p:attrNameLst>
                                          <p:attrName>style.visibility</p:attrName>
                                        </p:attrNameLst>
                                      </p:cBhvr>
                                      <p:to>
                                        <p:strVal val="visible"/>
                                      </p:to>
                                    </p:set>
                                    <p:animEffect transition="in" filter="dissolve">
                                      <p:cBhvr>
                                        <p:cTn id="29" dur="500"/>
                                        <p:tgtEl>
                                          <p:spTgt spid="4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0">
                                            <p:txEl>
                                              <p:pRg st="2" end="2"/>
                                            </p:txEl>
                                          </p:spTgt>
                                        </p:tgtEl>
                                        <p:attrNameLst>
                                          <p:attrName>style.visibility</p:attrName>
                                        </p:attrNameLst>
                                      </p:cBhvr>
                                      <p:to>
                                        <p:strVal val="visible"/>
                                      </p:to>
                                    </p:set>
                                    <p:animEffect transition="in" filter="dissolve">
                                      <p:cBhvr>
                                        <p:cTn id="34"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latin typeface="Arial" charset="0"/>
                <a:cs typeface="+mj-cs"/>
              </a:rPr>
              <a:t>Summary – three types of data models</a:t>
            </a:r>
          </a:p>
        </p:txBody>
      </p:sp>
      <p:sp>
        <p:nvSpPr>
          <p:cNvPr id="10243" name="Rectangle 3"/>
          <p:cNvSpPr>
            <a:spLocks noChangeArrowheads="1"/>
          </p:cNvSpPr>
          <p:nvPr/>
        </p:nvSpPr>
        <p:spPr bwMode="auto">
          <a:xfrm>
            <a:off x="1036685" y="805226"/>
            <a:ext cx="7899400" cy="5286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10244" name="Rectangle 4"/>
          <p:cNvSpPr>
            <a:spLocks noChangeArrowheads="1"/>
          </p:cNvSpPr>
          <p:nvPr/>
        </p:nvSpPr>
        <p:spPr bwMode="auto">
          <a:xfrm>
            <a:off x="999874" y="1538618"/>
            <a:ext cx="10271699" cy="1019175"/>
          </a:xfrm>
          <a:prstGeom prst="rect">
            <a:avLst/>
          </a:prstGeom>
          <a:solidFill>
            <a:srgbClr val="0000FF"/>
          </a:solidFill>
          <a:ln w="12700">
            <a:solidFill>
              <a:schemeClr val="tx1"/>
            </a:solidFill>
            <a:miter lim="800000"/>
            <a:headEnd type="none" w="sm" len="sm"/>
            <a:tailEnd type="none" w="sm" len="sm"/>
          </a:ln>
          <a:effectLst/>
        </p:spPr>
        <p:txBody>
          <a:bodyPr wrap="none" anchor="ctr"/>
          <a:lstStyle/>
          <a:p>
            <a:pPr>
              <a:defRPr/>
            </a:pPr>
            <a:endParaRPr lang="en-US" sz="1600" b="1">
              <a:solidFill>
                <a:srgbClr val="000000"/>
              </a:solidFill>
              <a:cs typeface="Arial" charset="0"/>
            </a:endParaRPr>
          </a:p>
        </p:txBody>
      </p:sp>
      <p:grpSp>
        <p:nvGrpSpPr>
          <p:cNvPr id="4" name="Group 3">
            <a:extLst>
              <a:ext uri="{FF2B5EF4-FFF2-40B4-BE49-F238E27FC236}">
                <a16:creationId xmlns:a16="http://schemas.microsoft.com/office/drawing/2014/main" id="{B12A9918-14E3-194B-AFDA-1BAA39627954}"/>
              </a:ext>
            </a:extLst>
          </p:cNvPr>
          <p:cNvGrpSpPr/>
          <p:nvPr/>
        </p:nvGrpSpPr>
        <p:grpSpPr>
          <a:xfrm>
            <a:off x="1148833" y="1686175"/>
            <a:ext cx="2801937" cy="720806"/>
            <a:chOff x="1148833" y="1686175"/>
            <a:chExt cx="2801937" cy="720806"/>
          </a:xfrm>
        </p:grpSpPr>
        <p:sp>
          <p:nvSpPr>
            <p:cNvPr id="10245" name="Oval 5"/>
            <p:cNvSpPr>
              <a:spLocks noChangeArrowheads="1"/>
            </p:cNvSpPr>
            <p:nvPr/>
          </p:nvSpPr>
          <p:spPr bwMode="auto">
            <a:xfrm>
              <a:off x="1148833" y="1686175"/>
              <a:ext cx="533400" cy="4746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a:defRPr/>
              </a:pPr>
              <a:r>
                <a:rPr lang="en-US" sz="3200" b="1">
                  <a:solidFill>
                    <a:srgbClr val="000000"/>
                  </a:solidFill>
                  <a:cs typeface="Arial" charset="0"/>
                </a:rPr>
                <a:t>1</a:t>
              </a:r>
            </a:p>
          </p:txBody>
        </p:sp>
        <p:sp>
          <p:nvSpPr>
            <p:cNvPr id="10248" name="Text Box 8"/>
            <p:cNvSpPr txBox="1">
              <a:spLocks noChangeArrowheads="1"/>
            </p:cNvSpPr>
            <p:nvPr/>
          </p:nvSpPr>
          <p:spPr bwMode="auto">
            <a:xfrm>
              <a:off x="1359970" y="1705306"/>
              <a:ext cx="2590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eaLnBrk="1" hangingPunct="1">
                <a:spcBef>
                  <a:spcPct val="50000"/>
                </a:spcBef>
                <a:defRPr/>
              </a:pPr>
              <a:r>
                <a:rPr lang="en-US" sz="2000" i="0" dirty="0">
                  <a:solidFill>
                    <a:srgbClr val="FFFFFF"/>
                  </a:solidFill>
                  <a:cs typeface="Arial" charset="0"/>
                </a:rPr>
                <a:t>Contextual</a:t>
              </a:r>
              <a:br>
                <a:rPr lang="en-US" sz="2000" i="0" dirty="0">
                  <a:solidFill>
                    <a:srgbClr val="FFFFFF"/>
                  </a:solidFill>
                  <a:cs typeface="Arial" charset="0"/>
                </a:rPr>
              </a:br>
              <a:r>
                <a:rPr lang="en-US" sz="2000" i="0" dirty="0">
                  <a:solidFill>
                    <a:srgbClr val="FFFFFF"/>
                  </a:solidFill>
                  <a:cs typeface="Arial" charset="0"/>
                </a:rPr>
                <a:t>(Scope)</a:t>
              </a:r>
            </a:p>
          </p:txBody>
        </p:sp>
      </p:grpSp>
      <p:sp>
        <p:nvSpPr>
          <p:cNvPr id="61448" name="Rectangle 9"/>
          <p:cNvSpPr>
            <a:spLocks noChangeArrowheads="1"/>
          </p:cNvSpPr>
          <p:nvPr/>
        </p:nvSpPr>
        <p:spPr bwMode="auto">
          <a:xfrm>
            <a:off x="1071044" y="2691064"/>
            <a:ext cx="3275485"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284163" indent="-284163">
              <a:buClr>
                <a:srgbClr val="CC6600"/>
              </a:buClr>
              <a:buFont typeface="Wingdings" charset="0"/>
              <a:buChar char="ü"/>
            </a:pPr>
            <a:r>
              <a:rPr lang="en-US" i="1" dirty="0">
                <a:solidFill>
                  <a:srgbClr val="010000"/>
                </a:solidFill>
              </a:rPr>
              <a:t>Context model</a:t>
            </a:r>
          </a:p>
          <a:p>
            <a:pPr marL="284163" indent="-284163">
              <a:buClr>
                <a:srgbClr val="CC6600"/>
              </a:buClr>
              <a:buFont typeface="Wingdings" charset="0"/>
              <a:buChar char="ü"/>
            </a:pPr>
            <a:r>
              <a:rPr lang="en-US" dirty="0">
                <a:solidFill>
                  <a:srgbClr val="010000"/>
                </a:solidFill>
              </a:rPr>
              <a:t>Agreement on </a:t>
            </a:r>
            <a:r>
              <a:rPr lang="ja-JP" altLang="en-US" dirty="0">
                <a:solidFill>
                  <a:srgbClr val="010000"/>
                </a:solidFill>
              </a:rPr>
              <a:t>“</a:t>
            </a:r>
            <a:r>
              <a:rPr lang="en-US" altLang="ja-JP" dirty="0">
                <a:solidFill>
                  <a:srgbClr val="010000"/>
                </a:solidFill>
              </a:rPr>
              <a:t>big picture,</a:t>
            </a:r>
            <a:r>
              <a:rPr lang="ja-JP" altLang="en-US" dirty="0">
                <a:solidFill>
                  <a:srgbClr val="010000"/>
                </a:solidFill>
              </a:rPr>
              <a:t>”</a:t>
            </a:r>
            <a:r>
              <a:rPr lang="en-US" altLang="ja-JP" dirty="0">
                <a:solidFill>
                  <a:srgbClr val="010000"/>
                </a:solidFill>
              </a:rPr>
              <a:t> context, and some vocabulary </a:t>
            </a:r>
          </a:p>
          <a:p>
            <a:pPr marL="284163" indent="-284163">
              <a:buClr>
                <a:srgbClr val="CC6600"/>
              </a:buClr>
              <a:buFont typeface="Wingdings" charset="0"/>
              <a:buChar char="ü"/>
            </a:pPr>
            <a:r>
              <a:rPr lang="en-US" altLang="ja-JP" dirty="0">
                <a:solidFill>
                  <a:srgbClr val="010000"/>
                </a:solidFill>
              </a:rPr>
              <a:t>A block diagram of “subject areas,” higher level than individual entities</a:t>
            </a:r>
          </a:p>
          <a:p>
            <a:pPr marL="284163" indent="-284163">
              <a:buClr>
                <a:srgbClr val="CC6600"/>
              </a:buClr>
              <a:buFont typeface="Wingdings" charset="0"/>
              <a:buChar char="ü"/>
            </a:pPr>
            <a:r>
              <a:rPr lang="en-US" altLang="ja-JP" dirty="0">
                <a:solidFill>
                  <a:srgbClr val="010000"/>
                </a:solidFill>
              </a:rPr>
              <a:t>Shows the scope or “footprint”</a:t>
            </a:r>
          </a:p>
          <a:p>
            <a:pPr marL="284163" indent="-284163">
              <a:buClr>
                <a:srgbClr val="CC6600"/>
              </a:buClr>
              <a:buFont typeface="Wingdings" charset="0"/>
              <a:buChar char="ü"/>
            </a:pPr>
            <a:r>
              <a:rPr lang="en-US" dirty="0">
                <a:solidFill>
                  <a:srgbClr val="010000"/>
                </a:solidFill>
              </a:rPr>
              <a:t>Optional – </a:t>
            </a:r>
            <a:br>
              <a:rPr lang="en-US" dirty="0">
                <a:solidFill>
                  <a:srgbClr val="010000"/>
                </a:solidFill>
              </a:rPr>
            </a:br>
            <a:r>
              <a:rPr lang="en-US" dirty="0">
                <a:solidFill>
                  <a:srgbClr val="010000"/>
                </a:solidFill>
              </a:rPr>
              <a:t>not useful on smaller projects</a:t>
            </a:r>
            <a:endParaRPr lang="en-US" sz="3600" dirty="0">
              <a:solidFill>
                <a:srgbClr val="000000"/>
              </a:solidFill>
            </a:endParaRPr>
          </a:p>
        </p:txBody>
      </p:sp>
      <p:sp>
        <p:nvSpPr>
          <p:cNvPr id="61449" name="Rectangle 10"/>
          <p:cNvSpPr>
            <a:spLocks noChangeArrowheads="1"/>
          </p:cNvSpPr>
          <p:nvPr/>
        </p:nvSpPr>
        <p:spPr bwMode="auto">
          <a:xfrm>
            <a:off x="4937334" y="2691108"/>
            <a:ext cx="2469492"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284163" indent="-284163">
              <a:buClr>
                <a:srgbClr val="CC6600"/>
              </a:buClr>
              <a:buFont typeface="Wingdings" charset="0"/>
              <a:buChar char="ü"/>
            </a:pPr>
            <a:r>
              <a:rPr lang="en-US" i="1" dirty="0">
                <a:solidFill>
                  <a:srgbClr val="010000"/>
                </a:solidFill>
              </a:rPr>
              <a:t>Concept Model</a:t>
            </a:r>
          </a:p>
          <a:p>
            <a:pPr marL="284163" indent="-284163">
              <a:buClr>
                <a:srgbClr val="CC6600"/>
              </a:buClr>
              <a:buFont typeface="Wingdings" charset="0"/>
              <a:buChar char="ü"/>
            </a:pPr>
            <a:r>
              <a:rPr lang="en-US" dirty="0">
                <a:solidFill>
                  <a:srgbClr val="010000"/>
                </a:solidFill>
              </a:rPr>
              <a:t>Agreements on basic </a:t>
            </a:r>
            <a:br>
              <a:rPr lang="en-US" dirty="0">
                <a:solidFill>
                  <a:srgbClr val="010000"/>
                </a:solidFill>
              </a:rPr>
            </a:br>
            <a:r>
              <a:rPr lang="en-US" dirty="0">
                <a:solidFill>
                  <a:srgbClr val="010000"/>
                </a:solidFill>
              </a:rPr>
              <a:t>concepts, vocabulary,</a:t>
            </a:r>
            <a:br>
              <a:rPr lang="en-US" dirty="0">
                <a:solidFill>
                  <a:srgbClr val="010000"/>
                </a:solidFill>
              </a:rPr>
            </a:br>
            <a:r>
              <a:rPr lang="en-US" dirty="0">
                <a:solidFill>
                  <a:srgbClr val="010000"/>
                </a:solidFill>
              </a:rPr>
              <a:t> and rules</a:t>
            </a:r>
            <a:endParaRPr lang="en-US" sz="3600" dirty="0">
              <a:solidFill>
                <a:srgbClr val="000000"/>
              </a:solidFill>
            </a:endParaRPr>
          </a:p>
        </p:txBody>
      </p:sp>
      <p:sp>
        <p:nvSpPr>
          <p:cNvPr id="61450" name="Rectangle 11"/>
          <p:cNvSpPr>
            <a:spLocks noChangeArrowheads="1"/>
          </p:cNvSpPr>
          <p:nvPr/>
        </p:nvSpPr>
        <p:spPr bwMode="auto">
          <a:xfrm>
            <a:off x="8320678" y="2679999"/>
            <a:ext cx="21939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284163" indent="-284163">
              <a:buClr>
                <a:srgbClr val="CC6600"/>
              </a:buClr>
              <a:buFont typeface="Wingdings" charset="0"/>
              <a:buChar char="ü"/>
            </a:pPr>
            <a:r>
              <a:rPr lang="en-US" i="1" dirty="0">
                <a:solidFill>
                  <a:srgbClr val="010000"/>
                </a:solidFill>
              </a:rPr>
              <a:t>Logical Data Model</a:t>
            </a:r>
          </a:p>
          <a:p>
            <a:pPr marL="284163" indent="-284163">
              <a:buClr>
                <a:srgbClr val="CC6600"/>
              </a:buClr>
              <a:buFont typeface="Wingdings" charset="0"/>
              <a:buChar char="ü"/>
            </a:pPr>
            <a:r>
              <a:rPr lang="en-US" dirty="0">
                <a:solidFill>
                  <a:srgbClr val="010000"/>
                </a:solidFill>
              </a:rPr>
              <a:t>Complete detail for physical design</a:t>
            </a:r>
            <a:endParaRPr lang="en-US" sz="3600" dirty="0">
              <a:solidFill>
                <a:srgbClr val="000000"/>
              </a:solidFill>
            </a:endParaRPr>
          </a:p>
        </p:txBody>
      </p:sp>
      <p:sp>
        <p:nvSpPr>
          <p:cNvPr id="10252" name="Rectangle 12"/>
          <p:cNvSpPr>
            <a:spLocks noChangeArrowheads="1"/>
          </p:cNvSpPr>
          <p:nvPr/>
        </p:nvSpPr>
        <p:spPr bwMode="auto">
          <a:xfrm>
            <a:off x="1125020" y="900557"/>
            <a:ext cx="8001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Clr>
                <a:srgbClr val="CC6600"/>
              </a:buClr>
              <a:buFont typeface="Wingdings" charset="0"/>
              <a:buNone/>
              <a:defRPr/>
            </a:pPr>
            <a:r>
              <a:rPr lang="en-US" sz="2400" dirty="0">
                <a:solidFill>
                  <a:srgbClr val="000000"/>
                </a:solidFill>
                <a:cs typeface="Arial" charset="0"/>
              </a:rPr>
              <a:t>Different levels of detail support different perspectives</a:t>
            </a:r>
          </a:p>
        </p:txBody>
      </p:sp>
      <p:grpSp>
        <p:nvGrpSpPr>
          <p:cNvPr id="3" name="Group 2">
            <a:extLst>
              <a:ext uri="{FF2B5EF4-FFF2-40B4-BE49-F238E27FC236}">
                <a16:creationId xmlns:a16="http://schemas.microsoft.com/office/drawing/2014/main" id="{5FF728C9-2904-A440-B57E-0F03076C450D}"/>
              </a:ext>
            </a:extLst>
          </p:cNvPr>
          <p:cNvGrpSpPr/>
          <p:nvPr/>
        </p:nvGrpSpPr>
        <p:grpSpPr>
          <a:xfrm>
            <a:off x="4949068" y="1686175"/>
            <a:ext cx="2373312" cy="711281"/>
            <a:chOff x="3806308" y="1686175"/>
            <a:chExt cx="2373312" cy="711281"/>
          </a:xfrm>
        </p:grpSpPr>
        <p:sp>
          <p:nvSpPr>
            <p:cNvPr id="10246" name="Oval 6"/>
            <p:cNvSpPr>
              <a:spLocks noChangeArrowheads="1"/>
            </p:cNvSpPr>
            <p:nvPr/>
          </p:nvSpPr>
          <p:spPr bwMode="auto">
            <a:xfrm>
              <a:off x="3806308" y="1686175"/>
              <a:ext cx="533400" cy="4746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a:defRPr/>
              </a:pPr>
              <a:r>
                <a:rPr lang="en-US" sz="3200" b="1" dirty="0">
                  <a:solidFill>
                    <a:srgbClr val="000000"/>
                  </a:solidFill>
                  <a:cs typeface="Arial" charset="0"/>
                </a:rPr>
                <a:t>2</a:t>
              </a:r>
            </a:p>
          </p:txBody>
        </p:sp>
        <p:sp>
          <p:nvSpPr>
            <p:cNvPr id="10254" name="Rectangle 14"/>
            <p:cNvSpPr>
              <a:spLocks noChangeArrowheads="1"/>
            </p:cNvSpPr>
            <p:nvPr/>
          </p:nvSpPr>
          <p:spPr bwMode="auto">
            <a:xfrm>
              <a:off x="4242872" y="1695781"/>
              <a:ext cx="1936748" cy="7016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2000" dirty="0">
                  <a:solidFill>
                    <a:srgbClr val="FFFFFF"/>
                  </a:solidFill>
                  <a:cs typeface="Arial" charset="0"/>
                </a:rPr>
                <a:t>Conceptual (Overview)</a:t>
              </a:r>
            </a:p>
          </p:txBody>
        </p:sp>
      </p:grpSp>
      <p:grpSp>
        <p:nvGrpSpPr>
          <p:cNvPr id="2" name="Group 1">
            <a:extLst>
              <a:ext uri="{FF2B5EF4-FFF2-40B4-BE49-F238E27FC236}">
                <a16:creationId xmlns:a16="http://schemas.microsoft.com/office/drawing/2014/main" id="{4AECF373-A3A7-2F44-AA86-CF9578480027}"/>
              </a:ext>
            </a:extLst>
          </p:cNvPr>
          <p:cNvGrpSpPr/>
          <p:nvPr/>
        </p:nvGrpSpPr>
        <p:grpSpPr>
          <a:xfrm>
            <a:off x="8320678" y="1686175"/>
            <a:ext cx="1829748" cy="717412"/>
            <a:chOff x="6663808" y="1686175"/>
            <a:chExt cx="1829748" cy="717412"/>
          </a:xfrm>
        </p:grpSpPr>
        <p:sp>
          <p:nvSpPr>
            <p:cNvPr id="10247" name="Oval 7"/>
            <p:cNvSpPr>
              <a:spLocks noChangeArrowheads="1"/>
            </p:cNvSpPr>
            <p:nvPr/>
          </p:nvSpPr>
          <p:spPr bwMode="auto">
            <a:xfrm>
              <a:off x="6663808" y="1686175"/>
              <a:ext cx="533400" cy="4746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a:defRPr/>
              </a:pPr>
              <a:r>
                <a:rPr lang="en-US" sz="3200" b="1" dirty="0">
                  <a:solidFill>
                    <a:srgbClr val="000000"/>
                  </a:solidFill>
                  <a:cs typeface="Arial" charset="0"/>
                </a:rPr>
                <a:t>3</a:t>
              </a:r>
            </a:p>
          </p:txBody>
        </p:sp>
        <p:sp>
          <p:nvSpPr>
            <p:cNvPr id="10255" name="Rectangle 15"/>
            <p:cNvSpPr>
              <a:spLocks noChangeArrowheads="1"/>
            </p:cNvSpPr>
            <p:nvPr/>
          </p:nvSpPr>
          <p:spPr bwMode="auto">
            <a:xfrm>
              <a:off x="7542335" y="1695701"/>
              <a:ext cx="951221" cy="70788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defRPr/>
              </a:pPr>
              <a:r>
                <a:rPr lang="en-US" sz="2000" dirty="0">
                  <a:solidFill>
                    <a:srgbClr val="FFFFFF"/>
                  </a:solidFill>
                  <a:cs typeface="Arial" charset="0"/>
                </a:rPr>
                <a:t>Logical</a:t>
              </a:r>
              <a:br>
                <a:rPr lang="en-US" sz="2000" dirty="0">
                  <a:solidFill>
                    <a:srgbClr val="FFFFFF"/>
                  </a:solidFill>
                  <a:cs typeface="Arial" charset="0"/>
                </a:rPr>
              </a:br>
              <a:r>
                <a:rPr lang="en-US" sz="2000" dirty="0">
                  <a:solidFill>
                    <a:srgbClr val="FFFFFF"/>
                  </a:solidFill>
                  <a:cs typeface="Arial" charset="0"/>
                </a:rPr>
                <a:t>(Detail)</a:t>
              </a:r>
            </a:p>
          </p:txBody>
        </p:sp>
      </p:grpSp>
      <p:sp>
        <p:nvSpPr>
          <p:cNvPr id="10256" name="Line 16"/>
          <p:cNvSpPr>
            <a:spLocks noChangeShapeType="1"/>
          </p:cNvSpPr>
          <p:nvPr/>
        </p:nvSpPr>
        <p:spPr bwMode="auto">
          <a:xfrm flipH="1">
            <a:off x="4782366" y="1538537"/>
            <a:ext cx="0" cy="19079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0257" name="Line 17"/>
          <p:cNvSpPr>
            <a:spLocks noChangeShapeType="1"/>
          </p:cNvSpPr>
          <p:nvPr/>
        </p:nvSpPr>
        <p:spPr bwMode="auto">
          <a:xfrm flipH="1">
            <a:off x="8165710" y="1533856"/>
            <a:ext cx="0" cy="185581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61459" name="Rectangle 20"/>
          <p:cNvSpPr>
            <a:spLocks noChangeArrowheads="1"/>
          </p:cNvSpPr>
          <p:nvPr/>
        </p:nvSpPr>
        <p:spPr bwMode="auto">
          <a:xfrm>
            <a:off x="4937334" y="4300196"/>
            <a:ext cx="2625253"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284163" indent="-284163">
              <a:buClr>
                <a:srgbClr val="CC6600"/>
              </a:buClr>
              <a:buFont typeface="Wingdings" charset="0"/>
              <a:buChar char="ü"/>
            </a:pPr>
            <a:r>
              <a:rPr lang="en-US" dirty="0">
                <a:solidFill>
                  <a:srgbClr val="010000"/>
                </a:solidFill>
              </a:rPr>
              <a:t>Main ("recognisable") entities only - a singular noun used daily </a:t>
            </a:r>
          </a:p>
          <a:p>
            <a:pPr marL="284163" indent="-284163">
              <a:buClr>
                <a:srgbClr val="CC6600"/>
              </a:buClr>
              <a:buFont typeface="Wingdings" charset="0"/>
              <a:buChar char="ü"/>
            </a:pPr>
            <a:r>
              <a:rPr lang="en-US" dirty="0">
                <a:solidFill>
                  <a:srgbClr val="010000"/>
                </a:solidFill>
              </a:rPr>
              <a:t>Main attributes only, many are non-atomic </a:t>
            </a:r>
          </a:p>
          <a:p>
            <a:pPr marL="284163" indent="-284163">
              <a:buClr>
                <a:srgbClr val="CC6600"/>
              </a:buClr>
              <a:buFont typeface="Wingdings" charset="0"/>
              <a:buChar char="ü"/>
            </a:pPr>
            <a:r>
              <a:rPr lang="en-US" dirty="0">
                <a:solidFill>
                  <a:srgbClr val="010000"/>
                </a:solidFill>
              </a:rPr>
              <a:t>M:M relationships</a:t>
            </a:r>
          </a:p>
          <a:p>
            <a:pPr marL="284163" indent="-284163">
              <a:buClr>
                <a:srgbClr val="CC6600"/>
              </a:buClr>
              <a:buFont typeface="Wingdings" charset="0"/>
              <a:buChar char="ü"/>
            </a:pPr>
            <a:r>
              <a:rPr lang="en-US" dirty="0" err="1">
                <a:solidFill>
                  <a:srgbClr val="010000"/>
                </a:solidFill>
              </a:rPr>
              <a:t>Doesn</a:t>
            </a:r>
            <a:r>
              <a:rPr lang="tr-TR" altLang="ja-JP" dirty="0">
                <a:solidFill>
                  <a:srgbClr val="010000"/>
                </a:solidFill>
              </a:rPr>
              <a:t>'t</a:t>
            </a:r>
            <a:r>
              <a:rPr lang="en-US" altLang="ja-JP" dirty="0">
                <a:solidFill>
                  <a:srgbClr val="010000"/>
                </a:solidFill>
              </a:rPr>
              <a:t> show keys</a:t>
            </a:r>
          </a:p>
          <a:p>
            <a:pPr marL="284163" indent="-284163">
              <a:buClr>
                <a:srgbClr val="CC6600"/>
              </a:buClr>
              <a:buFont typeface="Wingdings" charset="0"/>
              <a:buChar char="ü"/>
            </a:pPr>
            <a:r>
              <a:rPr lang="en-US" dirty="0">
                <a:solidFill>
                  <a:srgbClr val="010000"/>
                </a:solidFill>
              </a:rPr>
              <a:t>Not normalised</a:t>
            </a:r>
          </a:p>
          <a:p>
            <a:pPr marL="284163" indent="-284163">
              <a:buClr>
                <a:srgbClr val="CC6600"/>
              </a:buClr>
              <a:buFont typeface="Wingdings" charset="0"/>
              <a:buChar char="ü"/>
            </a:pPr>
            <a:r>
              <a:rPr lang="en-US" dirty="0">
                <a:solidFill>
                  <a:srgbClr val="010000"/>
                </a:solidFill>
              </a:rPr>
              <a:t>A “one-pager”</a:t>
            </a:r>
          </a:p>
        </p:txBody>
      </p:sp>
      <p:sp>
        <p:nvSpPr>
          <p:cNvPr id="10261" name="Line 21"/>
          <p:cNvSpPr>
            <a:spLocks noChangeShapeType="1"/>
          </p:cNvSpPr>
          <p:nvPr/>
        </p:nvSpPr>
        <p:spPr bwMode="auto">
          <a:xfrm flipV="1">
            <a:off x="8181952" y="4249385"/>
            <a:ext cx="0" cy="1700213"/>
          </a:xfrm>
          <a:prstGeom prst="line">
            <a:avLst/>
          </a:prstGeom>
          <a:noFill/>
          <a:ln w="19050">
            <a:solidFill>
              <a:srgbClr val="CC33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0262" name="Line 22"/>
          <p:cNvSpPr>
            <a:spLocks noChangeShapeType="1"/>
          </p:cNvSpPr>
          <p:nvPr/>
        </p:nvSpPr>
        <p:spPr bwMode="auto">
          <a:xfrm>
            <a:off x="4779264" y="4219142"/>
            <a:ext cx="6492309" cy="0"/>
          </a:xfrm>
          <a:prstGeom prst="line">
            <a:avLst/>
          </a:prstGeom>
          <a:noFill/>
          <a:ln w="38100">
            <a:solidFill>
              <a:srgbClr val="CC33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61462" name="Rectangle 23"/>
          <p:cNvSpPr>
            <a:spLocks noChangeArrowheads="1"/>
          </p:cNvSpPr>
          <p:nvPr/>
        </p:nvSpPr>
        <p:spPr bwMode="auto">
          <a:xfrm>
            <a:off x="8320678" y="4300208"/>
            <a:ext cx="3170633"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284163" indent="-284163">
              <a:buClr>
                <a:srgbClr val="CC6600"/>
              </a:buClr>
              <a:buFont typeface="Wingdings" charset="0"/>
              <a:buChar char="ü"/>
            </a:pPr>
            <a:r>
              <a:rPr lang="en-US" dirty="0">
                <a:solidFill>
                  <a:srgbClr val="010000"/>
                </a:solidFill>
              </a:rPr>
              <a:t>All granular entities – many too detailed to come up daily</a:t>
            </a:r>
            <a:br>
              <a:rPr lang="en-US" dirty="0">
                <a:solidFill>
                  <a:srgbClr val="010000"/>
                </a:solidFill>
              </a:rPr>
            </a:br>
            <a:endParaRPr lang="en-US" dirty="0">
              <a:solidFill>
                <a:srgbClr val="010000"/>
              </a:solidFill>
            </a:endParaRPr>
          </a:p>
          <a:p>
            <a:pPr marL="284163" indent="-284163">
              <a:buClr>
                <a:srgbClr val="CC6600"/>
              </a:buClr>
              <a:buFont typeface="Wingdings" charset="0"/>
              <a:buChar char="ü"/>
            </a:pPr>
            <a:r>
              <a:rPr lang="en-US" dirty="0">
                <a:solidFill>
                  <a:srgbClr val="010000"/>
                </a:solidFill>
              </a:rPr>
              <a:t>All attributes included, </a:t>
            </a:r>
            <a:br>
              <a:rPr lang="en-US" dirty="0">
                <a:solidFill>
                  <a:srgbClr val="010000"/>
                </a:solidFill>
              </a:rPr>
            </a:br>
            <a:r>
              <a:rPr lang="en-US" dirty="0">
                <a:solidFill>
                  <a:srgbClr val="010000"/>
                </a:solidFill>
              </a:rPr>
              <a:t>all are atomic</a:t>
            </a:r>
          </a:p>
          <a:p>
            <a:pPr marL="284163" indent="-284163">
              <a:buClr>
                <a:srgbClr val="CC6600"/>
              </a:buClr>
              <a:buFont typeface="Wingdings" charset="0"/>
              <a:buChar char="ü"/>
            </a:pPr>
            <a:r>
              <a:rPr lang="en-US" dirty="0">
                <a:solidFill>
                  <a:srgbClr val="010000"/>
                </a:solidFill>
              </a:rPr>
              <a:t>All M:M resolved</a:t>
            </a:r>
          </a:p>
          <a:p>
            <a:pPr marL="284163" indent="-284163">
              <a:buClr>
                <a:srgbClr val="CC6600"/>
              </a:buClr>
              <a:buFont typeface="Wingdings" charset="0"/>
              <a:buChar char="ü"/>
            </a:pPr>
            <a:r>
              <a:rPr lang="en-US" dirty="0">
                <a:solidFill>
                  <a:srgbClr val="010000"/>
                </a:solidFill>
              </a:rPr>
              <a:t>Shows primary &amp; foreign keys</a:t>
            </a:r>
          </a:p>
          <a:p>
            <a:pPr marL="284163" indent="-284163">
              <a:buClr>
                <a:srgbClr val="CC6600"/>
              </a:buClr>
              <a:buFont typeface="Wingdings" charset="0"/>
              <a:buChar char="ü"/>
            </a:pPr>
            <a:r>
              <a:rPr lang="en-US" dirty="0">
                <a:solidFill>
                  <a:srgbClr val="010000"/>
                </a:solidFill>
              </a:rPr>
              <a:t>Fully normalised</a:t>
            </a:r>
          </a:p>
          <a:p>
            <a:pPr marL="284163" indent="-284163">
              <a:buClr>
                <a:srgbClr val="CC6600"/>
              </a:buClr>
              <a:buFont typeface="Wingdings" charset="0"/>
              <a:buChar char="ü"/>
            </a:pPr>
            <a:r>
              <a:rPr lang="en-US" dirty="0">
                <a:solidFill>
                  <a:srgbClr val="010000"/>
                </a:solidFill>
              </a:rPr>
              <a:t>Five times as many entities</a:t>
            </a:r>
          </a:p>
        </p:txBody>
      </p:sp>
      <p:sp>
        <p:nvSpPr>
          <p:cNvPr id="23" name="TextBox 22"/>
          <p:cNvSpPr txBox="1"/>
          <p:nvPr/>
        </p:nvSpPr>
        <p:spPr>
          <a:xfrm>
            <a:off x="6057520" y="3721538"/>
            <a:ext cx="4265147" cy="461665"/>
          </a:xfrm>
          <a:prstGeom prst="rect">
            <a:avLst/>
          </a:prstGeom>
          <a:noFill/>
        </p:spPr>
        <p:txBody>
          <a:bodyPr wrap="square" rtlCol="0">
            <a:spAutoFit/>
          </a:bodyPr>
          <a:lstStyle/>
          <a:p>
            <a:pPr algn="ctr"/>
            <a:r>
              <a:rPr lang="en-US" sz="2400" dirty="0">
                <a:solidFill>
                  <a:srgbClr val="000000"/>
                </a:solidFill>
              </a:rPr>
              <a:t>Some important differences</a:t>
            </a:r>
          </a:p>
        </p:txBody>
      </p:sp>
      <p:sp>
        <p:nvSpPr>
          <p:cNvPr id="5" name="Rectangle 4">
            <a:extLst>
              <a:ext uri="{FF2B5EF4-FFF2-40B4-BE49-F238E27FC236}">
                <a16:creationId xmlns:a16="http://schemas.microsoft.com/office/drawing/2014/main" id="{31126E69-EA1C-7F79-49E4-27B13CEDB96F}"/>
              </a:ext>
            </a:extLst>
          </p:cNvPr>
          <p:cNvSpPr>
            <a:spLocks noChangeArrowheads="1"/>
          </p:cNvSpPr>
          <p:nvPr/>
        </p:nvSpPr>
        <p:spPr bwMode="auto">
          <a:xfrm rot="20699967">
            <a:off x="8808899" y="433216"/>
            <a:ext cx="3241879" cy="831639"/>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a:spAutoFit/>
          </a:bodyP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more detailed version is on Page </a:t>
            </a:r>
            <a:r>
              <a:rPr lang="en-US" sz="2400" dirty="0">
                <a:solidFill>
                  <a:srgbClr val="000000"/>
                </a:solidFill>
                <a:latin typeface="Arial" panose="020B0604020202020204" pitchFamily="34" charset="0"/>
                <a:cs typeface="Arial" panose="020B0604020202020204" pitchFamily="34" charset="0"/>
              </a:rPr>
              <a:t>74</a:t>
            </a:r>
          </a:p>
        </p:txBody>
      </p:sp>
      <p:sp>
        <p:nvSpPr>
          <p:cNvPr id="6" name="Text Box 15">
            <a:extLst>
              <a:ext uri="{FF2B5EF4-FFF2-40B4-BE49-F238E27FC236}">
                <a16:creationId xmlns:a16="http://schemas.microsoft.com/office/drawing/2014/main" id="{37416842-2AC2-B2F8-3790-9BF944577FCA}"/>
              </a:ext>
            </a:extLst>
          </p:cNvPr>
          <p:cNvSpPr txBox="1">
            <a:spLocks noChangeArrowheads="1"/>
          </p:cNvSpPr>
          <p:nvPr/>
        </p:nvSpPr>
        <p:spPr bwMode="auto">
          <a:xfrm rot="20669971">
            <a:off x="1062548" y="5524330"/>
            <a:ext cx="3292475" cy="83099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buClr>
                <a:srgbClr val="000000"/>
              </a:buClr>
            </a:pPr>
            <a:r>
              <a:rPr lang="en-US" sz="2400" i="1" dirty="0">
                <a:solidFill>
                  <a:srgbClr val="000000"/>
                </a:solidFill>
              </a:rPr>
              <a:t>My most </a:t>
            </a:r>
            <a:r>
              <a:rPr lang="en-US" sz="2400" i="1" dirty="0" err="1">
                <a:solidFill>
                  <a:srgbClr val="000000"/>
                </a:solidFill>
              </a:rPr>
              <a:t>plagiarised</a:t>
            </a:r>
            <a:r>
              <a:rPr lang="en-US" sz="2400" i="1" dirty="0">
                <a:solidFill>
                  <a:srgbClr val="000000"/>
                </a:solidFill>
              </a:rPr>
              <a:t> diagram ever!</a:t>
            </a:r>
          </a:p>
        </p:txBody>
      </p:sp>
    </p:spTree>
    <p:extLst>
      <p:ext uri="{BB962C8B-B14F-4D97-AF65-F5344CB8AC3E}">
        <p14:creationId xmlns:p14="http://schemas.microsoft.com/office/powerpoint/2010/main" val="25745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262"/>
                                        </p:tgtEl>
                                        <p:attrNameLst>
                                          <p:attrName>style.visibility</p:attrName>
                                        </p:attrNameLst>
                                      </p:cBhvr>
                                      <p:to>
                                        <p:strVal val="visible"/>
                                      </p:to>
                                    </p:set>
                                    <p:animEffect transition="in" filter="dissolve">
                                      <p:cBhvr>
                                        <p:cTn id="7" dur="500"/>
                                        <p:tgtEl>
                                          <p:spTgt spid="102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61"/>
                                        </p:tgtEl>
                                        <p:attrNameLst>
                                          <p:attrName>style.visibility</p:attrName>
                                        </p:attrNameLst>
                                      </p:cBhvr>
                                      <p:to>
                                        <p:strVal val="visible"/>
                                      </p:to>
                                    </p:set>
                                    <p:animEffect transition="in" filter="dissolve">
                                      <p:cBhvr>
                                        <p:cTn id="10" dur="500"/>
                                        <p:tgtEl>
                                          <p:spTgt spid="1026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459">
                                            <p:txEl>
                                              <p:pRg st="0" end="0"/>
                                            </p:txEl>
                                          </p:spTgt>
                                        </p:tgtEl>
                                        <p:attrNameLst>
                                          <p:attrName>style.visibility</p:attrName>
                                        </p:attrNameLst>
                                      </p:cBhvr>
                                      <p:to>
                                        <p:strVal val="visible"/>
                                      </p:to>
                                    </p:set>
                                    <p:animEffect transition="in" filter="dissolve">
                                      <p:cBhvr>
                                        <p:cTn id="15" dur="500"/>
                                        <p:tgtEl>
                                          <p:spTgt spid="61459">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1462">
                                            <p:txEl>
                                              <p:pRg st="0" end="0"/>
                                            </p:txEl>
                                          </p:spTgt>
                                        </p:tgtEl>
                                        <p:attrNameLst>
                                          <p:attrName>style.visibility</p:attrName>
                                        </p:attrNameLst>
                                      </p:cBhvr>
                                      <p:to>
                                        <p:strVal val="visible"/>
                                      </p:to>
                                    </p:set>
                                    <p:animEffect transition="in" filter="dissolve">
                                      <p:cBhvr>
                                        <p:cTn id="18" dur="500"/>
                                        <p:tgtEl>
                                          <p:spTgt spid="6146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1459">
                                            <p:txEl>
                                              <p:pRg st="1" end="1"/>
                                            </p:txEl>
                                          </p:spTgt>
                                        </p:tgtEl>
                                        <p:attrNameLst>
                                          <p:attrName>style.visibility</p:attrName>
                                        </p:attrNameLst>
                                      </p:cBhvr>
                                      <p:to>
                                        <p:strVal val="visible"/>
                                      </p:to>
                                    </p:set>
                                    <p:animEffect transition="in" filter="dissolve">
                                      <p:cBhvr>
                                        <p:cTn id="23" dur="500"/>
                                        <p:tgtEl>
                                          <p:spTgt spid="61459">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1462">
                                            <p:txEl>
                                              <p:pRg st="1" end="1"/>
                                            </p:txEl>
                                          </p:spTgt>
                                        </p:tgtEl>
                                        <p:attrNameLst>
                                          <p:attrName>style.visibility</p:attrName>
                                        </p:attrNameLst>
                                      </p:cBhvr>
                                      <p:to>
                                        <p:strVal val="visible"/>
                                      </p:to>
                                    </p:set>
                                    <p:animEffect transition="in" filter="dissolve">
                                      <p:cBhvr>
                                        <p:cTn id="26" dur="500"/>
                                        <p:tgtEl>
                                          <p:spTgt spid="6146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1459">
                                            <p:txEl>
                                              <p:pRg st="2" end="2"/>
                                            </p:txEl>
                                          </p:spTgt>
                                        </p:tgtEl>
                                        <p:attrNameLst>
                                          <p:attrName>style.visibility</p:attrName>
                                        </p:attrNameLst>
                                      </p:cBhvr>
                                      <p:to>
                                        <p:strVal val="visible"/>
                                      </p:to>
                                    </p:set>
                                    <p:animEffect transition="in" filter="dissolve">
                                      <p:cBhvr>
                                        <p:cTn id="31" dur="500"/>
                                        <p:tgtEl>
                                          <p:spTgt spid="61459">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1462">
                                            <p:txEl>
                                              <p:pRg st="2" end="2"/>
                                            </p:txEl>
                                          </p:spTgt>
                                        </p:tgtEl>
                                        <p:attrNameLst>
                                          <p:attrName>style.visibility</p:attrName>
                                        </p:attrNameLst>
                                      </p:cBhvr>
                                      <p:to>
                                        <p:strVal val="visible"/>
                                      </p:to>
                                    </p:set>
                                    <p:animEffect transition="in" filter="dissolve">
                                      <p:cBhvr>
                                        <p:cTn id="34" dur="500"/>
                                        <p:tgtEl>
                                          <p:spTgt spid="6146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1459">
                                            <p:txEl>
                                              <p:pRg st="3" end="3"/>
                                            </p:txEl>
                                          </p:spTgt>
                                        </p:tgtEl>
                                        <p:attrNameLst>
                                          <p:attrName>style.visibility</p:attrName>
                                        </p:attrNameLst>
                                      </p:cBhvr>
                                      <p:to>
                                        <p:strVal val="visible"/>
                                      </p:to>
                                    </p:set>
                                    <p:animEffect transition="in" filter="dissolve">
                                      <p:cBhvr>
                                        <p:cTn id="39" dur="500"/>
                                        <p:tgtEl>
                                          <p:spTgt spid="61459">
                                            <p:txEl>
                                              <p:pRg st="3" end="3"/>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61462">
                                            <p:txEl>
                                              <p:pRg st="3" end="3"/>
                                            </p:txEl>
                                          </p:spTgt>
                                        </p:tgtEl>
                                        <p:attrNameLst>
                                          <p:attrName>style.visibility</p:attrName>
                                        </p:attrNameLst>
                                      </p:cBhvr>
                                      <p:to>
                                        <p:strVal val="visible"/>
                                      </p:to>
                                    </p:set>
                                    <p:animEffect transition="in" filter="dissolve">
                                      <p:cBhvr>
                                        <p:cTn id="42" dur="500"/>
                                        <p:tgtEl>
                                          <p:spTgt spid="6146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1459">
                                            <p:txEl>
                                              <p:pRg st="4" end="4"/>
                                            </p:txEl>
                                          </p:spTgt>
                                        </p:tgtEl>
                                        <p:attrNameLst>
                                          <p:attrName>style.visibility</p:attrName>
                                        </p:attrNameLst>
                                      </p:cBhvr>
                                      <p:to>
                                        <p:strVal val="visible"/>
                                      </p:to>
                                    </p:set>
                                    <p:animEffect transition="in" filter="dissolve">
                                      <p:cBhvr>
                                        <p:cTn id="47" dur="500"/>
                                        <p:tgtEl>
                                          <p:spTgt spid="61459">
                                            <p:txEl>
                                              <p:pRg st="4" end="4"/>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61462">
                                            <p:txEl>
                                              <p:pRg st="4" end="4"/>
                                            </p:txEl>
                                          </p:spTgt>
                                        </p:tgtEl>
                                        <p:attrNameLst>
                                          <p:attrName>style.visibility</p:attrName>
                                        </p:attrNameLst>
                                      </p:cBhvr>
                                      <p:to>
                                        <p:strVal val="visible"/>
                                      </p:to>
                                    </p:set>
                                    <p:animEffect transition="in" filter="dissolve">
                                      <p:cBhvr>
                                        <p:cTn id="50" dur="500"/>
                                        <p:tgtEl>
                                          <p:spTgt spid="6146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61459">
                                            <p:txEl>
                                              <p:pRg st="5" end="5"/>
                                            </p:txEl>
                                          </p:spTgt>
                                        </p:tgtEl>
                                        <p:attrNameLst>
                                          <p:attrName>style.visibility</p:attrName>
                                        </p:attrNameLst>
                                      </p:cBhvr>
                                      <p:to>
                                        <p:strVal val="visible"/>
                                      </p:to>
                                    </p:set>
                                    <p:animEffect transition="in" filter="dissolve">
                                      <p:cBhvr>
                                        <p:cTn id="55" dur="500"/>
                                        <p:tgtEl>
                                          <p:spTgt spid="61459">
                                            <p:txEl>
                                              <p:pRg st="5" end="5"/>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61462">
                                            <p:txEl>
                                              <p:pRg st="5" end="5"/>
                                            </p:txEl>
                                          </p:spTgt>
                                        </p:tgtEl>
                                        <p:attrNameLst>
                                          <p:attrName>style.visibility</p:attrName>
                                        </p:attrNameLst>
                                      </p:cBhvr>
                                      <p:to>
                                        <p:strVal val="visible"/>
                                      </p:to>
                                    </p:set>
                                    <p:animEffect transition="in" filter="dissolve">
                                      <p:cBhvr>
                                        <p:cTn id="58" dur="500"/>
                                        <p:tgtEl>
                                          <p:spTgt spid="6146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dissolv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dissolv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1" grpId="0" animBg="1"/>
      <p:bldP spid="10262"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2AC77D-1DE5-7143-9D9C-19F8EC6AA9D1}"/>
              </a:ext>
            </a:extLst>
          </p:cNvPr>
          <p:cNvSpPr>
            <a:spLocks noGrp="1"/>
          </p:cNvSpPr>
          <p:nvPr>
            <p:ph type="title"/>
          </p:nvPr>
        </p:nvSpPr>
        <p:spPr/>
        <p:txBody>
          <a:bodyPr/>
          <a:lstStyle/>
          <a:p>
            <a:r>
              <a:rPr lang="en-US" dirty="0"/>
              <a:t>For reference – the Information Engineering symbol set</a:t>
            </a:r>
          </a:p>
        </p:txBody>
      </p:sp>
      <p:pic>
        <p:nvPicPr>
          <p:cNvPr id="708610" name="Picture 2">
            <a:extLst>
              <a:ext uri="{FF2B5EF4-FFF2-40B4-BE49-F238E27FC236}">
                <a16:creationId xmlns:a16="http://schemas.microsoft.com/office/drawing/2014/main" id="{76237E43-35C4-BA4D-8445-A472A826C3C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525" t="4725" r="6309" b="6218"/>
          <a:stretch/>
        </p:blipFill>
        <p:spPr bwMode="auto">
          <a:xfrm>
            <a:off x="2019309" y="2538920"/>
            <a:ext cx="8153383" cy="43190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3894A0-7E3D-AD49-9731-B97E6DD18308}"/>
              </a:ext>
            </a:extLst>
          </p:cNvPr>
          <p:cNvSpPr/>
          <p:nvPr/>
        </p:nvSpPr>
        <p:spPr>
          <a:xfrm>
            <a:off x="885238" y="789061"/>
            <a:ext cx="8439851" cy="1613262"/>
          </a:xfrm>
          <a:prstGeom prst="rect">
            <a:avLst/>
          </a:prstGeom>
        </p:spPr>
        <p:txBody>
          <a:bodyPr wrap="square">
            <a:spAutoFit/>
          </a:bodyPr>
          <a:lstStyle/>
          <a:p>
            <a:pPr marL="360363" indent="-360363">
              <a:lnSpc>
                <a:spcPct val="90000"/>
              </a:lnSpc>
              <a:spcBef>
                <a:spcPts val="400"/>
              </a:spcBef>
              <a:buFont typeface="Arial" panose="020B0604020202020204" pitchFamily="34" charset="0"/>
              <a:buChar char="•"/>
            </a:pPr>
            <a:r>
              <a:rPr lang="en-US" sz="1900" dirty="0">
                <a:solidFill>
                  <a:prstClr val="black"/>
                </a:solidFill>
                <a:latin typeface="Arial" charset="0"/>
                <a:ea typeface="ＭＳ Ｐゴシック" charset="0"/>
                <a:cs typeface="Arial" panose="020B0604020202020204" pitchFamily="34" charset="0"/>
              </a:rPr>
              <a:t>This symbol set was refined and developed by Clive Finkelstein.</a:t>
            </a:r>
          </a:p>
          <a:p>
            <a:pPr marL="360363" indent="-360363">
              <a:lnSpc>
                <a:spcPct val="90000"/>
              </a:lnSpc>
              <a:spcBef>
                <a:spcPts val="400"/>
              </a:spcBef>
              <a:buFont typeface="Arial" panose="020B0604020202020204" pitchFamily="34" charset="0"/>
              <a:buChar char="•"/>
            </a:pPr>
            <a:r>
              <a:rPr lang="en-US" sz="1900" dirty="0">
                <a:solidFill>
                  <a:prstClr val="black"/>
                </a:solidFill>
                <a:latin typeface="Arial" charset="0"/>
                <a:ea typeface="ＭＳ Ｐゴシック" charset="0"/>
                <a:cs typeface="Arial" panose="020B0604020202020204" pitchFamily="34" charset="0"/>
              </a:rPr>
              <a:t>Known in some tools as the "Martin IE" symbol set.</a:t>
            </a:r>
          </a:p>
          <a:p>
            <a:pPr marL="360363" indent="-360363">
              <a:lnSpc>
                <a:spcPct val="90000"/>
              </a:lnSpc>
              <a:spcBef>
                <a:spcPts val="400"/>
              </a:spcBef>
              <a:buFont typeface="Arial" panose="020B0604020202020204" pitchFamily="34" charset="0"/>
              <a:buChar char="•"/>
            </a:pPr>
            <a:r>
              <a:rPr lang="en-US" sz="1900" dirty="0">
                <a:solidFill>
                  <a:prstClr val="black"/>
                </a:solidFill>
                <a:latin typeface="Arial" charset="0"/>
                <a:ea typeface="ＭＳ Ｐゴシック" charset="0"/>
                <a:cs typeface="Arial" panose="020B0604020202020204" pitchFamily="34" charset="0"/>
              </a:rPr>
              <a:t>Strengths are:</a:t>
            </a:r>
          </a:p>
          <a:p>
            <a:pPr marL="715963" lvl="1" indent="-358775">
              <a:lnSpc>
                <a:spcPct val="90000"/>
              </a:lnSpc>
              <a:spcBef>
                <a:spcPts val="400"/>
              </a:spcBef>
              <a:buFont typeface="Arial" panose="020B0604020202020204" pitchFamily="34" charset="0"/>
              <a:buChar char="•"/>
            </a:pPr>
            <a:r>
              <a:rPr lang="en-US" sz="1900" dirty="0">
                <a:solidFill>
                  <a:prstClr val="black"/>
                </a:solidFill>
                <a:latin typeface="Arial" charset="0"/>
                <a:ea typeface="ＭＳ Ｐゴシック" charset="0"/>
                <a:cs typeface="Arial" panose="020B0604020202020204" pitchFamily="34" charset="0"/>
              </a:rPr>
              <a:t>symbols are not "overloaded" – they explicitly convey only </a:t>
            </a:r>
            <a:r>
              <a:rPr lang="en-US" sz="1900" i="1" dirty="0">
                <a:solidFill>
                  <a:prstClr val="black"/>
                </a:solidFill>
                <a:latin typeface="Arial" charset="0"/>
                <a:ea typeface="ＭＳ Ｐゴシック" charset="0"/>
                <a:cs typeface="Arial" panose="020B0604020202020204" pitchFamily="34" charset="0"/>
              </a:rPr>
              <a:t>one</a:t>
            </a:r>
            <a:r>
              <a:rPr lang="en-US" sz="1900" dirty="0">
                <a:solidFill>
                  <a:prstClr val="black"/>
                </a:solidFill>
                <a:latin typeface="Arial" charset="0"/>
                <a:ea typeface="ＭＳ Ｐゴシック" charset="0"/>
                <a:cs typeface="Arial" panose="020B0604020202020204" pitchFamily="34" charset="0"/>
              </a:rPr>
              <a:t> idea.</a:t>
            </a:r>
          </a:p>
          <a:p>
            <a:pPr marL="715963" lvl="1" indent="-358775">
              <a:lnSpc>
                <a:spcPct val="90000"/>
              </a:lnSpc>
              <a:spcBef>
                <a:spcPts val="400"/>
              </a:spcBef>
              <a:buFont typeface="Arial" panose="020B0604020202020204" pitchFamily="34" charset="0"/>
              <a:buChar char="•"/>
            </a:pPr>
            <a:r>
              <a:rPr lang="en-US" sz="1900" dirty="0">
                <a:solidFill>
                  <a:prstClr val="black"/>
                </a:solidFill>
                <a:latin typeface="Arial" charset="0"/>
                <a:ea typeface="ＭＳ Ｐゴシック" charset="0"/>
                <a:cs typeface="Arial" panose="020B0604020202020204" pitchFamily="34" charset="0"/>
              </a:rPr>
              <a:t>can show as much or as little as needed in terms of rules.</a:t>
            </a:r>
          </a:p>
        </p:txBody>
      </p:sp>
      <p:cxnSp>
        <p:nvCxnSpPr>
          <p:cNvPr id="5" name="Curved Connector 4">
            <a:extLst>
              <a:ext uri="{FF2B5EF4-FFF2-40B4-BE49-F238E27FC236}">
                <a16:creationId xmlns:a16="http://schemas.microsoft.com/office/drawing/2014/main" id="{43D27F89-328A-B14C-A721-E407A4057371}"/>
              </a:ext>
            </a:extLst>
          </p:cNvPr>
          <p:cNvCxnSpPr/>
          <p:nvPr/>
        </p:nvCxnSpPr>
        <p:spPr bwMode="auto">
          <a:xfrm>
            <a:off x="6792687" y="3082835"/>
            <a:ext cx="1454331" cy="1375955"/>
          </a:xfrm>
          <a:prstGeom prst="curvedConnector3">
            <a:avLst/>
          </a:prstGeom>
          <a:solidFill>
            <a:schemeClr val="accent1"/>
          </a:solidFill>
          <a:ln w="19050" cap="flat" cmpd="sng" algn="ctr">
            <a:solidFill>
              <a:srgbClr val="FF0000"/>
            </a:solidFill>
            <a:prstDash val="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1379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latin typeface="Arial" charset="0"/>
                <a:cs typeface="+mj-cs"/>
              </a:rPr>
              <a:t>A natural progression</a:t>
            </a:r>
          </a:p>
        </p:txBody>
      </p:sp>
      <p:graphicFrame>
        <p:nvGraphicFramePr>
          <p:cNvPr id="1568797" name="Group 29"/>
          <p:cNvGraphicFramePr>
            <a:graphicFrameLocks noGrp="1"/>
          </p:cNvGraphicFramePr>
          <p:nvPr/>
        </p:nvGraphicFramePr>
        <p:xfrm>
          <a:off x="1094740" y="4768819"/>
          <a:ext cx="5376863" cy="1654241"/>
        </p:xfrm>
        <a:graphic>
          <a:graphicData uri="http://schemas.openxmlformats.org/drawingml/2006/table">
            <a:tbl>
              <a:tblPr/>
              <a:tblGrid>
                <a:gridCol w="390525">
                  <a:extLst>
                    <a:ext uri="{9D8B030D-6E8A-4147-A177-3AD203B41FA5}">
                      <a16:colId xmlns:a16="http://schemas.microsoft.com/office/drawing/2014/main" val="20000"/>
                    </a:ext>
                  </a:extLst>
                </a:gridCol>
                <a:gridCol w="4986338">
                  <a:extLst>
                    <a:ext uri="{9D8B030D-6E8A-4147-A177-3AD203B41FA5}">
                      <a16:colId xmlns:a16="http://schemas.microsoft.com/office/drawing/2014/main" val="20001"/>
                    </a:ext>
                  </a:extLst>
                </a:gridCol>
              </a:tblGrid>
              <a:tr h="441203">
                <a:tc>
                  <a:txBody>
                    <a:bodyPr/>
                    <a:lstStyle/>
                    <a:p>
                      <a:pPr marL="0" marR="0" lvl="0" indent="0" algn="ctr" defTabSz="873125" rtl="0" eaLnBrk="1" fontAlgn="base" latinLnBrk="0" hangingPunct="1">
                        <a:lnSpc>
                          <a:spcPct val="100000"/>
                        </a:lnSpc>
                        <a:spcBef>
                          <a:spcPct val="20000"/>
                        </a:spcBef>
                        <a:spcAft>
                          <a:spcPct val="0"/>
                        </a:spcAft>
                        <a:buClr>
                          <a:schemeClr val="tx1"/>
                        </a:buClr>
                        <a:buSzTx/>
                        <a:buFont typeface="Wingdings" charset="0"/>
                        <a:buNone/>
                        <a:tabLst/>
                      </a:pPr>
                      <a:r>
                        <a:rPr kumimoji="0" lang="en-US" sz="1600" b="0" i="0" u="none" strike="noStrike" cap="none" normalizeH="0" baseline="0" dirty="0">
                          <a:ln>
                            <a:noFill/>
                          </a:ln>
                          <a:solidFill>
                            <a:schemeClr val="bg1"/>
                          </a:solidFill>
                          <a:effectLst/>
                          <a:latin typeface="Arial" charset="0"/>
                          <a:ea typeface="ＭＳ Ｐゴシック" charset="0"/>
                        </a:rPr>
                        <a:t>!</a:t>
                      </a:r>
                    </a:p>
                  </a:txBody>
                  <a:tcPr marT="45687" marB="456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873125" rtl="0" eaLnBrk="1" fontAlgn="base" latinLnBrk="0" hangingPunct="1">
                        <a:lnSpc>
                          <a:spcPct val="100000"/>
                        </a:lnSpc>
                        <a:spcBef>
                          <a:spcPct val="20000"/>
                        </a:spcBef>
                        <a:spcAft>
                          <a:spcPct val="0"/>
                        </a:spcAft>
                        <a:buClr>
                          <a:schemeClr val="tx1"/>
                        </a:buClr>
                        <a:buSzTx/>
                        <a:buFont typeface="Wingdings" charset="0"/>
                        <a:buNone/>
                        <a:tabLst/>
                      </a:pPr>
                      <a:r>
                        <a:rPr kumimoji="0" lang="en-US" sz="1600" b="0" i="1" u="none" strike="noStrike" cap="none" normalizeH="0" baseline="0">
                          <a:ln>
                            <a:noFill/>
                          </a:ln>
                          <a:solidFill>
                            <a:schemeClr val="bg1"/>
                          </a:solidFill>
                          <a:effectLst/>
                          <a:latin typeface="Arial" charset="0"/>
                          <a:ea typeface="ＭＳ Ｐゴシック" charset="0"/>
                        </a:rPr>
                        <a:t>Get into the high </a:t>
                      </a:r>
                      <a:r>
                        <a:rPr kumimoji="0" lang="ja-JP" altLang="en-US" sz="1600" b="0" i="1" u="none" strike="noStrike" cap="none" normalizeH="0" baseline="0">
                          <a:ln>
                            <a:noFill/>
                          </a:ln>
                          <a:solidFill>
                            <a:schemeClr val="bg1"/>
                          </a:solidFill>
                          <a:effectLst/>
                          <a:latin typeface="Arial" charset="0"/>
                          <a:ea typeface="ＭＳ Ｐゴシック" charset="0"/>
                        </a:rPr>
                        <a:t>“</a:t>
                      </a:r>
                      <a:r>
                        <a:rPr kumimoji="0" lang="en-US" sz="1600" b="0" i="1" u="none" strike="noStrike" cap="none" normalizeH="0" baseline="0">
                          <a:ln>
                            <a:noFill/>
                          </a:ln>
                          <a:solidFill>
                            <a:schemeClr val="bg1"/>
                          </a:solidFill>
                          <a:effectLst/>
                          <a:latin typeface="Arial" charset="0"/>
                          <a:ea typeface="ＭＳ Ｐゴシック" charset="0"/>
                        </a:rPr>
                        <a:t>value-added</a:t>
                      </a:r>
                      <a:r>
                        <a:rPr kumimoji="0" lang="ja-JP" altLang="en-US" sz="1600" b="0" i="1" u="none" strike="noStrike" cap="none" normalizeH="0" baseline="0">
                          <a:ln>
                            <a:noFill/>
                          </a:ln>
                          <a:solidFill>
                            <a:schemeClr val="bg1"/>
                          </a:solidFill>
                          <a:effectLst/>
                          <a:latin typeface="Arial" charset="0"/>
                          <a:ea typeface="ＭＳ Ｐゴシック" charset="0"/>
                        </a:rPr>
                        <a:t>”</a:t>
                      </a:r>
                      <a:r>
                        <a:rPr kumimoji="0" lang="en-US" sz="1600" b="0" i="1" u="none" strike="noStrike" cap="none" normalizeH="0" baseline="0">
                          <a:ln>
                            <a:noFill/>
                          </a:ln>
                          <a:solidFill>
                            <a:schemeClr val="bg1"/>
                          </a:solidFill>
                          <a:effectLst/>
                          <a:latin typeface="Arial" charset="0"/>
                          <a:ea typeface="ＭＳ Ｐゴシック" charset="0"/>
                        </a:rPr>
                        <a:t> space</a:t>
                      </a:r>
                    </a:p>
                  </a:txBody>
                  <a:tcPr marT="45687" marB="456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1212972">
                <a:tc gridSpan="2">
                  <a:txBody>
                    <a:bodyPr/>
                    <a:lstStyle/>
                    <a:p>
                      <a:pPr marL="285750" marR="0" lvl="0" indent="-285750" algn="l" defTabSz="873125"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tx1"/>
                          </a:solidFill>
                          <a:effectLst/>
                          <a:latin typeface="Arial" charset="0"/>
                          <a:ea typeface="ＭＳ Ｐゴシック" charset="0"/>
                        </a:rPr>
                        <a:t>Contextual – helpful for large models</a:t>
                      </a:r>
                    </a:p>
                    <a:p>
                      <a:pPr marL="285750" marR="0" lvl="0" indent="-285750" algn="l" defTabSz="873125"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tx1"/>
                          </a:solidFill>
                          <a:effectLst/>
                          <a:latin typeface="Arial" charset="0"/>
                          <a:ea typeface="ＭＳ Ｐゴシック" charset="0"/>
                        </a:rPr>
                        <a:t>Conceptual – a great way to add value</a:t>
                      </a:r>
                    </a:p>
                    <a:p>
                      <a:pPr marL="511175" marR="0" lvl="1" indent="-285750" algn="l" defTabSz="873125"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tx1"/>
                          </a:solidFill>
                          <a:effectLst/>
                          <a:latin typeface="Arial" charset="0"/>
                          <a:ea typeface="ＭＳ Ｐゴシック" charset="0"/>
                        </a:rPr>
                        <a:t>Improve communication among all players</a:t>
                      </a:r>
                    </a:p>
                    <a:p>
                      <a:pPr marL="511175" marR="0" lvl="1" indent="-285750" algn="l" defTabSz="873125"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600" b="0" i="0" u="none" strike="noStrike" cap="none" normalizeH="0" baseline="0" dirty="0">
                          <a:ln>
                            <a:noFill/>
                          </a:ln>
                          <a:solidFill>
                            <a:schemeClr val="tx1"/>
                          </a:solidFill>
                          <a:effectLst/>
                          <a:latin typeface="Arial" charset="0"/>
                          <a:ea typeface="ＭＳ Ｐゴシック" charset="0"/>
                        </a:rPr>
                        <a:t>Highlight disconnects – terms, rules, scope, … </a:t>
                      </a:r>
                    </a:p>
                  </a:txBody>
                  <a:tcPr marT="45687" marB="456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6397" name="Rectangle 13"/>
          <p:cNvSpPr>
            <a:spLocks noChangeArrowheads="1"/>
          </p:cNvSpPr>
          <p:nvPr/>
        </p:nvSpPr>
        <p:spPr bwMode="auto">
          <a:xfrm>
            <a:off x="2928957" y="1047787"/>
            <a:ext cx="1449387" cy="747713"/>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sz="2000" b="1" dirty="0">
                <a:solidFill>
                  <a:srgbClr val="000000"/>
                </a:solidFill>
                <a:cs typeface="Arial" charset="0"/>
              </a:rPr>
              <a:t>Contextual</a:t>
            </a:r>
          </a:p>
        </p:txBody>
      </p:sp>
      <p:sp>
        <p:nvSpPr>
          <p:cNvPr id="16398" name="Rectangle 14"/>
          <p:cNvSpPr>
            <a:spLocks noChangeArrowheads="1"/>
          </p:cNvSpPr>
          <p:nvPr/>
        </p:nvSpPr>
        <p:spPr bwMode="auto">
          <a:xfrm>
            <a:off x="4638675" y="1966913"/>
            <a:ext cx="1449388" cy="7477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sz="2000" b="1">
                <a:solidFill>
                  <a:srgbClr val="000000"/>
                </a:solidFill>
                <a:cs typeface="Arial" charset="0"/>
              </a:rPr>
              <a:t>Conceptual</a:t>
            </a:r>
            <a:endParaRPr lang="en-US" sz="2400" b="1">
              <a:solidFill>
                <a:srgbClr val="000000"/>
              </a:solidFill>
              <a:cs typeface="Arial" charset="0"/>
            </a:endParaRPr>
          </a:p>
        </p:txBody>
      </p:sp>
      <p:sp>
        <p:nvSpPr>
          <p:cNvPr id="16399" name="Rectangle 15"/>
          <p:cNvSpPr>
            <a:spLocks noChangeArrowheads="1"/>
          </p:cNvSpPr>
          <p:nvPr/>
        </p:nvSpPr>
        <p:spPr bwMode="auto">
          <a:xfrm>
            <a:off x="6348432" y="2886112"/>
            <a:ext cx="1449387" cy="747713"/>
          </a:xfrm>
          <a:prstGeom prst="rect">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sz="2000" b="1">
                <a:solidFill>
                  <a:srgbClr val="000000"/>
                </a:solidFill>
                <a:cs typeface="Arial" charset="0"/>
              </a:rPr>
              <a:t>Logical</a:t>
            </a:r>
          </a:p>
        </p:txBody>
      </p:sp>
      <p:sp>
        <p:nvSpPr>
          <p:cNvPr id="16401" name="Rectangle 17"/>
          <p:cNvSpPr>
            <a:spLocks noChangeArrowheads="1"/>
          </p:cNvSpPr>
          <p:nvPr/>
        </p:nvSpPr>
        <p:spPr bwMode="auto">
          <a:xfrm>
            <a:off x="4457700" y="975574"/>
            <a:ext cx="6484278" cy="854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0325" tIns="23813" rIns="60325" bIns="23813">
            <a:spAutoFit/>
          </a:bodyPr>
          <a:lstStyle/>
          <a:p>
            <a:pPr defTabSz="831850" eaLnBrk="0" hangingPunct="0">
              <a:lnSpc>
                <a:spcPct val="97000"/>
              </a:lnSpc>
              <a:defRPr/>
            </a:pPr>
            <a:r>
              <a:rPr lang="en-US" b="1" dirty="0">
                <a:solidFill>
                  <a:srgbClr val="000000"/>
                </a:solidFill>
                <a:latin typeface="Arial" panose="020B0604020202020204" pitchFamily="34" charset="0"/>
                <a:cs typeface="Arial" panose="020B0604020202020204" pitchFamily="34" charset="0"/>
              </a:rPr>
              <a:t>Focus – scope</a:t>
            </a:r>
            <a:endParaRPr lang="en-US"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defRPr/>
            </a:pPr>
            <a:r>
              <a:rPr lang="en-US" dirty="0">
                <a:solidFill>
                  <a:srgbClr val="000000"/>
                </a:solidFill>
                <a:latin typeface="Arial" panose="020B0604020202020204" pitchFamily="34" charset="0"/>
                <a:cs typeface="Arial" panose="020B0604020202020204" pitchFamily="34" charset="0"/>
              </a:rPr>
              <a:t>context and boundaries,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glossary of main terms and definitions</a:t>
            </a:r>
          </a:p>
        </p:txBody>
      </p:sp>
      <p:sp>
        <p:nvSpPr>
          <p:cNvPr id="16402" name="Rectangle 18"/>
          <p:cNvSpPr>
            <a:spLocks noChangeArrowheads="1"/>
          </p:cNvSpPr>
          <p:nvPr/>
        </p:nvSpPr>
        <p:spPr bwMode="auto">
          <a:xfrm>
            <a:off x="6170632" y="1893924"/>
            <a:ext cx="5829733" cy="854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0325" tIns="23813" rIns="60325" bIns="23813">
            <a:spAutoFit/>
          </a:bodyPr>
          <a:lstStyle/>
          <a:p>
            <a:pPr defTabSz="831850" eaLnBrk="0" hangingPunct="0">
              <a:lnSpc>
                <a:spcPct val="97000"/>
              </a:lnSpc>
              <a:defRPr/>
            </a:pPr>
            <a:r>
              <a:rPr lang="en-US" b="1" dirty="0">
                <a:solidFill>
                  <a:srgbClr val="000000"/>
                </a:solidFill>
                <a:latin typeface="Arial" panose="020B0604020202020204" pitchFamily="34" charset="0"/>
                <a:cs typeface="Arial" panose="020B0604020202020204" pitchFamily="34" charset="0"/>
              </a:rPr>
              <a:t>Focus –</a:t>
            </a:r>
            <a:r>
              <a:rPr lang="en-US"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overview / shared understanding</a:t>
            </a:r>
            <a:endParaRPr lang="en-US"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defRPr/>
            </a:pPr>
            <a:r>
              <a:rPr lang="en-US" dirty="0">
                <a:solidFill>
                  <a:srgbClr val="000000"/>
                </a:solidFill>
                <a:latin typeface="Arial" panose="020B0604020202020204" pitchFamily="34" charset="0"/>
                <a:cs typeface="Arial" panose="020B0604020202020204" pitchFamily="34" charset="0"/>
              </a:rPr>
              <a:t>business perspective, all terms and definitions,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overall structure, major facts and rules</a:t>
            </a:r>
          </a:p>
        </p:txBody>
      </p:sp>
      <p:sp>
        <p:nvSpPr>
          <p:cNvPr id="16404" name="Line 20"/>
          <p:cNvSpPr>
            <a:spLocks noChangeShapeType="1"/>
          </p:cNvSpPr>
          <p:nvPr/>
        </p:nvSpPr>
        <p:spPr bwMode="auto">
          <a:xfrm>
            <a:off x="2863850" y="1879600"/>
            <a:ext cx="5092700" cy="2749550"/>
          </a:xfrm>
          <a:prstGeom prst="line">
            <a:avLst/>
          </a:prstGeom>
          <a:noFill/>
          <a:ln w="19050">
            <a:solidFill>
              <a:schemeClr val="tx1"/>
            </a:solidFill>
            <a:round/>
            <a:headEnd type="none" w="med" len="lg"/>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6405" name="Rectangle 21"/>
          <p:cNvSpPr>
            <a:spLocks noChangeArrowheads="1"/>
          </p:cNvSpPr>
          <p:nvPr/>
        </p:nvSpPr>
        <p:spPr bwMode="auto">
          <a:xfrm rot="1683196">
            <a:off x="2563832" y="2833725"/>
            <a:ext cx="4079875" cy="287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sz="1600" b="1" dirty="0">
                <a:solidFill>
                  <a:srgbClr val="000000"/>
                </a:solidFill>
                <a:cs typeface="Arial" charset="0"/>
              </a:rPr>
              <a:t>traditional modelling and development</a:t>
            </a:r>
          </a:p>
        </p:txBody>
      </p:sp>
      <p:sp>
        <p:nvSpPr>
          <p:cNvPr id="16406" name="Rectangle 22"/>
          <p:cNvSpPr>
            <a:spLocks noChangeArrowheads="1"/>
          </p:cNvSpPr>
          <p:nvPr/>
        </p:nvSpPr>
        <p:spPr bwMode="auto">
          <a:xfrm>
            <a:off x="7828636" y="2849550"/>
            <a:ext cx="5107898" cy="854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0325" tIns="23813" rIns="60325" bIns="23813">
            <a:spAutoFit/>
          </a:bodyPr>
          <a:lstStyle/>
          <a:p>
            <a:pPr defTabSz="831850" eaLnBrk="0" hangingPunct="0">
              <a:lnSpc>
                <a:spcPct val="97000"/>
              </a:lnSpc>
              <a:defRPr/>
            </a:pPr>
            <a:r>
              <a:rPr lang="en-US" b="1" dirty="0">
                <a:solidFill>
                  <a:srgbClr val="000000"/>
                </a:solidFill>
                <a:latin typeface="Arial" panose="020B0604020202020204" pitchFamily="34" charset="0"/>
                <a:cs typeface="Arial" panose="020B0604020202020204" pitchFamily="34" charset="0"/>
              </a:rPr>
              <a:t>Focus – detail</a:t>
            </a:r>
            <a:endParaRPr lang="en-US"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defRPr/>
            </a:pPr>
            <a:r>
              <a:rPr lang="en-US" dirty="0">
                <a:solidFill>
                  <a:srgbClr val="000000"/>
                </a:solidFill>
                <a:latin typeface="Arial" panose="020B0604020202020204" pitchFamily="34" charset="0"/>
                <a:cs typeface="Arial" panose="020B0604020202020204" pitchFamily="34" charset="0"/>
              </a:rPr>
              <a:t>all facts, detailed rules,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input to initial physical design</a:t>
            </a:r>
          </a:p>
        </p:txBody>
      </p:sp>
      <p:grpSp>
        <p:nvGrpSpPr>
          <p:cNvPr id="2" name="Group 1"/>
          <p:cNvGrpSpPr/>
          <p:nvPr/>
        </p:nvGrpSpPr>
        <p:grpSpPr>
          <a:xfrm>
            <a:off x="6619894" y="3730625"/>
            <a:ext cx="4096052" cy="1942997"/>
            <a:chOff x="5095881" y="3730625"/>
            <a:chExt cx="4096052" cy="1942997"/>
          </a:xfrm>
        </p:grpSpPr>
        <p:sp>
          <p:nvSpPr>
            <p:cNvPr id="16400" name="Rectangle 16"/>
            <p:cNvSpPr>
              <a:spLocks noChangeArrowheads="1"/>
            </p:cNvSpPr>
            <p:nvPr/>
          </p:nvSpPr>
          <p:spPr bwMode="auto">
            <a:xfrm>
              <a:off x="6535744" y="3806825"/>
              <a:ext cx="1449387" cy="833438"/>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b="1">
                  <a:solidFill>
                    <a:srgbClr val="FFFFFF"/>
                  </a:solidFill>
                  <a:cs typeface="Arial" charset="0"/>
                </a:rPr>
                <a:t>Physical</a:t>
              </a:r>
              <a:br>
                <a:rPr lang="en-US" b="1">
                  <a:solidFill>
                    <a:srgbClr val="FFFFFF"/>
                  </a:solidFill>
                  <a:cs typeface="Arial" charset="0"/>
                </a:rPr>
              </a:br>
              <a:r>
                <a:rPr lang="en-US" b="1">
                  <a:solidFill>
                    <a:srgbClr val="FFFFFF"/>
                  </a:solidFill>
                  <a:cs typeface="Arial" charset="0"/>
                </a:rPr>
                <a:t>DB </a:t>
              </a:r>
            </a:p>
            <a:p>
              <a:pPr algn="ctr" eaLnBrk="0" hangingPunct="0">
                <a:lnSpc>
                  <a:spcPct val="90000"/>
                </a:lnSpc>
                <a:defRPr/>
              </a:pPr>
              <a:r>
                <a:rPr lang="en-US" b="1">
                  <a:solidFill>
                    <a:srgbClr val="FFFFFF"/>
                  </a:solidFill>
                  <a:cs typeface="Arial" charset="0"/>
                </a:rPr>
                <a:t>Design </a:t>
              </a:r>
            </a:p>
          </p:txBody>
        </p:sp>
        <p:sp>
          <p:nvSpPr>
            <p:cNvPr id="16403" name="Line 19"/>
            <p:cNvSpPr>
              <a:spLocks noChangeShapeType="1"/>
            </p:cNvSpPr>
            <p:nvPr/>
          </p:nvSpPr>
          <p:spPr bwMode="auto">
            <a:xfrm>
              <a:off x="5095881" y="3730625"/>
              <a:ext cx="3895725" cy="0"/>
            </a:xfrm>
            <a:prstGeom prst="line">
              <a:avLst/>
            </a:prstGeom>
            <a:noFill/>
            <a:ln w="3810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6407" name="Rectangle 23"/>
            <p:cNvSpPr>
              <a:spLocks noChangeArrowheads="1"/>
            </p:cNvSpPr>
            <p:nvPr/>
          </p:nvSpPr>
          <p:spPr bwMode="auto">
            <a:xfrm>
              <a:off x="6470651" y="4694250"/>
              <a:ext cx="2721282" cy="979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eaLnBrk="0" hangingPunct="0">
                <a:lnSpc>
                  <a:spcPct val="90000"/>
                </a:lnSpc>
                <a:defRPr/>
              </a:pPr>
              <a:r>
                <a:rPr lang="en-US" sz="1600" b="1" dirty="0">
                  <a:solidFill>
                    <a:srgbClr val="000000"/>
                  </a:solidFill>
                  <a:cs typeface="Arial" charset="0"/>
                </a:rPr>
                <a:t>The </a:t>
              </a:r>
              <a:r>
                <a:rPr lang="ja-JP" altLang="en-US" sz="1600" b="1" dirty="0">
                  <a:solidFill>
                    <a:srgbClr val="000000"/>
                  </a:solidFill>
                  <a:cs typeface="Arial" charset="0"/>
                </a:rPr>
                <a:t>“</a:t>
              </a:r>
              <a:r>
                <a:rPr lang="en-US" sz="1600" b="1" dirty="0">
                  <a:solidFill>
                    <a:srgbClr val="000000"/>
                  </a:solidFill>
                  <a:cs typeface="Arial" charset="0"/>
                </a:rPr>
                <a:t>Danger Zone</a:t>
              </a:r>
              <a:r>
                <a:rPr lang="ja-JP" altLang="en-US" sz="1600" b="1" dirty="0">
                  <a:solidFill>
                    <a:srgbClr val="000000"/>
                  </a:solidFill>
                  <a:cs typeface="Arial" charset="0"/>
                </a:rPr>
                <a:t>”</a:t>
              </a:r>
              <a:r>
                <a:rPr lang="en-US" sz="1600" b="1" dirty="0">
                  <a:solidFill>
                    <a:srgbClr val="000000"/>
                  </a:solidFill>
                  <a:cs typeface="Arial" charset="0"/>
                </a:rPr>
                <a:t> Analysts should not worry about physical design issues while data modelling.</a:t>
              </a:r>
            </a:p>
          </p:txBody>
        </p:sp>
      </p:grpSp>
      <p:sp>
        <p:nvSpPr>
          <p:cNvPr id="16408" name="Line 24"/>
          <p:cNvSpPr>
            <a:spLocks noChangeShapeType="1"/>
          </p:cNvSpPr>
          <p:nvPr/>
        </p:nvSpPr>
        <p:spPr bwMode="auto">
          <a:xfrm>
            <a:off x="2632075" y="2305050"/>
            <a:ext cx="5092700" cy="2749550"/>
          </a:xfrm>
          <a:prstGeom prst="line">
            <a:avLst/>
          </a:prstGeom>
          <a:noFill/>
          <a:ln w="19050">
            <a:solidFill>
              <a:schemeClr val="tx1"/>
            </a:solidFill>
            <a:round/>
            <a:headEnd type="triangle" w="med" len="lg"/>
            <a:tailEnd type="non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6409" name="Rectangle 25"/>
          <p:cNvSpPr>
            <a:spLocks noChangeArrowheads="1"/>
          </p:cNvSpPr>
          <p:nvPr/>
        </p:nvSpPr>
        <p:spPr bwMode="auto">
          <a:xfrm rot="1683196">
            <a:off x="4627567" y="4011204"/>
            <a:ext cx="2128837" cy="2881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sz="1600" b="1" dirty="0">
                <a:solidFill>
                  <a:srgbClr val="000000"/>
                </a:solidFill>
                <a:cs typeface="Arial" charset="0"/>
              </a:rPr>
              <a:t>reverse engineering</a:t>
            </a:r>
          </a:p>
        </p:txBody>
      </p:sp>
    </p:spTree>
    <p:extLst>
      <p:ext uri="{BB962C8B-B14F-4D97-AF65-F5344CB8AC3E}">
        <p14:creationId xmlns:p14="http://schemas.microsoft.com/office/powerpoint/2010/main" val="407204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05"/>
                                        </p:tgtEl>
                                        <p:attrNameLst>
                                          <p:attrName>style.visibility</p:attrName>
                                        </p:attrNameLst>
                                      </p:cBhvr>
                                      <p:to>
                                        <p:strVal val="visible"/>
                                      </p:to>
                                    </p:set>
                                    <p:animEffect transition="in" filter="wipe(left)">
                                      <p:cBhvr>
                                        <p:cTn id="12" dur="1000"/>
                                        <p:tgtEl>
                                          <p:spTgt spid="1640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404"/>
                                        </p:tgtEl>
                                        <p:attrNameLst>
                                          <p:attrName>style.visibility</p:attrName>
                                        </p:attrNameLst>
                                      </p:cBhvr>
                                      <p:to>
                                        <p:strVal val="visible"/>
                                      </p:to>
                                    </p:set>
                                    <p:animEffect transition="in" filter="wipe(left)">
                                      <p:cBhvr>
                                        <p:cTn id="15" dur="1000"/>
                                        <p:tgtEl>
                                          <p:spTgt spid="1640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409"/>
                                        </p:tgtEl>
                                        <p:attrNameLst>
                                          <p:attrName>style.visibility</p:attrName>
                                        </p:attrNameLst>
                                      </p:cBhvr>
                                      <p:to>
                                        <p:strVal val="visible"/>
                                      </p:to>
                                    </p:set>
                                    <p:animEffect transition="in" filter="wipe(down)">
                                      <p:cBhvr>
                                        <p:cTn id="20" dur="1000"/>
                                        <p:tgtEl>
                                          <p:spTgt spid="1640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408"/>
                                        </p:tgtEl>
                                        <p:attrNameLst>
                                          <p:attrName>style.visibility</p:attrName>
                                        </p:attrNameLst>
                                      </p:cBhvr>
                                      <p:to>
                                        <p:strVal val="visible"/>
                                      </p:to>
                                    </p:set>
                                    <p:animEffect transition="in" filter="wipe(down)">
                                      <p:cBhvr>
                                        <p:cTn id="23" dur="1000"/>
                                        <p:tgtEl>
                                          <p:spTgt spid="1640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68797"/>
                                        </p:tgtEl>
                                        <p:attrNameLst>
                                          <p:attrName>style.visibility</p:attrName>
                                        </p:attrNameLst>
                                      </p:cBhvr>
                                      <p:to>
                                        <p:strVal val="visible"/>
                                      </p:to>
                                    </p:set>
                                    <p:animEffect transition="in" filter="dissolve">
                                      <p:cBhvr>
                                        <p:cTn id="28" dur="1000"/>
                                        <p:tgtEl>
                                          <p:spTgt spid="156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4" grpId="0" animBg="1"/>
      <p:bldP spid="16405" grpId="0"/>
      <p:bldP spid="16408" grpId="0" animBg="1"/>
      <p:bldP spid="1640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a:latin typeface="Arial" charset="0"/>
                <a:cs typeface="+mj-cs"/>
              </a:rPr>
              <a:t>Different ways to get started</a:t>
            </a:r>
          </a:p>
        </p:txBody>
      </p:sp>
      <p:sp>
        <p:nvSpPr>
          <p:cNvPr id="1570820" name="Rectangle 4"/>
          <p:cNvSpPr>
            <a:spLocks noChangeArrowheads="1"/>
          </p:cNvSpPr>
          <p:nvPr/>
        </p:nvSpPr>
        <p:spPr bwMode="auto">
          <a:xfrm>
            <a:off x="6885988" y="3589338"/>
            <a:ext cx="1449388" cy="7477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sz="2000" b="1">
                <a:solidFill>
                  <a:srgbClr val="000000"/>
                </a:solidFill>
                <a:cs typeface="Arial" charset="0"/>
              </a:rPr>
              <a:t>Conceptual</a:t>
            </a:r>
            <a:endParaRPr lang="en-US" sz="2400" b="1">
              <a:solidFill>
                <a:srgbClr val="000000"/>
              </a:solidFill>
              <a:cs typeface="Arial" charset="0"/>
            </a:endParaRPr>
          </a:p>
        </p:txBody>
      </p:sp>
      <p:sp>
        <p:nvSpPr>
          <p:cNvPr id="17412" name="Rectangle 6"/>
          <p:cNvSpPr>
            <a:spLocks noChangeArrowheads="1"/>
          </p:cNvSpPr>
          <p:nvPr/>
        </p:nvSpPr>
        <p:spPr bwMode="auto">
          <a:xfrm>
            <a:off x="3971342" y="1101752"/>
            <a:ext cx="1955800" cy="316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b="1">
                <a:solidFill>
                  <a:srgbClr val="000000"/>
                </a:solidFill>
                <a:cs typeface="Arial" charset="0"/>
              </a:rPr>
              <a:t>Starting the model</a:t>
            </a:r>
            <a:endParaRPr lang="en-US">
              <a:solidFill>
                <a:srgbClr val="000000"/>
              </a:solidFill>
              <a:cs typeface="Arial" charset="0"/>
            </a:endParaRPr>
          </a:p>
        </p:txBody>
      </p:sp>
      <p:sp>
        <p:nvSpPr>
          <p:cNvPr id="17413" name="Rectangle 7"/>
          <p:cNvSpPr>
            <a:spLocks noChangeArrowheads="1"/>
          </p:cNvSpPr>
          <p:nvPr/>
        </p:nvSpPr>
        <p:spPr bwMode="auto">
          <a:xfrm>
            <a:off x="7444785" y="1101752"/>
            <a:ext cx="2149475" cy="5854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b="1" dirty="0">
                <a:solidFill>
                  <a:srgbClr val="000000"/>
                </a:solidFill>
                <a:cs typeface="Arial" charset="0"/>
              </a:rPr>
              <a:t>Developing the model</a:t>
            </a:r>
            <a:endParaRPr lang="en-US" dirty="0">
              <a:solidFill>
                <a:srgbClr val="000000"/>
              </a:solidFill>
              <a:cs typeface="Arial" charset="0"/>
            </a:endParaRPr>
          </a:p>
        </p:txBody>
      </p:sp>
      <p:grpSp>
        <p:nvGrpSpPr>
          <p:cNvPr id="1570840" name="Group 24"/>
          <p:cNvGrpSpPr>
            <a:grpSpLocks/>
          </p:cNvGrpSpPr>
          <p:nvPr/>
        </p:nvGrpSpPr>
        <p:grpSpPr bwMode="auto">
          <a:xfrm>
            <a:off x="2129843" y="4327530"/>
            <a:ext cx="4756151" cy="1755777"/>
            <a:chOff x="28" y="2726"/>
            <a:chExt cx="2996" cy="1106"/>
          </a:xfrm>
        </p:grpSpPr>
        <p:sp>
          <p:nvSpPr>
            <p:cNvPr id="17430" name="Rectangle 10"/>
            <p:cNvSpPr>
              <a:spLocks noChangeArrowheads="1"/>
            </p:cNvSpPr>
            <p:nvPr/>
          </p:nvSpPr>
          <p:spPr bwMode="auto">
            <a:xfrm>
              <a:off x="28" y="3125"/>
              <a:ext cx="2352" cy="7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0325" tIns="23813" rIns="60325" bIns="23813">
              <a:spAutoFit/>
            </a:bodyPr>
            <a:lstStyle/>
            <a:p>
              <a:pPr defTabSz="831850" eaLnBrk="0" hangingPunct="0">
                <a:lnSpc>
                  <a:spcPct val="97000"/>
                </a:lnSpc>
                <a:defRPr/>
              </a:pPr>
              <a:r>
                <a:rPr lang="en-US" dirty="0">
                  <a:solidFill>
                    <a:srgbClr val="000000"/>
                  </a:solidFill>
                  <a:cs typeface="Arial" charset="0"/>
                </a:rPr>
                <a:t>Gather the terms used by </a:t>
              </a:r>
              <a:br>
                <a:rPr lang="en-US" dirty="0">
                  <a:solidFill>
                    <a:srgbClr val="000000"/>
                  </a:solidFill>
                  <a:cs typeface="Arial" charset="0"/>
                </a:rPr>
              </a:br>
              <a:r>
                <a:rPr lang="en-US" dirty="0">
                  <a:solidFill>
                    <a:srgbClr val="000000"/>
                  </a:solidFill>
                  <a:cs typeface="Arial" charset="0"/>
                </a:rPr>
                <a:t>businesspeople, </a:t>
              </a:r>
              <a:br>
                <a:rPr lang="en-US" dirty="0">
                  <a:solidFill>
                    <a:srgbClr val="000000"/>
                  </a:solidFill>
                  <a:cs typeface="Arial" charset="0"/>
                </a:rPr>
              </a:br>
              <a:r>
                <a:rPr lang="en-US" dirty="0">
                  <a:solidFill>
                    <a:srgbClr val="000000"/>
                  </a:solidFill>
                  <a:cs typeface="Arial" charset="0"/>
                </a:rPr>
                <a:t>isolate "things" (potential entities,)  assemble initial concept model</a:t>
              </a:r>
            </a:p>
          </p:txBody>
        </p:sp>
        <p:sp>
          <p:nvSpPr>
            <p:cNvPr id="17431" name="Line 11"/>
            <p:cNvSpPr>
              <a:spLocks noChangeShapeType="1"/>
            </p:cNvSpPr>
            <p:nvPr/>
          </p:nvSpPr>
          <p:spPr bwMode="auto">
            <a:xfrm flipV="1">
              <a:off x="2024" y="2726"/>
              <a:ext cx="1000" cy="442"/>
            </a:xfrm>
            <a:prstGeom prst="line">
              <a:avLst/>
            </a:prstGeom>
            <a:noFill/>
            <a:ln w="19050">
              <a:solidFill>
                <a:schemeClr val="tx1"/>
              </a:solidFill>
              <a:round/>
              <a:headEnd type="none" w="med" len="lg"/>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7432" name="Rectangle 12"/>
            <p:cNvSpPr>
              <a:spLocks noChangeArrowheads="1"/>
            </p:cNvSpPr>
            <p:nvPr/>
          </p:nvSpPr>
          <p:spPr bwMode="auto">
            <a:xfrm rot="20080958">
              <a:off x="2014" y="3012"/>
              <a:ext cx="873" cy="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sz="1600" b="1">
                  <a:solidFill>
                    <a:srgbClr val="000000"/>
                  </a:solidFill>
                  <a:cs typeface="Arial" charset="0"/>
                </a:rPr>
                <a:t>Bottom-up</a:t>
              </a:r>
            </a:p>
          </p:txBody>
        </p:sp>
      </p:grpSp>
      <p:grpSp>
        <p:nvGrpSpPr>
          <p:cNvPr id="1570841" name="Group 25"/>
          <p:cNvGrpSpPr>
            <a:grpSpLocks/>
          </p:cNvGrpSpPr>
          <p:nvPr/>
        </p:nvGrpSpPr>
        <p:grpSpPr bwMode="auto">
          <a:xfrm>
            <a:off x="1459916" y="3278204"/>
            <a:ext cx="5413375" cy="1122363"/>
            <a:chOff x="-394" y="2065"/>
            <a:chExt cx="3410" cy="707"/>
          </a:xfrm>
        </p:grpSpPr>
        <p:sp>
          <p:nvSpPr>
            <p:cNvPr id="17427" name="Rectangle 13"/>
            <p:cNvSpPr>
              <a:spLocks noChangeArrowheads="1"/>
            </p:cNvSpPr>
            <p:nvPr/>
          </p:nvSpPr>
          <p:spPr bwMode="auto">
            <a:xfrm>
              <a:off x="-394" y="2065"/>
              <a:ext cx="2198" cy="7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0325" tIns="23813" rIns="60325" bIns="23813">
              <a:spAutoFit/>
            </a:bodyPr>
            <a:lstStyle/>
            <a:p>
              <a:pPr defTabSz="831850" eaLnBrk="0" hangingPunct="0">
                <a:lnSpc>
                  <a:spcPct val="97000"/>
                </a:lnSpc>
                <a:defRPr/>
              </a:pPr>
              <a:r>
                <a:rPr lang="en-US" dirty="0">
                  <a:solidFill>
                    <a:srgbClr val="000000"/>
                  </a:solidFill>
                  <a:cs typeface="Arial" charset="0"/>
                </a:rPr>
                <a:t>Study reports, screens, forms, policies, laws, regulations, training material, industry standards, and other current artifacts or sources</a:t>
              </a:r>
            </a:p>
          </p:txBody>
        </p:sp>
        <p:sp>
          <p:nvSpPr>
            <p:cNvPr id="17428" name="Line 14"/>
            <p:cNvSpPr>
              <a:spLocks noChangeShapeType="1"/>
            </p:cNvSpPr>
            <p:nvPr/>
          </p:nvSpPr>
          <p:spPr bwMode="auto">
            <a:xfrm flipV="1">
              <a:off x="1731" y="2436"/>
              <a:ext cx="1285" cy="0"/>
            </a:xfrm>
            <a:prstGeom prst="line">
              <a:avLst/>
            </a:prstGeom>
            <a:noFill/>
            <a:ln w="19050">
              <a:solidFill>
                <a:schemeClr val="tx1"/>
              </a:solidFill>
              <a:round/>
              <a:headEnd type="none" w="med" len="lg"/>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7429" name="Rectangle 15"/>
            <p:cNvSpPr>
              <a:spLocks noChangeArrowheads="1"/>
            </p:cNvSpPr>
            <p:nvPr/>
          </p:nvSpPr>
          <p:spPr bwMode="auto">
            <a:xfrm>
              <a:off x="1911" y="2256"/>
              <a:ext cx="1018" cy="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ja-JP" altLang="en-US" sz="1600" b="1">
                  <a:solidFill>
                    <a:srgbClr val="000000"/>
                  </a:solidFill>
                  <a:cs typeface="Arial" charset="0"/>
                </a:rPr>
                <a:t>“</a:t>
              </a:r>
              <a:r>
                <a:rPr lang="en-US" sz="1600" b="1" dirty="0">
                  <a:solidFill>
                    <a:srgbClr val="000000"/>
                  </a:solidFill>
                  <a:cs typeface="Arial" charset="0"/>
                </a:rPr>
                <a:t>Sideways-in</a:t>
              </a:r>
              <a:r>
                <a:rPr lang="ja-JP" altLang="en-US" sz="1600" b="1">
                  <a:solidFill>
                    <a:srgbClr val="000000"/>
                  </a:solidFill>
                  <a:cs typeface="Arial" charset="0"/>
                </a:rPr>
                <a:t>”</a:t>
              </a:r>
              <a:endParaRPr lang="en-US" sz="1600" b="1" dirty="0">
                <a:solidFill>
                  <a:srgbClr val="000000"/>
                </a:solidFill>
                <a:cs typeface="Arial" charset="0"/>
              </a:endParaRPr>
            </a:p>
          </p:txBody>
        </p:sp>
      </p:grpSp>
      <p:sp>
        <p:nvSpPr>
          <p:cNvPr id="17416" name="Line 16"/>
          <p:cNvSpPr>
            <a:spLocks noChangeShapeType="1"/>
          </p:cNvSpPr>
          <p:nvPr/>
        </p:nvSpPr>
        <p:spPr bwMode="auto">
          <a:xfrm>
            <a:off x="6685963" y="1047750"/>
            <a:ext cx="0" cy="4819650"/>
          </a:xfrm>
          <a:prstGeom prst="line">
            <a:avLst/>
          </a:prstGeom>
          <a:noFill/>
          <a:ln w="1270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1"/>
          <a:lstStyle/>
          <a:p>
            <a:pPr>
              <a:defRPr/>
            </a:pPr>
            <a:endParaRPr lang="en-US">
              <a:solidFill>
                <a:srgbClr val="000000"/>
              </a:solidFill>
              <a:cs typeface="Arial" charset="0"/>
            </a:endParaRPr>
          </a:p>
        </p:txBody>
      </p:sp>
      <p:grpSp>
        <p:nvGrpSpPr>
          <p:cNvPr id="1570839" name="Group 23"/>
          <p:cNvGrpSpPr>
            <a:grpSpLocks/>
          </p:cNvGrpSpPr>
          <p:nvPr/>
        </p:nvGrpSpPr>
        <p:grpSpPr bwMode="auto">
          <a:xfrm>
            <a:off x="885238" y="1482725"/>
            <a:ext cx="5994401" cy="2111375"/>
            <a:chOff x="-756" y="934"/>
            <a:chExt cx="3776" cy="1330"/>
          </a:xfrm>
        </p:grpSpPr>
        <p:sp>
          <p:nvSpPr>
            <p:cNvPr id="17423" name="Rectangle 3"/>
            <p:cNvSpPr>
              <a:spLocks noChangeArrowheads="1"/>
            </p:cNvSpPr>
            <p:nvPr/>
          </p:nvSpPr>
          <p:spPr bwMode="auto">
            <a:xfrm>
              <a:off x="1275" y="992"/>
              <a:ext cx="913" cy="471"/>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sz="2000" b="1">
                  <a:solidFill>
                    <a:srgbClr val="000000"/>
                  </a:solidFill>
                  <a:cs typeface="Arial" charset="0"/>
                </a:rPr>
                <a:t>Contextual</a:t>
              </a:r>
            </a:p>
          </p:txBody>
        </p:sp>
        <p:sp>
          <p:nvSpPr>
            <p:cNvPr id="17424" name="Line 8"/>
            <p:cNvSpPr>
              <a:spLocks noChangeShapeType="1"/>
            </p:cNvSpPr>
            <p:nvPr/>
          </p:nvSpPr>
          <p:spPr bwMode="auto">
            <a:xfrm>
              <a:off x="2206" y="1468"/>
              <a:ext cx="814" cy="796"/>
            </a:xfrm>
            <a:prstGeom prst="line">
              <a:avLst/>
            </a:prstGeom>
            <a:noFill/>
            <a:ln w="19050">
              <a:solidFill>
                <a:schemeClr val="tx1"/>
              </a:solidFill>
              <a:round/>
              <a:headEnd type="none" w="med" len="lg"/>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7425" name="Rectangle 9"/>
            <p:cNvSpPr>
              <a:spLocks noChangeArrowheads="1"/>
            </p:cNvSpPr>
            <p:nvPr/>
          </p:nvSpPr>
          <p:spPr bwMode="auto">
            <a:xfrm rot="2563566">
              <a:off x="2205" y="1912"/>
              <a:ext cx="699" cy="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sz="1600" b="1">
                  <a:solidFill>
                    <a:srgbClr val="000000"/>
                  </a:solidFill>
                  <a:cs typeface="Arial" charset="0"/>
                </a:rPr>
                <a:t>Top-down</a:t>
              </a:r>
            </a:p>
          </p:txBody>
        </p:sp>
        <p:sp>
          <p:nvSpPr>
            <p:cNvPr id="17426" name="Rectangle 18"/>
            <p:cNvSpPr>
              <a:spLocks noChangeArrowheads="1"/>
            </p:cNvSpPr>
            <p:nvPr/>
          </p:nvSpPr>
          <p:spPr bwMode="auto">
            <a:xfrm>
              <a:off x="-756" y="934"/>
              <a:ext cx="2027" cy="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0325" tIns="23813" rIns="60325" bIns="23813">
              <a:spAutoFit/>
            </a:bodyPr>
            <a:lstStyle/>
            <a:p>
              <a:pPr defTabSz="831850" eaLnBrk="0" hangingPunct="0">
                <a:lnSpc>
                  <a:spcPct val="97000"/>
                </a:lnSpc>
                <a:defRPr/>
              </a:pPr>
              <a:r>
                <a:rPr lang="en-US" dirty="0">
                  <a:solidFill>
                    <a:srgbClr val="000000"/>
                  </a:solidFill>
                  <a:cs typeface="Arial" charset="0"/>
                </a:rPr>
                <a:t>Identify the main </a:t>
              </a:r>
              <a:r>
                <a:rPr lang="ja-JP" altLang="en-US">
                  <a:solidFill>
                    <a:srgbClr val="000000"/>
                  </a:solidFill>
                  <a:cs typeface="Arial" charset="0"/>
                </a:rPr>
                <a:t>“</a:t>
              </a:r>
              <a:r>
                <a:rPr lang="en-US" dirty="0">
                  <a:solidFill>
                    <a:srgbClr val="000000"/>
                  </a:solidFill>
                  <a:cs typeface="Arial" charset="0"/>
                </a:rPr>
                <a:t>topics</a:t>
              </a:r>
              <a:r>
                <a:rPr lang="ja-JP" altLang="en-US">
                  <a:solidFill>
                    <a:srgbClr val="000000"/>
                  </a:solidFill>
                  <a:cs typeface="Arial" charset="0"/>
                </a:rPr>
                <a:t>”</a:t>
              </a:r>
              <a:r>
                <a:rPr lang="en-US" dirty="0">
                  <a:solidFill>
                    <a:srgbClr val="000000"/>
                  </a:solidFill>
                  <a:cs typeface="Arial" charset="0"/>
                </a:rPr>
                <a:t> within scope, and what needs to be known about them.</a:t>
              </a:r>
            </a:p>
          </p:txBody>
        </p:sp>
      </p:grpSp>
      <p:grpSp>
        <p:nvGrpSpPr>
          <p:cNvPr id="1570842" name="Group 26"/>
          <p:cNvGrpSpPr>
            <a:grpSpLocks/>
          </p:cNvGrpSpPr>
          <p:nvPr/>
        </p:nvGrpSpPr>
        <p:grpSpPr bwMode="auto">
          <a:xfrm>
            <a:off x="8336963" y="4337079"/>
            <a:ext cx="2165350" cy="1433513"/>
            <a:chOff x="3938" y="2732"/>
            <a:chExt cx="1364" cy="903"/>
          </a:xfrm>
        </p:grpSpPr>
        <p:sp>
          <p:nvSpPr>
            <p:cNvPr id="17420" name="Rectangle 5"/>
            <p:cNvSpPr>
              <a:spLocks noChangeArrowheads="1"/>
            </p:cNvSpPr>
            <p:nvPr/>
          </p:nvSpPr>
          <p:spPr bwMode="auto">
            <a:xfrm>
              <a:off x="4389" y="3164"/>
              <a:ext cx="913" cy="471"/>
            </a:xfrm>
            <a:prstGeom prst="rect">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lnSpc>
                  <a:spcPct val="90000"/>
                </a:lnSpc>
                <a:defRPr/>
              </a:pPr>
              <a:r>
                <a:rPr lang="en-US" sz="2000" b="1">
                  <a:solidFill>
                    <a:srgbClr val="000000"/>
                  </a:solidFill>
                  <a:cs typeface="Arial" charset="0"/>
                </a:rPr>
                <a:t>Logical</a:t>
              </a:r>
            </a:p>
          </p:txBody>
        </p:sp>
        <p:sp>
          <p:nvSpPr>
            <p:cNvPr id="17421" name="Line 17"/>
            <p:cNvSpPr>
              <a:spLocks noChangeShapeType="1"/>
            </p:cNvSpPr>
            <p:nvPr/>
          </p:nvSpPr>
          <p:spPr bwMode="auto">
            <a:xfrm>
              <a:off x="3938" y="2732"/>
              <a:ext cx="446" cy="436"/>
            </a:xfrm>
            <a:prstGeom prst="line">
              <a:avLst/>
            </a:prstGeom>
            <a:noFill/>
            <a:ln w="19050">
              <a:solidFill>
                <a:schemeClr val="tx1"/>
              </a:solidFill>
              <a:round/>
              <a:headEnd type="none" w="med" len="lg"/>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17422" name="Rectangle 19"/>
            <p:cNvSpPr>
              <a:spLocks noChangeArrowheads="1"/>
            </p:cNvSpPr>
            <p:nvPr/>
          </p:nvSpPr>
          <p:spPr bwMode="auto">
            <a:xfrm>
              <a:off x="4173" y="2746"/>
              <a:ext cx="712" cy="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spAutoFit/>
            </a:bodyPr>
            <a:lstStyle/>
            <a:p>
              <a:pPr defTabSz="831850" eaLnBrk="0" hangingPunct="0">
                <a:lnSpc>
                  <a:spcPct val="97000"/>
                </a:lnSpc>
                <a:defRPr/>
              </a:pPr>
              <a:r>
                <a:rPr lang="en-US" sz="1600" b="1">
                  <a:solidFill>
                    <a:srgbClr val="000000"/>
                  </a:solidFill>
                  <a:cs typeface="Arial" charset="0"/>
                </a:rPr>
                <a:t>Top-down</a:t>
              </a:r>
            </a:p>
          </p:txBody>
        </p:sp>
      </p:grpSp>
    </p:spTree>
    <p:extLst>
      <p:ext uri="{BB962C8B-B14F-4D97-AF65-F5344CB8AC3E}">
        <p14:creationId xmlns:p14="http://schemas.microsoft.com/office/powerpoint/2010/main" val="183904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0820"/>
                                        </p:tgtEl>
                                        <p:attrNameLst>
                                          <p:attrName>style.visibility</p:attrName>
                                        </p:attrNameLst>
                                      </p:cBhvr>
                                      <p:to>
                                        <p:strVal val="visible"/>
                                      </p:to>
                                    </p:set>
                                    <p:animEffect transition="in" filter="dissolve">
                                      <p:cBhvr>
                                        <p:cTn id="7" dur="500"/>
                                        <p:tgtEl>
                                          <p:spTgt spid="157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70842"/>
                                        </p:tgtEl>
                                        <p:attrNameLst>
                                          <p:attrName>style.visibility</p:attrName>
                                        </p:attrNameLst>
                                      </p:cBhvr>
                                      <p:to>
                                        <p:strVal val="visible"/>
                                      </p:to>
                                    </p:set>
                                    <p:animEffect transition="in" filter="dissolve">
                                      <p:cBhvr>
                                        <p:cTn id="12" dur="500"/>
                                        <p:tgtEl>
                                          <p:spTgt spid="15708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70839"/>
                                        </p:tgtEl>
                                        <p:attrNameLst>
                                          <p:attrName>style.visibility</p:attrName>
                                        </p:attrNameLst>
                                      </p:cBhvr>
                                      <p:to>
                                        <p:strVal val="visible"/>
                                      </p:to>
                                    </p:set>
                                    <p:animEffect transition="in" filter="dissolve">
                                      <p:cBhvr>
                                        <p:cTn id="17" dur="500"/>
                                        <p:tgtEl>
                                          <p:spTgt spid="15708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70840"/>
                                        </p:tgtEl>
                                        <p:attrNameLst>
                                          <p:attrName>style.visibility</p:attrName>
                                        </p:attrNameLst>
                                      </p:cBhvr>
                                      <p:to>
                                        <p:strVal val="visible"/>
                                      </p:to>
                                    </p:set>
                                    <p:animEffect transition="in" filter="dissolve">
                                      <p:cBhvr>
                                        <p:cTn id="22" dur="500"/>
                                        <p:tgtEl>
                                          <p:spTgt spid="15708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70841"/>
                                        </p:tgtEl>
                                        <p:attrNameLst>
                                          <p:attrName>style.visibility</p:attrName>
                                        </p:attrNameLst>
                                      </p:cBhvr>
                                      <p:to>
                                        <p:strVal val="visible"/>
                                      </p:to>
                                    </p:set>
                                    <p:animEffect transition="in" filter="dissolve">
                                      <p:cBhvr>
                                        <p:cTn id="27" dur="500"/>
                                        <p:tgtEl>
                                          <p:spTgt spid="1570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8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z="3000" dirty="0">
                <a:solidFill>
                  <a:srgbClr val="000000"/>
                </a:solidFill>
                <a:latin typeface="Arial" charset="0"/>
              </a:rPr>
              <a:t>Some advice on starting the concept model</a:t>
            </a:r>
            <a:endParaRPr lang="en-US" dirty="0">
              <a:latin typeface="Arial"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8214" y="782641"/>
            <a:ext cx="4137025" cy="5730875"/>
          </a:xfrm>
          <a:prstGeom prst="rect">
            <a:avLst/>
          </a:prstGeom>
          <a:noFill/>
          <a:ln>
            <a:noFill/>
          </a:ln>
          <a:effectLst/>
          <a:extLst>
            <a:ext uri="{909E8E84-426E-40dd-AFC4-6F175D3DCCD1}">
              <a14:hiddenFill xmlns="" xmlns:a14="http://schemas.microsoft.com/office/drawing/2010/main">
                <a:solidFill>
                  <a:srgbClr val="0000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08132" name="AutoShape 4"/>
          <p:cNvSpPr>
            <a:spLocks noChangeArrowheads="1"/>
          </p:cNvSpPr>
          <p:nvPr/>
        </p:nvSpPr>
        <p:spPr bwMode="auto">
          <a:xfrm rot="-629630">
            <a:off x="1238074" y="4338675"/>
            <a:ext cx="2292350" cy="866775"/>
          </a:xfrm>
          <a:prstGeom prst="roundRect">
            <a:avLst>
              <a:gd name="adj" fmla="val 16667"/>
            </a:avLst>
          </a:prstGeom>
          <a:solidFill>
            <a:schemeClr val="bg1"/>
          </a:solidFill>
          <a:ln w="9525" algn="ctr">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buClr>
                <a:srgbClr val="000000"/>
              </a:buClr>
              <a:defRPr/>
            </a:pPr>
            <a:r>
              <a:rPr lang="en-US" sz="1400" dirty="0">
                <a:solidFill>
                  <a:srgbClr val="000000"/>
                </a:solidFill>
                <a:latin typeface="Arial" pitchFamily="34" charset="0"/>
              </a:rPr>
              <a:t>Blah blah NOUN blah blah blah blah NOUN blah blah blah blah blah blah NOUN blah blah </a:t>
            </a:r>
          </a:p>
        </p:txBody>
      </p:sp>
      <p:sp>
        <p:nvSpPr>
          <p:cNvPr id="75780" name="Rectangle 5"/>
          <p:cNvSpPr>
            <a:spLocks noChangeArrowheads="1"/>
          </p:cNvSpPr>
          <p:nvPr/>
        </p:nvSpPr>
        <p:spPr bwMode="auto">
          <a:xfrm>
            <a:off x="6463284" y="4503316"/>
            <a:ext cx="4351020" cy="1570038"/>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lvl="0" defTabSz="873125">
              <a:lnSpc>
                <a:spcPct val="90000"/>
              </a:lnSpc>
              <a:spcBef>
                <a:spcPct val="0"/>
              </a:spcBef>
              <a:defRPr/>
            </a:pPr>
            <a:r>
              <a:rPr lang="en-US" sz="2000" i="1" kern="0" dirty="0">
                <a:solidFill>
                  <a:srgbClr val="000000"/>
                </a:solidFill>
                <a:cs typeface="ＭＳ Ｐゴシック" charset="0"/>
              </a:rPr>
              <a:t>We use </a:t>
            </a:r>
            <a:r>
              <a:rPr lang="ja-JP" altLang="en-US" sz="2000" i="1" kern="0">
                <a:solidFill>
                  <a:srgbClr val="000000"/>
                </a:solidFill>
                <a:cs typeface="ＭＳ Ｐゴシック" charset="0"/>
              </a:rPr>
              <a:t>“</a:t>
            </a:r>
            <a:r>
              <a:rPr lang="en-US" altLang="ja-JP" sz="2000" i="1" kern="0" dirty="0">
                <a:solidFill>
                  <a:srgbClr val="000000"/>
                </a:solidFill>
                <a:cs typeface="ＭＳ Ｐゴシック" charset="0"/>
              </a:rPr>
              <a:t>terminology analysis</a:t>
            </a:r>
            <a:r>
              <a:rPr lang="ja-JP" altLang="en-US" sz="2000" i="1" kern="0">
                <a:solidFill>
                  <a:srgbClr val="000000"/>
                </a:solidFill>
                <a:cs typeface="ＭＳ Ｐゴシック" charset="0"/>
              </a:rPr>
              <a:t>”</a:t>
            </a:r>
            <a:r>
              <a:rPr lang="en-US" altLang="ja-JP" sz="2000" i="1" kern="0" dirty="0">
                <a:solidFill>
                  <a:srgbClr val="000000"/>
                </a:solidFill>
                <a:cs typeface="ＭＳ Ｐゴシック" charset="0"/>
              </a:rPr>
              <a:t> – starting with the </a:t>
            </a:r>
            <a:r>
              <a:rPr lang="en-US" altLang="ja-JP" sz="2000" i="1" u="sng" kern="0" dirty="0">
                <a:solidFill>
                  <a:srgbClr val="000000"/>
                </a:solidFill>
                <a:cs typeface="ＭＳ Ｐゴシック" charset="0"/>
              </a:rPr>
              <a:t>nouns</a:t>
            </a:r>
            <a:r>
              <a:rPr lang="en-US" altLang="ja-JP" sz="2000" i="1" kern="0" dirty="0">
                <a:solidFill>
                  <a:srgbClr val="000000"/>
                </a:solidFill>
                <a:cs typeface="ＭＳ Ｐゴシック" charset="0"/>
              </a:rPr>
              <a:t> – </a:t>
            </a:r>
            <a:br>
              <a:rPr lang="en-US" altLang="ja-JP" sz="2000" i="1" kern="0" dirty="0">
                <a:solidFill>
                  <a:srgbClr val="000000"/>
                </a:solidFill>
                <a:cs typeface="ＭＳ Ｐゴシック" charset="0"/>
              </a:rPr>
            </a:br>
            <a:r>
              <a:rPr lang="en-US" altLang="ja-JP" sz="2000" i="1" kern="0" dirty="0">
                <a:solidFill>
                  <a:srgbClr val="000000"/>
                </a:solidFill>
                <a:cs typeface="ＭＳ Ｐゴシック" charset="0"/>
              </a:rPr>
              <a:t>at the outset of every project. </a:t>
            </a:r>
            <a:br>
              <a:rPr lang="en-US" altLang="ja-JP" sz="2000" i="1" kern="0" dirty="0">
                <a:solidFill>
                  <a:srgbClr val="000000"/>
                </a:solidFill>
                <a:cs typeface="ＭＳ Ｐゴシック" charset="0"/>
              </a:rPr>
            </a:br>
            <a:r>
              <a:rPr lang="en-US" altLang="ja-JP" sz="2000" i="1" kern="0" dirty="0">
                <a:solidFill>
                  <a:srgbClr val="000000"/>
                </a:solidFill>
                <a:cs typeface="ＭＳ Ｐゴシック" charset="0"/>
              </a:rPr>
              <a:t>This was demonstrated earlier in the Client Safety Management example.</a:t>
            </a:r>
            <a:endParaRPr lang="en-US" sz="2000" i="1" kern="0" dirty="0">
              <a:solidFill>
                <a:srgbClr val="000000"/>
              </a:solidFill>
              <a:cs typeface="ＭＳ Ｐゴシック" charset="0"/>
            </a:endParaRPr>
          </a:p>
        </p:txBody>
      </p:sp>
      <p:sp>
        <p:nvSpPr>
          <p:cNvPr id="2608134" name="Rectangle 6"/>
          <p:cNvSpPr>
            <a:spLocks noChangeArrowheads="1"/>
          </p:cNvSpPr>
          <p:nvPr/>
        </p:nvSpPr>
        <p:spPr bwMode="auto">
          <a:xfrm rot="-1931744">
            <a:off x="476072" y="3281578"/>
            <a:ext cx="5229225" cy="415498"/>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85000"/>
              </a:lnSpc>
              <a:spcBef>
                <a:spcPct val="50000"/>
              </a:spcBef>
              <a:buClr>
                <a:srgbClr val="CC3300"/>
              </a:buClr>
              <a:buSzPct val="125000"/>
              <a:buFont typeface="Wingdings" pitchFamily="2" charset="2"/>
              <a:buNone/>
              <a:defRPr/>
            </a:pPr>
            <a:r>
              <a:rPr lang="en-US" sz="2400">
                <a:solidFill>
                  <a:srgbClr val="000000"/>
                </a:solidFill>
                <a:latin typeface="Arial" pitchFamily="34" charset="0"/>
              </a:rPr>
              <a:t>Gary Larson on business analysis</a:t>
            </a:r>
          </a:p>
        </p:txBody>
      </p:sp>
      <p:sp>
        <p:nvSpPr>
          <p:cNvPr id="75782" name="Text Box 7"/>
          <p:cNvSpPr txBox="1">
            <a:spLocks noChangeArrowheads="1"/>
          </p:cNvSpPr>
          <p:nvPr/>
        </p:nvSpPr>
        <p:spPr bwMode="auto">
          <a:xfrm>
            <a:off x="6284627" y="683310"/>
            <a:ext cx="3738562" cy="1570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eaLnBrk="1" hangingPunct="1"/>
            <a:r>
              <a:rPr lang="en-US" sz="2400" u="sng" dirty="0">
                <a:solidFill>
                  <a:srgbClr val="000000"/>
                </a:solidFill>
                <a:cs typeface="Arial" charset="0"/>
              </a:rPr>
              <a:t>Don</a:t>
            </a:r>
            <a:r>
              <a:rPr lang="tr-TR" sz="2400" u="sng" dirty="0">
                <a:solidFill>
                  <a:srgbClr val="000000"/>
                </a:solidFill>
                <a:cs typeface="Arial" charset="0"/>
              </a:rPr>
              <a:t>'t</a:t>
            </a:r>
            <a:r>
              <a:rPr lang="en-US" altLang="ja-JP" sz="2400" dirty="0">
                <a:solidFill>
                  <a:srgbClr val="000000"/>
                </a:solidFill>
                <a:cs typeface="Arial" charset="0"/>
              </a:rPr>
              <a:t> begin with a lecture on data modelling </a:t>
            </a:r>
            <a:br>
              <a:rPr lang="en-US" altLang="ja-JP" sz="2400" dirty="0">
                <a:solidFill>
                  <a:srgbClr val="000000"/>
                </a:solidFill>
                <a:cs typeface="Arial" charset="0"/>
              </a:rPr>
            </a:br>
            <a:r>
              <a:rPr lang="en-US" altLang="ja-JP" sz="2400" dirty="0">
                <a:solidFill>
                  <a:srgbClr val="000000"/>
                </a:solidFill>
                <a:cs typeface="Arial" charset="0"/>
              </a:rPr>
              <a:t>(but I have a painful story that had a happy ending)</a:t>
            </a:r>
            <a:endParaRPr lang="en-US" sz="2400" dirty="0">
              <a:solidFill>
                <a:srgbClr val="000000"/>
              </a:solidFill>
              <a:cs typeface="Arial" charset="0"/>
            </a:endParaRPr>
          </a:p>
        </p:txBody>
      </p:sp>
      <p:sp>
        <p:nvSpPr>
          <p:cNvPr id="2608136" name="AutoShape 8"/>
          <p:cNvSpPr>
            <a:spLocks noChangeArrowheads="1"/>
          </p:cNvSpPr>
          <p:nvPr/>
        </p:nvSpPr>
        <p:spPr bwMode="auto">
          <a:xfrm flipH="1">
            <a:off x="8239679" y="2697852"/>
            <a:ext cx="2282825" cy="1076325"/>
          </a:xfrm>
          <a:prstGeom prst="wedgeRoundRectCallout">
            <a:avLst>
              <a:gd name="adj1" fmla="val -64361"/>
              <a:gd name="adj2" fmla="val 79009"/>
              <a:gd name="adj3" fmla="val 16667"/>
            </a:avLst>
          </a:prstGeom>
          <a:solidFill>
            <a:srgbClr val="FFFF99"/>
          </a:solidFill>
          <a:ln w="9525">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r>
              <a:rPr lang="en-US" b="1" dirty="0">
                <a:solidFill>
                  <a:srgbClr val="000000"/>
                </a:solidFill>
              </a:rPr>
              <a:t>If you can, don</a:t>
            </a:r>
            <a:r>
              <a:rPr lang="tr-TR" altLang="ja-JP" b="1" dirty="0">
                <a:solidFill>
                  <a:srgbClr val="000000"/>
                </a:solidFill>
              </a:rPr>
              <a:t>'t</a:t>
            </a:r>
            <a:r>
              <a:rPr lang="en-US" altLang="ja-JP" b="1" dirty="0">
                <a:solidFill>
                  <a:srgbClr val="000000"/>
                </a:solidFill>
              </a:rPr>
              <a:t> even mention </a:t>
            </a:r>
            <a:r>
              <a:rPr lang="ja-JP" altLang="en-US" b="1" dirty="0">
                <a:solidFill>
                  <a:srgbClr val="000000"/>
                </a:solidFill>
              </a:rPr>
              <a:t>“</a:t>
            </a:r>
            <a:r>
              <a:rPr lang="en-US" altLang="ja-JP" b="1" dirty="0">
                <a:solidFill>
                  <a:srgbClr val="000000"/>
                </a:solidFill>
              </a:rPr>
              <a:t>data modelling</a:t>
            </a:r>
            <a:r>
              <a:rPr lang="ja-JP" altLang="en-US" b="1"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1009148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608134"/>
                                        </p:tgtEl>
                                        <p:attrNameLst>
                                          <p:attrName>style.visibility</p:attrName>
                                        </p:attrNameLst>
                                      </p:cBhvr>
                                      <p:to>
                                        <p:strVal val="visible"/>
                                      </p:to>
                                    </p:set>
                                    <p:animEffect transition="in" filter="dissolve">
                                      <p:cBhvr>
                                        <p:cTn id="7" dur="500"/>
                                        <p:tgtEl>
                                          <p:spTgt spid="260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2608134"/>
                                        </p:tgtEl>
                                      </p:cBhvr>
                                    </p:animEffect>
                                    <p:set>
                                      <p:cBhvr>
                                        <p:cTn id="12" dur="1" fill="hold">
                                          <p:stCondLst>
                                            <p:cond delay="499"/>
                                          </p:stCondLst>
                                        </p:cTn>
                                        <p:tgtEl>
                                          <p:spTgt spid="26081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608132"/>
                                        </p:tgtEl>
                                        <p:attrNameLst>
                                          <p:attrName>style.visibility</p:attrName>
                                        </p:attrNameLst>
                                      </p:cBhvr>
                                      <p:to>
                                        <p:strVal val="visible"/>
                                      </p:to>
                                    </p:set>
                                    <p:anim calcmode="lin" valueType="num">
                                      <p:cBhvr additive="base">
                                        <p:cTn id="17" dur="2000" fill="hold"/>
                                        <p:tgtEl>
                                          <p:spTgt spid="2608132"/>
                                        </p:tgtEl>
                                        <p:attrNameLst>
                                          <p:attrName>ppt_x</p:attrName>
                                        </p:attrNameLst>
                                      </p:cBhvr>
                                      <p:tavLst>
                                        <p:tav tm="0">
                                          <p:val>
                                            <p:strVal val="0-#ppt_w/2"/>
                                          </p:val>
                                        </p:tav>
                                        <p:tav tm="100000">
                                          <p:val>
                                            <p:strVal val="#ppt_x"/>
                                          </p:val>
                                        </p:tav>
                                      </p:tavLst>
                                    </p:anim>
                                    <p:anim calcmode="lin" valueType="num">
                                      <p:cBhvr additive="base">
                                        <p:cTn id="18" dur="2000" fill="hold"/>
                                        <p:tgtEl>
                                          <p:spTgt spid="260813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608136"/>
                                        </p:tgtEl>
                                        <p:attrNameLst>
                                          <p:attrName>style.visibility</p:attrName>
                                        </p:attrNameLst>
                                      </p:cBhvr>
                                      <p:to>
                                        <p:strVal val="visible"/>
                                      </p:to>
                                    </p:set>
                                    <p:animEffect transition="in" filter="dissolve">
                                      <p:cBhvr>
                                        <p:cTn id="23" dur="500"/>
                                        <p:tgtEl>
                                          <p:spTgt spid="260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132" grpId="0" animBg="1"/>
      <p:bldP spid="2608134" grpId="0" animBg="1"/>
      <p:bldP spid="2608134" grpId="1" animBg="1"/>
      <p:bldP spid="26081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dirty="0">
                <a:latin typeface="Arial" charset="0"/>
              </a:rPr>
              <a:t>Starting a Concept Model bottom-up</a:t>
            </a:r>
            <a:endParaRPr lang="en-US" dirty="0">
              <a:latin typeface="Arial" charset="0"/>
              <a:cs typeface="+mj-cs"/>
            </a:endParaRPr>
          </a:p>
        </p:txBody>
      </p:sp>
      <p:sp>
        <p:nvSpPr>
          <p:cNvPr id="1865732" name="Rectangle 4"/>
          <p:cNvSpPr>
            <a:spLocks noChangeArrowheads="1"/>
          </p:cNvSpPr>
          <p:nvPr/>
        </p:nvSpPr>
        <p:spPr bwMode="auto">
          <a:xfrm>
            <a:off x="885238" y="704850"/>
            <a:ext cx="8641669" cy="3927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57200" indent="-457200">
              <a:spcBef>
                <a:spcPct val="20000"/>
              </a:spcBef>
              <a:buFont typeface="Wingdings" charset="0"/>
              <a:buAutoNum type="arabicParenR"/>
              <a:defRPr/>
            </a:pPr>
            <a:r>
              <a:rPr lang="en-US" sz="2000" dirty="0">
                <a:solidFill>
                  <a:srgbClr val="000000"/>
                </a:solidFill>
              </a:rPr>
              <a:t>Interview business representatives about their area: </a:t>
            </a:r>
            <a:br>
              <a:rPr lang="en-US" sz="2000" dirty="0">
                <a:solidFill>
                  <a:srgbClr val="000000"/>
                </a:solidFill>
              </a:rPr>
            </a:br>
            <a:r>
              <a:rPr lang="en-US" sz="2000" dirty="0">
                <a:solidFill>
                  <a:srgbClr val="000000"/>
                </a:solidFill>
              </a:rPr>
              <a:t>mandate and activities, </a:t>
            </a:r>
            <a:r>
              <a:rPr lang="en-CA" sz="2000" dirty="0">
                <a:solidFill>
                  <a:srgbClr val="000000"/>
                </a:solidFill>
              </a:rPr>
              <a:t>goals and objectives, issues and opportunities, </a:t>
            </a:r>
            <a:br>
              <a:rPr lang="en-CA" sz="2000" dirty="0">
                <a:solidFill>
                  <a:srgbClr val="000000"/>
                </a:solidFill>
              </a:rPr>
            </a:br>
            <a:r>
              <a:rPr lang="en-CA" sz="2000" dirty="0">
                <a:solidFill>
                  <a:srgbClr val="000000"/>
                </a:solidFill>
              </a:rPr>
              <a:t>needs and wants, likes and dislikes, etc.…</a:t>
            </a:r>
          </a:p>
          <a:p>
            <a:pPr marL="457200" indent="-14288">
              <a:spcBef>
                <a:spcPts val="600"/>
              </a:spcBef>
              <a:defRPr/>
            </a:pPr>
            <a:r>
              <a:rPr lang="en-CA" sz="2000" dirty="0">
                <a:solidFill>
                  <a:srgbClr val="FF0000"/>
                </a:solidFill>
              </a:rPr>
              <a:t>Nod sympathetically, but ignore it all (almost!)  </a:t>
            </a:r>
          </a:p>
          <a:p>
            <a:pPr marL="457200" indent="-14288">
              <a:spcBef>
                <a:spcPts val="600"/>
              </a:spcBef>
              <a:defRPr/>
            </a:pPr>
            <a:r>
              <a:rPr lang="en-CA" sz="2000" dirty="0">
                <a:solidFill>
                  <a:srgbClr val="000000"/>
                </a:solidFill>
              </a:rPr>
              <a:t>Instead, capture “</a:t>
            </a:r>
            <a:r>
              <a:rPr lang="en-CA" altLang="ja-JP" sz="2000" dirty="0">
                <a:solidFill>
                  <a:srgbClr val="000000"/>
                </a:solidFill>
              </a:rPr>
              <a:t>terms</a:t>
            </a:r>
            <a:r>
              <a:rPr lang="en-CA" sz="2000" dirty="0">
                <a:solidFill>
                  <a:srgbClr val="000000"/>
                </a:solidFill>
              </a:rPr>
              <a:t>”</a:t>
            </a:r>
            <a:r>
              <a:rPr lang="en-CA" altLang="ja-JP" sz="2000" dirty="0">
                <a:solidFill>
                  <a:srgbClr val="000000"/>
                </a:solidFill>
              </a:rPr>
              <a:t> – anything that goes by a name.</a:t>
            </a:r>
          </a:p>
          <a:p>
            <a:pPr marL="457200" indent="-457200">
              <a:spcBef>
                <a:spcPct val="20000"/>
              </a:spcBef>
              <a:buFont typeface="+mj-lt"/>
              <a:buAutoNum type="arabicParenR" startAt="2"/>
              <a:defRPr/>
            </a:pPr>
            <a:r>
              <a:rPr lang="en-CA" sz="2000" dirty="0">
                <a:solidFill>
                  <a:srgbClr val="000000"/>
                </a:solidFill>
              </a:rPr>
              <a:t>Later, write each term on a large Post-it</a:t>
            </a:r>
          </a:p>
          <a:p>
            <a:pPr marL="457200" indent="-457200">
              <a:spcBef>
                <a:spcPct val="20000"/>
              </a:spcBef>
              <a:buFont typeface="Wingdings" charset="0"/>
              <a:buAutoNum type="arabicParenR" startAt="2"/>
              <a:defRPr/>
            </a:pPr>
            <a:r>
              <a:rPr lang="en-CA" sz="2000" dirty="0">
                <a:solidFill>
                  <a:srgbClr val="000000"/>
                </a:solidFill>
              </a:rPr>
              <a:t>In a facilitated session, participants sort terms into categories:</a:t>
            </a:r>
          </a:p>
          <a:p>
            <a:pPr marL="460375" lvl="1" indent="-239713">
              <a:spcBef>
                <a:spcPct val="20000"/>
              </a:spcBef>
              <a:buClr>
                <a:srgbClr val="000000"/>
              </a:buClr>
              <a:buFontTx/>
              <a:buChar char="•"/>
              <a:defRPr/>
            </a:pPr>
            <a:r>
              <a:rPr lang="en-CA" sz="2000" dirty="0">
                <a:solidFill>
                  <a:srgbClr val="000000"/>
                </a:solidFill>
                <a:cs typeface="Arial" charset="0"/>
              </a:rPr>
              <a:t>Things (entities, but don’t use the term</a:t>
            </a:r>
            <a:r>
              <a:rPr lang="is-IS" sz="2000" dirty="0">
                <a:solidFill>
                  <a:srgbClr val="000000"/>
                </a:solidFill>
                <a:cs typeface="Arial" charset="0"/>
              </a:rPr>
              <a:t>… yet)</a:t>
            </a:r>
            <a:endParaRPr lang="en-CA" sz="2000" dirty="0">
              <a:solidFill>
                <a:srgbClr val="000000"/>
              </a:solidFill>
              <a:cs typeface="Arial" charset="0"/>
            </a:endParaRPr>
          </a:p>
          <a:p>
            <a:pPr marL="460375" lvl="1" indent="-239713">
              <a:spcBef>
                <a:spcPct val="20000"/>
              </a:spcBef>
              <a:buClr>
                <a:srgbClr val="000000"/>
              </a:buClr>
              <a:buFontTx/>
              <a:buChar char="•"/>
              <a:defRPr/>
            </a:pPr>
            <a:r>
              <a:rPr lang="en-CA" sz="2000" dirty="0">
                <a:solidFill>
                  <a:srgbClr val="000000"/>
                </a:solidFill>
                <a:cs typeface="Arial" charset="0"/>
              </a:rPr>
              <a:t>Facts about things (add new “thing” if it</a:t>
            </a:r>
            <a:r>
              <a:rPr lang="en-US" sz="2000" dirty="0">
                <a:solidFill>
                  <a:srgbClr val="000000"/>
                </a:solidFill>
                <a:cs typeface="Arial" charset="0"/>
              </a:rPr>
              <a:t>'s</a:t>
            </a:r>
            <a:r>
              <a:rPr lang="en-CA" sz="2000" dirty="0">
                <a:solidFill>
                  <a:srgbClr val="000000"/>
                </a:solidFill>
                <a:cs typeface="Arial" charset="0"/>
              </a:rPr>
              <a:t> not there already)</a:t>
            </a:r>
          </a:p>
          <a:p>
            <a:pPr marL="460375" lvl="1" indent="-239713">
              <a:spcBef>
                <a:spcPct val="20000"/>
              </a:spcBef>
              <a:buClr>
                <a:srgbClr val="000000"/>
              </a:buClr>
              <a:buFontTx/>
              <a:buChar char="•"/>
              <a:defRPr/>
            </a:pPr>
            <a:r>
              <a:rPr lang="en-CA" sz="2000" dirty="0">
                <a:solidFill>
                  <a:srgbClr val="000000"/>
                </a:solidFill>
                <a:cs typeface="Arial" charset="0"/>
              </a:rPr>
              <a:t>“Other stuff”</a:t>
            </a:r>
            <a:endParaRPr lang="en-CA" sz="2000" dirty="0">
              <a:solidFill>
                <a:srgbClr val="000000"/>
              </a:solidFill>
            </a:endParaRPr>
          </a:p>
          <a:p>
            <a:pPr>
              <a:spcBef>
                <a:spcPct val="20000"/>
              </a:spcBef>
              <a:buClr>
                <a:srgbClr val="000000"/>
              </a:buClr>
              <a:defRPr/>
            </a:pPr>
            <a:endParaRPr lang="en-CA" sz="2000" dirty="0">
              <a:solidFill>
                <a:srgbClr val="000000"/>
              </a:solidFill>
              <a:cs typeface="Arial" charset="0"/>
            </a:endParaRPr>
          </a:p>
        </p:txBody>
      </p:sp>
      <p:sp>
        <p:nvSpPr>
          <p:cNvPr id="2" name="TextBox 1"/>
          <p:cNvSpPr txBox="1"/>
          <p:nvPr/>
        </p:nvSpPr>
        <p:spPr>
          <a:xfrm>
            <a:off x="6118083" y="4174318"/>
            <a:ext cx="4622189" cy="2388346"/>
          </a:xfrm>
          <a:prstGeom prst="rect">
            <a:avLst/>
          </a:prstGeom>
          <a:noFill/>
          <a:ln>
            <a:solidFill>
              <a:schemeClr val="tx1"/>
            </a:solidFill>
          </a:ln>
        </p:spPr>
        <p:txBody>
          <a:bodyPr wrap="square" rtlCol="0">
            <a:spAutoFit/>
          </a:bodyPr>
          <a:lstStyle/>
          <a:p>
            <a:pPr marL="220662" lvl="1">
              <a:spcBef>
                <a:spcPct val="20000"/>
              </a:spcBef>
              <a:buClr>
                <a:srgbClr val="000000"/>
              </a:buClr>
              <a:defRPr/>
            </a:pPr>
            <a:r>
              <a:rPr lang="en-CA" dirty="0">
                <a:solidFill>
                  <a:srgbClr val="000000"/>
                </a:solidFill>
                <a:cs typeface="Arial" charset="0"/>
              </a:rPr>
              <a:t>“Other stuff” includes:</a:t>
            </a:r>
          </a:p>
          <a:p>
            <a:pPr marL="460375" lvl="1" indent="-239713">
              <a:spcBef>
                <a:spcPct val="20000"/>
              </a:spcBef>
              <a:buClr>
                <a:srgbClr val="000000"/>
              </a:buClr>
              <a:buFontTx/>
              <a:buChar char="•"/>
              <a:defRPr/>
            </a:pPr>
            <a:r>
              <a:rPr lang="en-CA" sz="1600" dirty="0">
                <a:solidFill>
                  <a:srgbClr val="000000"/>
                </a:solidFill>
                <a:cs typeface="Arial" charset="0"/>
              </a:rPr>
              <a:t>Metrics</a:t>
            </a:r>
          </a:p>
          <a:p>
            <a:pPr marL="460375" lvl="1" indent="-239713">
              <a:spcBef>
                <a:spcPct val="20000"/>
              </a:spcBef>
              <a:buClr>
                <a:srgbClr val="000000"/>
              </a:buClr>
              <a:buFontTx/>
              <a:buChar char="•"/>
              <a:defRPr/>
            </a:pPr>
            <a:r>
              <a:rPr lang="en-CA" sz="1600" dirty="0">
                <a:solidFill>
                  <a:srgbClr val="000000"/>
                </a:solidFill>
                <a:cs typeface="Arial" charset="0"/>
              </a:rPr>
              <a:t>Organisations, departments, jobs, roles, … </a:t>
            </a:r>
          </a:p>
          <a:p>
            <a:pPr marL="460375" lvl="1" indent="-239713">
              <a:spcBef>
                <a:spcPct val="20000"/>
              </a:spcBef>
              <a:buClr>
                <a:srgbClr val="000000"/>
              </a:buClr>
              <a:buFontTx/>
              <a:buChar char="•"/>
              <a:defRPr/>
            </a:pPr>
            <a:r>
              <a:rPr lang="en-CA" sz="1600" dirty="0">
                <a:solidFill>
                  <a:srgbClr val="000000"/>
                </a:solidFill>
                <a:cs typeface="Arial" charset="0"/>
              </a:rPr>
              <a:t>Processes, functions, activities, tasks, …</a:t>
            </a:r>
          </a:p>
          <a:p>
            <a:pPr marL="460375" lvl="1" indent="-239713">
              <a:spcBef>
                <a:spcPct val="20000"/>
              </a:spcBef>
              <a:buClr>
                <a:srgbClr val="000000"/>
              </a:buClr>
              <a:buFontTx/>
              <a:buChar char="•"/>
              <a:defRPr/>
            </a:pPr>
            <a:r>
              <a:rPr lang="en-CA" sz="1600" dirty="0">
                <a:solidFill>
                  <a:srgbClr val="000000"/>
                </a:solidFill>
                <a:cs typeface="Arial" charset="0"/>
              </a:rPr>
              <a:t>Systems, tools, equipment, mechanisms, …</a:t>
            </a:r>
          </a:p>
          <a:p>
            <a:pPr marL="460375" lvl="1" indent="-239713">
              <a:spcBef>
                <a:spcPct val="20000"/>
              </a:spcBef>
              <a:buClr>
                <a:srgbClr val="000000"/>
              </a:buClr>
              <a:buFontTx/>
              <a:buChar char="•"/>
              <a:defRPr/>
            </a:pPr>
            <a:r>
              <a:rPr lang="en-CA" sz="1600" dirty="0">
                <a:solidFill>
                  <a:srgbClr val="000000"/>
                </a:solidFill>
                <a:cs typeface="Arial" charset="0"/>
              </a:rPr>
              <a:t>Reports, forms, screens, queries, …</a:t>
            </a:r>
          </a:p>
          <a:p>
            <a:pPr marL="460375" lvl="1" indent="-239713">
              <a:spcBef>
                <a:spcPct val="20000"/>
              </a:spcBef>
              <a:buClr>
                <a:srgbClr val="000000"/>
              </a:buClr>
              <a:buFontTx/>
              <a:buChar char="•"/>
              <a:defRPr/>
            </a:pPr>
            <a:r>
              <a:rPr lang="en-CA" sz="1600" dirty="0">
                <a:solidFill>
                  <a:srgbClr val="000000"/>
                </a:solidFill>
                <a:cs typeface="Arial" charset="0"/>
              </a:rPr>
              <a:t>Other – too vague, only one instance, </a:t>
            </a:r>
            <a:br>
              <a:rPr lang="en-CA" sz="1600" dirty="0">
                <a:solidFill>
                  <a:srgbClr val="000000"/>
                </a:solidFill>
                <a:cs typeface="Arial" charset="0"/>
              </a:rPr>
            </a:br>
            <a:r>
              <a:rPr lang="en-CA" sz="1600" dirty="0">
                <a:solidFill>
                  <a:srgbClr val="000000"/>
                </a:solidFill>
                <a:cs typeface="Arial" charset="0"/>
              </a:rPr>
              <a:t>a “fact of life,” not a thing we track, etc.</a:t>
            </a:r>
          </a:p>
        </p:txBody>
      </p:sp>
      <p:sp>
        <p:nvSpPr>
          <p:cNvPr id="3" name="Rectangle 2"/>
          <p:cNvSpPr/>
          <p:nvPr/>
        </p:nvSpPr>
        <p:spPr>
          <a:xfrm>
            <a:off x="2421104" y="4277979"/>
            <a:ext cx="3652814" cy="707886"/>
          </a:xfrm>
          <a:prstGeom prst="rect">
            <a:avLst/>
          </a:prstGeom>
        </p:spPr>
        <p:txBody>
          <a:bodyPr wrap="square">
            <a:spAutoFit/>
          </a:bodyPr>
          <a:lstStyle/>
          <a:p>
            <a:pPr marL="0" lvl="1">
              <a:spcBef>
                <a:spcPct val="20000"/>
              </a:spcBef>
              <a:defRPr/>
            </a:pPr>
            <a:r>
              <a:rPr lang="en-US" sz="2000" dirty="0">
                <a:solidFill>
                  <a:srgbClr val="000000"/>
                </a:solidFill>
              </a:rPr>
              <a:t>As needed, introduce criteria to be a</a:t>
            </a:r>
            <a:r>
              <a:rPr lang="ja-JP" altLang="en-US" sz="2000" dirty="0">
                <a:solidFill>
                  <a:srgbClr val="000000"/>
                </a:solidFill>
              </a:rPr>
              <a:t>“</a:t>
            </a:r>
            <a:r>
              <a:rPr lang="en-US" sz="2000" dirty="0">
                <a:solidFill>
                  <a:srgbClr val="000000"/>
                </a:solidFill>
              </a:rPr>
              <a:t>thing</a:t>
            </a:r>
            <a:r>
              <a:rPr lang="ja-JP" altLang="en-US" sz="2000" dirty="0">
                <a:solidFill>
                  <a:srgbClr val="000000"/>
                </a:solidFill>
              </a:rPr>
              <a:t>”</a:t>
            </a:r>
            <a:r>
              <a:rPr lang="en-US" altLang="ja-JP" sz="2000" dirty="0">
                <a:solidFill>
                  <a:srgbClr val="000000"/>
                </a:solidFill>
              </a:rPr>
              <a:t> (an entity)</a:t>
            </a:r>
            <a:endParaRPr lang="en-CA" sz="2000" dirty="0">
              <a:solidFill>
                <a:srgbClr val="000000"/>
              </a:solidFill>
              <a:cs typeface="Arial" charset="0"/>
            </a:endParaRPr>
          </a:p>
        </p:txBody>
      </p:sp>
    </p:spTree>
    <p:extLst>
      <p:ext uri="{BB962C8B-B14F-4D97-AF65-F5344CB8AC3E}">
        <p14:creationId xmlns:p14="http://schemas.microsoft.com/office/powerpoint/2010/main" val="4403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65732">
                                            <p:txEl>
                                              <p:pRg st="0" end="0"/>
                                            </p:txEl>
                                          </p:spTgt>
                                        </p:tgtEl>
                                        <p:attrNameLst>
                                          <p:attrName>style.visibility</p:attrName>
                                        </p:attrNameLst>
                                      </p:cBhvr>
                                      <p:to>
                                        <p:strVal val="visible"/>
                                      </p:to>
                                    </p:set>
                                    <p:animEffect transition="in" filter="dissolve">
                                      <p:cBhvr>
                                        <p:cTn id="7" dur="500"/>
                                        <p:tgtEl>
                                          <p:spTgt spid="18657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65732">
                                            <p:txEl>
                                              <p:pRg st="1" end="1"/>
                                            </p:txEl>
                                          </p:spTgt>
                                        </p:tgtEl>
                                        <p:attrNameLst>
                                          <p:attrName>style.visibility</p:attrName>
                                        </p:attrNameLst>
                                      </p:cBhvr>
                                      <p:to>
                                        <p:strVal val="visible"/>
                                      </p:to>
                                    </p:set>
                                    <p:animEffect transition="in" filter="dissolve">
                                      <p:cBhvr>
                                        <p:cTn id="12" dur="500"/>
                                        <p:tgtEl>
                                          <p:spTgt spid="18657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65732">
                                            <p:txEl>
                                              <p:pRg st="2" end="2"/>
                                            </p:txEl>
                                          </p:spTgt>
                                        </p:tgtEl>
                                        <p:attrNameLst>
                                          <p:attrName>style.visibility</p:attrName>
                                        </p:attrNameLst>
                                      </p:cBhvr>
                                      <p:to>
                                        <p:strVal val="visible"/>
                                      </p:to>
                                    </p:set>
                                    <p:animEffect transition="in" filter="dissolve">
                                      <p:cBhvr>
                                        <p:cTn id="17" dur="500"/>
                                        <p:tgtEl>
                                          <p:spTgt spid="18657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65732">
                                            <p:txEl>
                                              <p:pRg st="3" end="3"/>
                                            </p:txEl>
                                          </p:spTgt>
                                        </p:tgtEl>
                                        <p:attrNameLst>
                                          <p:attrName>style.visibility</p:attrName>
                                        </p:attrNameLst>
                                      </p:cBhvr>
                                      <p:to>
                                        <p:strVal val="visible"/>
                                      </p:to>
                                    </p:set>
                                    <p:animEffect transition="in" filter="dissolve">
                                      <p:cBhvr>
                                        <p:cTn id="22" dur="500"/>
                                        <p:tgtEl>
                                          <p:spTgt spid="18657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65732">
                                            <p:txEl>
                                              <p:pRg st="4" end="4"/>
                                            </p:txEl>
                                          </p:spTgt>
                                        </p:tgtEl>
                                        <p:attrNameLst>
                                          <p:attrName>style.visibility</p:attrName>
                                        </p:attrNameLst>
                                      </p:cBhvr>
                                      <p:to>
                                        <p:strVal val="visible"/>
                                      </p:to>
                                    </p:set>
                                    <p:animEffect transition="in" filter="dissolve">
                                      <p:cBhvr>
                                        <p:cTn id="27" dur="500"/>
                                        <p:tgtEl>
                                          <p:spTgt spid="18657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65732">
                                            <p:txEl>
                                              <p:pRg st="5" end="5"/>
                                            </p:txEl>
                                          </p:spTgt>
                                        </p:tgtEl>
                                        <p:attrNameLst>
                                          <p:attrName>style.visibility</p:attrName>
                                        </p:attrNameLst>
                                      </p:cBhvr>
                                      <p:to>
                                        <p:strVal val="visible"/>
                                      </p:to>
                                    </p:set>
                                    <p:animEffect transition="in" filter="dissolve">
                                      <p:cBhvr>
                                        <p:cTn id="32" dur="500"/>
                                        <p:tgtEl>
                                          <p:spTgt spid="18657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65732">
                                            <p:txEl>
                                              <p:pRg st="6" end="6"/>
                                            </p:txEl>
                                          </p:spTgt>
                                        </p:tgtEl>
                                        <p:attrNameLst>
                                          <p:attrName>style.visibility</p:attrName>
                                        </p:attrNameLst>
                                      </p:cBhvr>
                                      <p:to>
                                        <p:strVal val="visible"/>
                                      </p:to>
                                    </p:set>
                                    <p:animEffect transition="in" filter="dissolve">
                                      <p:cBhvr>
                                        <p:cTn id="37" dur="500"/>
                                        <p:tgtEl>
                                          <p:spTgt spid="18657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865732">
                                            <p:txEl>
                                              <p:pRg st="7" end="7"/>
                                            </p:txEl>
                                          </p:spTgt>
                                        </p:tgtEl>
                                        <p:attrNameLst>
                                          <p:attrName>style.visibility</p:attrName>
                                        </p:attrNameLst>
                                      </p:cBhvr>
                                      <p:to>
                                        <p:strVal val="visible"/>
                                      </p:to>
                                    </p:set>
                                    <p:animEffect transition="in" filter="dissolve">
                                      <p:cBhvr>
                                        <p:cTn id="42" dur="500"/>
                                        <p:tgtEl>
                                          <p:spTgt spid="186573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sz="3000" dirty="0">
                <a:latin typeface="Arial" charset="0"/>
              </a:rPr>
              <a:t>Exercise 1: building an initial Concept Model</a:t>
            </a:r>
          </a:p>
        </p:txBody>
      </p:sp>
      <p:sp>
        <p:nvSpPr>
          <p:cNvPr id="20483" name="Rectangle 3"/>
          <p:cNvSpPr>
            <a:spLocks noChangeArrowheads="1"/>
          </p:cNvSpPr>
          <p:nvPr/>
        </p:nvSpPr>
        <p:spPr bwMode="auto">
          <a:xfrm>
            <a:off x="885238" y="1025525"/>
            <a:ext cx="5402850" cy="571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7313" tIns="44450" rIns="87313" bIns="44450"/>
          <a:lstStyle/>
          <a:p>
            <a:pPr defTabSz="207963" eaLnBrk="0" hangingPunct="0">
              <a:defRPr/>
            </a:pPr>
            <a:r>
              <a:rPr lang="en-US" sz="1400" b="1" dirty="0">
                <a:solidFill>
                  <a:srgbClr val="000000"/>
                </a:solidFill>
                <a:latin typeface="Arial" panose="020B0604020202020204" pitchFamily="34" charset="0"/>
                <a:cs typeface="Arial" panose="020B0604020202020204" pitchFamily="34" charset="0"/>
              </a:rPr>
              <a:t>The assignment:</a:t>
            </a:r>
          </a:p>
          <a:p>
            <a:pPr defTabSz="207963" eaLnBrk="0" hangingPunct="0">
              <a:defRPr/>
            </a:pPr>
            <a:r>
              <a:rPr lang="en-US" sz="1400" dirty="0">
                <a:solidFill>
                  <a:srgbClr val="000000"/>
                </a:solidFill>
                <a:latin typeface="Arial" panose="020B0604020202020204" pitchFamily="34" charset="0"/>
                <a:cs typeface="Arial" panose="020B0604020202020204" pitchFamily="34" charset="0"/>
              </a:rPr>
              <a:t>The following describes project tracking at Amalgamated Automaton.  Read it over and be prepared to discuss the things about which the business needs to record information, and the important facts about them. The instructor will lead the development of an initial data model.</a:t>
            </a:r>
            <a:br>
              <a:rPr lang="en-US" sz="1400" dirty="0">
                <a:solidFill>
                  <a:srgbClr val="000000"/>
                </a:solidFill>
                <a:latin typeface="Arial" panose="020B0604020202020204" pitchFamily="34" charset="0"/>
                <a:cs typeface="Arial" panose="020B0604020202020204" pitchFamily="34" charset="0"/>
              </a:rPr>
            </a:br>
            <a:endParaRPr lang="en-US" sz="1400" dirty="0">
              <a:solidFill>
                <a:srgbClr val="000000"/>
              </a:solidFill>
              <a:latin typeface="Arial" panose="020B0604020202020204" pitchFamily="34" charset="0"/>
              <a:cs typeface="Arial" panose="020B0604020202020204" pitchFamily="34" charset="0"/>
            </a:endParaRPr>
          </a:p>
          <a:p>
            <a:pPr defTabSz="207963" eaLnBrk="0" hangingPunct="0">
              <a:defRPr/>
            </a:pPr>
            <a:r>
              <a:rPr lang="en-US" sz="1400" dirty="0">
                <a:solidFill>
                  <a:srgbClr val="000000"/>
                </a:solidFill>
                <a:latin typeface="Arial" panose="020B0604020202020204" pitchFamily="34" charset="0"/>
                <a:cs typeface="Arial" panose="020B0604020202020204" pitchFamily="34" charset="0"/>
              </a:rPr>
              <a:t>Amalgamated Automaton, Inc. has a growing Information Systems department.  Until recent years, the department was concerned almost entirely with selecting, installing and maintaining purchased software packages.  Recently, however, the focus has shifted towards the in-house development of application software.  </a:t>
            </a:r>
          </a:p>
          <a:p>
            <a:pPr defTabSz="207963" eaLnBrk="0" hangingPunct="0">
              <a:defRPr/>
            </a:pPr>
            <a:endParaRPr lang="en-US" sz="1400" dirty="0">
              <a:solidFill>
                <a:srgbClr val="000000"/>
              </a:solidFill>
              <a:latin typeface="Arial" panose="020B0604020202020204" pitchFamily="34" charset="0"/>
              <a:cs typeface="Arial" panose="020B0604020202020204" pitchFamily="34" charset="0"/>
            </a:endParaRPr>
          </a:p>
          <a:p>
            <a:pPr defTabSz="207963" eaLnBrk="0" hangingPunct="0">
              <a:defRPr/>
            </a:pPr>
            <a:r>
              <a:rPr lang="en-US" sz="1400" dirty="0">
                <a:solidFill>
                  <a:srgbClr val="000000"/>
                </a:solidFill>
                <a:latin typeface="Arial" panose="020B0604020202020204" pitchFamily="34" charset="0"/>
                <a:cs typeface="Arial" panose="020B0604020202020204" pitchFamily="34" charset="0"/>
              </a:rPr>
              <a:t>One of the problems confronting the IS department is that they have no base of historical data to aid in trend analysis or estimating development effort, nor any effective means of charging back development costs.  The proposed solution is to develop a simple Project Tracking System, which will work in conjunction with the existing Personnel and General Ledger Systems.  </a:t>
            </a:r>
            <a:br>
              <a:rPr lang="en-US" sz="1400" dirty="0">
                <a:solidFill>
                  <a:srgbClr val="000000"/>
                </a:solidFill>
                <a:latin typeface="Arial" panose="020B0604020202020204" pitchFamily="34" charset="0"/>
                <a:cs typeface="Arial" panose="020B0604020202020204" pitchFamily="34" charset="0"/>
              </a:rPr>
            </a:br>
            <a:endParaRPr lang="en-US" sz="1400" dirty="0">
              <a:solidFill>
                <a:srgbClr val="000000"/>
              </a:solidFill>
              <a:latin typeface="Arial" panose="020B0604020202020204" pitchFamily="34" charset="0"/>
              <a:cs typeface="Arial" panose="020B0604020202020204" pitchFamily="34" charset="0"/>
            </a:endParaRPr>
          </a:p>
          <a:p>
            <a:pPr defTabSz="207963" eaLnBrk="0" hangingPunct="0">
              <a:defRPr/>
            </a:pPr>
            <a:r>
              <a:rPr lang="en-US" sz="1400" dirty="0">
                <a:solidFill>
                  <a:srgbClr val="000000"/>
                </a:solidFill>
                <a:latin typeface="Arial" panose="020B0604020202020204" pitchFamily="34" charset="0"/>
                <a:cs typeface="Arial" panose="020B0604020202020204" pitchFamily="34" charset="0"/>
              </a:rPr>
              <a:t>When a development project is initiated, a project name and a short description are recorded, among other things.  Soon, before any further work is done on the project, a new account is created on the G/L System, identified by a G/L account number.  Project costs will be charged to this account, and the project budget is recorded as the initial account balance in dollars.</a:t>
            </a:r>
          </a:p>
        </p:txBody>
      </p:sp>
      <p:sp>
        <p:nvSpPr>
          <p:cNvPr id="20484" name="Rectangle 4"/>
          <p:cNvSpPr>
            <a:spLocks noChangeArrowheads="1"/>
          </p:cNvSpPr>
          <p:nvPr/>
        </p:nvSpPr>
        <p:spPr bwMode="auto">
          <a:xfrm>
            <a:off x="6366464" y="1212858"/>
            <a:ext cx="5078946" cy="5529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7313" tIns="44450" rIns="87313" bIns="44450"/>
          <a:lstStyle/>
          <a:p>
            <a:pPr defTabSz="207963" eaLnBrk="0" hangingPunct="0">
              <a:defRPr/>
            </a:pPr>
            <a:r>
              <a:rPr lang="en-US" sz="1400" dirty="0">
                <a:solidFill>
                  <a:srgbClr val="000000"/>
                </a:solidFill>
                <a:latin typeface="Arial" panose="020B0604020202020204" pitchFamily="34" charset="0"/>
                <a:cs typeface="Arial" panose="020B0604020202020204" pitchFamily="34" charset="0"/>
              </a:rPr>
              <a:t>Project planners break a project down into many tasks, perhaps hundreds.  A typical project task might be </a:t>
            </a:r>
            <a:r>
              <a:rPr lang="ja-JP" altLang="en-US" sz="1400" dirty="0">
                <a:solidFill>
                  <a:srgbClr val="00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Test Order Entry Module</a:t>
            </a:r>
            <a:r>
              <a:rPr lang="ja-JP" altLang="en-US" sz="1400" dirty="0">
                <a:solidFill>
                  <a:srgbClr val="00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Some of the facts which are required about tasks include a brief task description, estimated work hours, and the scheduled start and finish dates.   </a:t>
            </a:r>
          </a:p>
          <a:p>
            <a:pPr defTabSz="207963" eaLnBrk="0" hangingPunct="0">
              <a:defRPr/>
            </a:pPr>
            <a:endParaRPr lang="en-US" sz="1400" dirty="0">
              <a:solidFill>
                <a:srgbClr val="000000"/>
              </a:solidFill>
              <a:latin typeface="Arial" panose="020B0604020202020204" pitchFamily="34" charset="0"/>
              <a:cs typeface="Arial" panose="020B0604020202020204" pitchFamily="34" charset="0"/>
            </a:endParaRPr>
          </a:p>
          <a:p>
            <a:pPr defTabSz="207963" eaLnBrk="0" hangingPunct="0">
              <a:defRPr/>
            </a:pPr>
            <a:r>
              <a:rPr lang="en-US" sz="1400" dirty="0">
                <a:solidFill>
                  <a:srgbClr val="000000"/>
                </a:solidFill>
                <a:latin typeface="Arial" panose="020B0604020202020204" pitchFamily="34" charset="0"/>
                <a:cs typeface="Arial" panose="020B0604020202020204" pitchFamily="34" charset="0"/>
              </a:rPr>
              <a:t>Eventually, individual employees are assigned responsibility for the tasks.  Some tasks will be the responsibility of many employees, and an employee might be assigned to many tasks.  As each employee is assigned to a project task, their planned start and finish dates, their contribution to the task (not a </a:t>
            </a:r>
            <a:r>
              <a:rPr lang="ja-JP" altLang="en-US" sz="1400" dirty="0">
                <a:solidFill>
                  <a:srgbClr val="00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kind of work,</a:t>
            </a:r>
            <a:r>
              <a:rPr lang="ja-JP" altLang="en-US" sz="1400" dirty="0">
                <a:solidFill>
                  <a:srgbClr val="00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but their specific duties on the task – e.g., </a:t>
            </a:r>
            <a:r>
              <a:rPr lang="ja-JP" altLang="en-US" sz="1400" dirty="0">
                <a:solidFill>
                  <a:srgbClr val="00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Develop test scripts</a:t>
            </a:r>
            <a:r>
              <a:rPr lang="ja-JP" altLang="en-US" sz="1400" dirty="0">
                <a:solidFill>
                  <a:srgbClr val="000000"/>
                </a:solidFill>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 and the estimated number of hours they are to spend on the task are recorded.  Employee information such as the employee name and number are available from the existing Personnel System, although it will have to be modified to record the employee's hourly charge out rate.</a:t>
            </a:r>
          </a:p>
          <a:p>
            <a:pPr defTabSz="207963" eaLnBrk="0" hangingPunct="0">
              <a:defRPr/>
            </a:pPr>
            <a:endParaRPr lang="en-US" sz="1400" dirty="0">
              <a:solidFill>
                <a:srgbClr val="000000"/>
              </a:solidFill>
              <a:latin typeface="Arial" panose="020B0604020202020204" pitchFamily="34" charset="0"/>
              <a:cs typeface="Arial" panose="020B0604020202020204" pitchFamily="34" charset="0"/>
            </a:endParaRPr>
          </a:p>
          <a:p>
            <a:pPr defTabSz="207963" eaLnBrk="0" hangingPunct="0">
              <a:defRPr/>
            </a:pPr>
            <a:r>
              <a:rPr lang="en-US" sz="1400" dirty="0">
                <a:solidFill>
                  <a:srgbClr val="000000"/>
                </a:solidFill>
                <a:latin typeface="Arial" panose="020B0604020202020204" pitchFamily="34" charset="0"/>
                <a:cs typeface="Arial" panose="020B0604020202020204" pitchFamily="34" charset="0"/>
              </a:rPr>
              <a:t>When an IS employee begins work on a new task, their actual start date is recorded.  A running total of the number of hours that they have worked on each started task is updated regularly.  At the same time, the remaining balance in the project account is updated.  When an employee completes a task assignment, the actual completion date is recorded. </a:t>
            </a:r>
          </a:p>
        </p:txBody>
      </p:sp>
      <p:sp>
        <p:nvSpPr>
          <p:cNvPr id="20485" name="Line 6"/>
          <p:cNvSpPr>
            <a:spLocks noChangeShapeType="1"/>
          </p:cNvSpPr>
          <p:nvPr/>
        </p:nvSpPr>
        <p:spPr bwMode="auto">
          <a:xfrm>
            <a:off x="6286500" y="1228730"/>
            <a:ext cx="1588" cy="5418650"/>
          </a:xfrm>
          <a:prstGeom prst="line">
            <a:avLst/>
          </a:prstGeom>
          <a:noFill/>
          <a:ln w="158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Tree>
    <p:extLst>
      <p:ext uri="{BB962C8B-B14F-4D97-AF65-F5344CB8AC3E}">
        <p14:creationId xmlns:p14="http://schemas.microsoft.com/office/powerpoint/2010/main" val="2120760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example</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5460" y="652465"/>
            <a:ext cx="2891767" cy="3772166"/>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97282" y="803101"/>
            <a:ext cx="3088562" cy="3760868"/>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6000" contrast="30000"/>
                    </a14:imgEffect>
                  </a14:imgLayer>
                </a14:imgProps>
              </a:ext>
              <a:ext uri="{28A0092B-C50C-407E-A947-70E740481C1C}">
                <a14:useLocalDpi xmlns:a14="http://schemas.microsoft.com/office/drawing/2010/main"/>
              </a:ext>
            </a:extLst>
          </a:blip>
          <a:stretch>
            <a:fillRect/>
          </a:stretch>
        </p:blipFill>
        <p:spPr>
          <a:xfrm>
            <a:off x="6816437" y="978068"/>
            <a:ext cx="2901229" cy="3760478"/>
          </a:xfrm>
          <a:prstGeom prst="rect">
            <a:avLst/>
          </a:prstGeom>
        </p:spPr>
      </p:pic>
      <p:sp>
        <p:nvSpPr>
          <p:cNvPr id="7" name="Rectangle 6">
            <a:extLst>
              <a:ext uri="{FF2B5EF4-FFF2-40B4-BE49-F238E27FC236}">
                <a16:creationId xmlns:a16="http://schemas.microsoft.com/office/drawing/2014/main" id="{CA35A3BC-0476-D04C-8955-BB3DF3F85E31}"/>
              </a:ext>
            </a:extLst>
          </p:cNvPr>
          <p:cNvSpPr/>
          <p:nvPr/>
        </p:nvSpPr>
        <p:spPr>
          <a:xfrm>
            <a:off x="3612774" y="4821484"/>
            <a:ext cx="8187547" cy="1962332"/>
          </a:xfrm>
          <a:prstGeom prst="rect">
            <a:avLst/>
          </a:prstGeom>
          <a:solidFill>
            <a:srgbClr val="FFFD78"/>
          </a:solidFill>
        </p:spPr>
        <p:txBody>
          <a:bodyPr wrap="square">
            <a:spAutoFit/>
          </a:bodyPr>
          <a:lstStyle/>
          <a:p>
            <a:pPr lvl="0" defTabSz="793750" eaLnBrk="0" fontAlgn="base" hangingPunct="0">
              <a:lnSpc>
                <a:spcPct val="85000"/>
              </a:lnSpc>
              <a:spcBef>
                <a:spcPct val="40000"/>
              </a:spcBef>
              <a:spcAft>
                <a:spcPct val="0"/>
              </a:spcAft>
              <a:buClr>
                <a:srgbClr val="000000"/>
              </a:buClr>
              <a:defRPr/>
            </a:pPr>
            <a:r>
              <a:rPr lang="en-US" dirty="0">
                <a:solidFill>
                  <a:srgbClr val="000000"/>
                </a:solidFill>
                <a:latin typeface="Arial" charset="0"/>
                <a:ea typeface="ＭＳ Ｐゴシック" charset="0"/>
                <a:cs typeface="Arial" charset="0"/>
              </a:rPr>
              <a:t>Introduce "thing criteria" as necessary:</a:t>
            </a:r>
          </a:p>
          <a:p>
            <a:pPr marL="177800" lvl="1" indent="-177800" defTabSz="793750" eaLnBrk="0" fontAlgn="base" hangingPunct="0">
              <a:lnSpc>
                <a:spcPct val="70000"/>
              </a:lnSpc>
              <a:spcBef>
                <a:spcPct val="40000"/>
              </a:spcBef>
              <a:spcAft>
                <a:spcPct val="0"/>
              </a:spcAft>
              <a:buClr>
                <a:srgbClr val="000000"/>
              </a:buClr>
              <a:buFont typeface="Wingdings" charset="0"/>
              <a:buChar char="§"/>
              <a:defRPr/>
            </a:pPr>
            <a:r>
              <a:rPr lang="en-US" sz="1600" i="1" dirty="0">
                <a:solidFill>
                  <a:srgbClr val="000000"/>
                </a:solidFill>
                <a:latin typeface="Arial" charset="0"/>
                <a:ea typeface="ＭＳ Ｐゴシック" charset="0"/>
                <a:cs typeface="Arial" charset="0"/>
              </a:rPr>
              <a:t>singular noun</a:t>
            </a:r>
            <a:r>
              <a:rPr lang="en-US" sz="1600" dirty="0">
                <a:solidFill>
                  <a:srgbClr val="000000"/>
                </a:solidFill>
                <a:latin typeface="Arial" charset="0"/>
                <a:ea typeface="ＭＳ Ｐゴシック" charset="0"/>
                <a:cs typeface="Arial" charset="0"/>
              </a:rPr>
              <a:t> – can talk about </a:t>
            </a:r>
            <a:r>
              <a:rPr lang="en-US" sz="1600" i="1" dirty="0">
                <a:solidFill>
                  <a:srgbClr val="000000"/>
                </a:solidFill>
                <a:latin typeface="Arial" charset="0"/>
                <a:ea typeface="ＭＳ Ｐゴシック" charset="0"/>
                <a:cs typeface="Arial" charset="0"/>
              </a:rPr>
              <a:t>one of them</a:t>
            </a:r>
            <a:r>
              <a:rPr lang="en-US" sz="1600" dirty="0">
                <a:solidFill>
                  <a:srgbClr val="000000"/>
                </a:solidFill>
                <a:latin typeface="Arial" charset="0"/>
                <a:ea typeface="ＭＳ Ｐゴシック" charset="0"/>
                <a:cs typeface="Arial" charset="0"/>
              </a:rPr>
              <a:t> (</a:t>
            </a:r>
            <a:r>
              <a:rPr lang="en-US" sz="1600" i="1" dirty="0">
                <a:solidFill>
                  <a:srgbClr val="000000"/>
                </a:solidFill>
                <a:latin typeface="Arial" charset="0"/>
                <a:ea typeface="ＭＳ Ｐゴシック" charset="0"/>
                <a:cs typeface="Arial" charset="0"/>
              </a:rPr>
              <a:t>Worker</a:t>
            </a:r>
            <a:r>
              <a:rPr lang="en-US" sz="1600" dirty="0">
                <a:solidFill>
                  <a:srgbClr val="000000"/>
                </a:solidFill>
                <a:latin typeface="Arial" charset="0"/>
                <a:ea typeface="ＭＳ Ｐゴシック" charset="0"/>
                <a:cs typeface="Arial" charset="0"/>
              </a:rPr>
              <a:t> not </a:t>
            </a:r>
            <a:r>
              <a:rPr lang="en-US" sz="1600" i="1" dirty="0">
                <a:solidFill>
                  <a:srgbClr val="000000"/>
                </a:solidFill>
                <a:latin typeface="Arial" charset="0"/>
                <a:ea typeface="ＭＳ Ｐゴシック" charset="0"/>
                <a:cs typeface="Arial" charset="0"/>
              </a:rPr>
              <a:t>Staff</a:t>
            </a:r>
            <a:r>
              <a:rPr lang="en-US" sz="1600" dirty="0">
                <a:solidFill>
                  <a:srgbClr val="000000"/>
                </a:solidFill>
                <a:latin typeface="Arial" charset="0"/>
                <a:ea typeface="ＭＳ Ｐゴシック" charset="0"/>
                <a:cs typeface="Arial" charset="0"/>
              </a:rPr>
              <a:t>,</a:t>
            </a:r>
            <a:r>
              <a:rPr lang="en-US" altLang="ja-JP" sz="1600" dirty="0">
                <a:solidFill>
                  <a:srgbClr val="000000"/>
                </a:solidFill>
                <a:latin typeface="Arial" charset="0"/>
                <a:ea typeface="ＭＳ Ｐゴシック" charset="0"/>
                <a:cs typeface="Arial" charset="0"/>
              </a:rPr>
              <a:t> </a:t>
            </a:r>
            <a:r>
              <a:rPr lang="en-US" altLang="ja-JP" sz="1600" i="1" dirty="0">
                <a:solidFill>
                  <a:srgbClr val="000000"/>
                </a:solidFill>
                <a:latin typeface="Arial" charset="0"/>
                <a:ea typeface="ＭＳ Ｐゴシック" charset="0"/>
                <a:cs typeface="Arial" charset="0"/>
              </a:rPr>
              <a:t>Item</a:t>
            </a:r>
            <a:r>
              <a:rPr lang="en-US" altLang="ja-JP" sz="1600" dirty="0">
                <a:solidFill>
                  <a:srgbClr val="000000"/>
                </a:solidFill>
                <a:latin typeface="Arial" charset="0"/>
                <a:ea typeface="ＭＳ Ｐゴシック" charset="0"/>
                <a:cs typeface="Arial" charset="0"/>
              </a:rPr>
              <a:t> not </a:t>
            </a:r>
            <a:r>
              <a:rPr lang="en-US" altLang="ja-JP" sz="1600" i="1" dirty="0">
                <a:solidFill>
                  <a:srgbClr val="000000"/>
                </a:solidFill>
                <a:latin typeface="Arial" charset="0"/>
                <a:ea typeface="ＭＳ Ｐゴシック" charset="0"/>
                <a:cs typeface="Arial" charset="0"/>
              </a:rPr>
              <a:t>Inventory</a:t>
            </a:r>
            <a:r>
              <a:rPr lang="en-US" sz="1600" dirty="0">
                <a:solidFill>
                  <a:srgbClr val="000000"/>
                </a:solidFill>
                <a:latin typeface="Arial" charset="0"/>
                <a:ea typeface="ＭＳ Ｐゴシック" charset="0"/>
                <a:cs typeface="Arial" charset="0"/>
              </a:rPr>
              <a:t>)</a:t>
            </a:r>
          </a:p>
          <a:p>
            <a:pPr marL="177800" lvl="1" indent="-177800" defTabSz="793750" eaLnBrk="0" fontAlgn="base" hangingPunct="0">
              <a:lnSpc>
                <a:spcPct val="70000"/>
              </a:lnSpc>
              <a:spcBef>
                <a:spcPct val="40000"/>
              </a:spcBef>
              <a:spcAft>
                <a:spcPct val="0"/>
              </a:spcAft>
              <a:buClr>
                <a:srgbClr val="000000"/>
              </a:buClr>
              <a:buFont typeface="Wingdings" charset="0"/>
              <a:buChar char="§"/>
              <a:defRPr/>
            </a:pPr>
            <a:r>
              <a:rPr lang="en-US" sz="1600" i="1" dirty="0">
                <a:solidFill>
                  <a:srgbClr val="000000"/>
                </a:solidFill>
                <a:latin typeface="Arial" charset="0"/>
                <a:ea typeface="ＭＳ Ｐゴシック" charset="0"/>
                <a:cs typeface="Arial" charset="0"/>
              </a:rPr>
              <a:t>multiple</a:t>
            </a:r>
            <a:r>
              <a:rPr lang="en-US" sz="1600" dirty="0">
                <a:solidFill>
                  <a:srgbClr val="000000"/>
                </a:solidFill>
                <a:latin typeface="Arial" charset="0"/>
                <a:ea typeface="ＭＳ Ｐゴシック" charset="0"/>
                <a:cs typeface="Arial" charset="0"/>
              </a:rPr>
              <a:t> instances</a:t>
            </a:r>
          </a:p>
          <a:p>
            <a:pPr marL="177800" lvl="1" indent="-177800" defTabSz="793750" eaLnBrk="0" fontAlgn="base" hangingPunct="0">
              <a:lnSpc>
                <a:spcPct val="70000"/>
              </a:lnSpc>
              <a:spcBef>
                <a:spcPct val="40000"/>
              </a:spcBef>
              <a:spcAft>
                <a:spcPct val="0"/>
              </a:spcAft>
              <a:buClr>
                <a:srgbClr val="000000"/>
              </a:buClr>
              <a:buFont typeface="Wingdings" charset="0"/>
              <a:buChar char="§"/>
              <a:defRPr/>
            </a:pPr>
            <a:r>
              <a:rPr lang="en-US" sz="1600" dirty="0">
                <a:solidFill>
                  <a:srgbClr val="000000"/>
                </a:solidFill>
                <a:latin typeface="Arial" charset="0"/>
                <a:ea typeface="ＭＳ Ｐゴシック" charset="0"/>
                <a:cs typeface="Arial" charset="0"/>
              </a:rPr>
              <a:t>must </a:t>
            </a:r>
            <a:r>
              <a:rPr lang="en-US" sz="1600" i="1" dirty="0">
                <a:solidFill>
                  <a:srgbClr val="000000"/>
                </a:solidFill>
                <a:latin typeface="Arial" charset="0"/>
                <a:ea typeface="ＭＳ Ｐゴシック" charset="0"/>
                <a:cs typeface="Arial" charset="0"/>
              </a:rPr>
              <a:t>need to </a:t>
            </a:r>
            <a:r>
              <a:rPr lang="en-US" sz="1600" dirty="0">
                <a:solidFill>
                  <a:srgbClr val="000000"/>
                </a:solidFill>
                <a:latin typeface="Arial" charset="0"/>
                <a:ea typeface="ＭＳ Ｐゴシック" charset="0"/>
                <a:cs typeface="Arial" charset="0"/>
              </a:rPr>
              <a:t>and be </a:t>
            </a:r>
            <a:r>
              <a:rPr lang="en-US" sz="1600" i="1" dirty="0">
                <a:solidFill>
                  <a:srgbClr val="000000"/>
                </a:solidFill>
                <a:latin typeface="Arial" charset="0"/>
                <a:ea typeface="ＭＳ Ｐゴシック" charset="0"/>
                <a:cs typeface="Arial" charset="0"/>
              </a:rPr>
              <a:t>able to </a:t>
            </a:r>
            <a:r>
              <a:rPr lang="en-US" sz="1600" dirty="0">
                <a:solidFill>
                  <a:srgbClr val="000000"/>
                </a:solidFill>
                <a:latin typeface="Arial" charset="0"/>
                <a:ea typeface="ＭＳ Ｐゴシック" charset="0"/>
                <a:cs typeface="Arial" charset="0"/>
              </a:rPr>
              <a:t>track </a:t>
            </a:r>
            <a:r>
              <a:rPr lang="en-US" sz="1600" i="1" dirty="0">
                <a:solidFill>
                  <a:srgbClr val="000000"/>
                </a:solidFill>
                <a:latin typeface="Arial" charset="0"/>
                <a:ea typeface="ＭＳ Ｐゴシック" charset="0"/>
                <a:cs typeface="Arial" charset="0"/>
              </a:rPr>
              <a:t>each</a:t>
            </a:r>
            <a:r>
              <a:rPr lang="en-US" sz="1600" dirty="0">
                <a:solidFill>
                  <a:srgbClr val="000000"/>
                </a:solidFill>
                <a:latin typeface="Arial" charset="0"/>
                <a:ea typeface="ＭＳ Ｐゴシック" charset="0"/>
                <a:cs typeface="Arial" charset="0"/>
              </a:rPr>
              <a:t> instance (uniquely identify each)</a:t>
            </a:r>
          </a:p>
          <a:p>
            <a:pPr marL="177800" lvl="1" indent="-177800" defTabSz="793750" eaLnBrk="0" fontAlgn="base" hangingPunct="0">
              <a:lnSpc>
                <a:spcPct val="70000"/>
              </a:lnSpc>
              <a:spcBef>
                <a:spcPct val="40000"/>
              </a:spcBef>
              <a:spcAft>
                <a:spcPct val="0"/>
              </a:spcAft>
              <a:buClr>
                <a:srgbClr val="000000"/>
              </a:buClr>
              <a:buFont typeface="Wingdings" charset="0"/>
              <a:buChar char="§"/>
              <a:defRPr/>
            </a:pPr>
            <a:r>
              <a:rPr lang="en-US" sz="1600" dirty="0">
                <a:solidFill>
                  <a:srgbClr val="000000"/>
                </a:solidFill>
                <a:latin typeface="Arial" charset="0"/>
                <a:ea typeface="ＭＳ Ｐゴシック" charset="0"/>
                <a:cs typeface="Arial" charset="0"/>
              </a:rPr>
              <a:t>has </a:t>
            </a:r>
            <a:r>
              <a:rPr lang="en-US" sz="1600" i="1" dirty="0">
                <a:solidFill>
                  <a:srgbClr val="000000"/>
                </a:solidFill>
                <a:latin typeface="Arial" charset="0"/>
                <a:ea typeface="ＭＳ Ｐゴシック" charset="0"/>
                <a:cs typeface="Arial" charset="0"/>
              </a:rPr>
              <a:t>facts</a:t>
            </a:r>
            <a:r>
              <a:rPr lang="en-US" sz="1600" dirty="0">
                <a:solidFill>
                  <a:srgbClr val="000000"/>
                </a:solidFill>
                <a:latin typeface="Arial" charset="0"/>
                <a:ea typeface="ＭＳ Ｐゴシック" charset="0"/>
                <a:cs typeface="Arial" charset="0"/>
              </a:rPr>
              <a:t> that must be recorded</a:t>
            </a:r>
          </a:p>
          <a:p>
            <a:pPr marL="177800" lvl="1" indent="-177800" defTabSz="793750" eaLnBrk="0" fontAlgn="base" hangingPunct="0">
              <a:lnSpc>
                <a:spcPct val="70000"/>
              </a:lnSpc>
              <a:spcBef>
                <a:spcPct val="40000"/>
              </a:spcBef>
              <a:spcAft>
                <a:spcPct val="0"/>
              </a:spcAft>
              <a:buClr>
                <a:srgbClr val="000000"/>
              </a:buClr>
              <a:buFont typeface="Wingdings" charset="0"/>
              <a:buChar char="§"/>
              <a:defRPr/>
            </a:pPr>
            <a:r>
              <a:rPr lang="en-US" sz="1600" dirty="0">
                <a:latin typeface="Arial" panose="020B0604020202020204" pitchFamily="34" charset="0"/>
                <a:cs typeface="Arial" panose="020B0604020202020204" pitchFamily="34" charset="0"/>
              </a:rPr>
              <a:t>makes sense in a </a:t>
            </a:r>
            <a:r>
              <a:rPr lang="en-US" sz="1600" i="1" dirty="0">
                <a:latin typeface="Arial" panose="020B0604020202020204" pitchFamily="34" charset="0"/>
                <a:cs typeface="Arial" panose="020B0604020202020204" pitchFamily="34" charset="0"/>
              </a:rPr>
              <a:t>"verb-noun" </a:t>
            </a:r>
            <a:r>
              <a:rPr lang="en-US" sz="1600" dirty="0">
                <a:latin typeface="Arial" panose="020B0604020202020204" pitchFamily="34" charset="0"/>
                <a:cs typeface="Arial" panose="020B0604020202020204" pitchFamily="34" charset="0"/>
              </a:rPr>
              <a:t>pair</a:t>
            </a:r>
            <a:endParaRPr lang="en-US" sz="1600" dirty="0">
              <a:solidFill>
                <a:srgbClr val="000000"/>
              </a:solidFill>
              <a:latin typeface="Arial" charset="0"/>
              <a:ea typeface="ＭＳ Ｐゴシック" charset="0"/>
              <a:cs typeface="Arial" charset="0"/>
            </a:endParaRPr>
          </a:p>
          <a:p>
            <a:pPr marL="177800" lvl="1" indent="-177800" defTabSz="793750" eaLnBrk="0" fontAlgn="base" hangingPunct="0">
              <a:lnSpc>
                <a:spcPct val="70000"/>
              </a:lnSpc>
              <a:spcBef>
                <a:spcPct val="40000"/>
              </a:spcBef>
              <a:spcAft>
                <a:spcPct val="0"/>
              </a:spcAft>
              <a:buClr>
                <a:srgbClr val="000000"/>
              </a:buClr>
              <a:buFont typeface="Wingdings" charset="0"/>
              <a:buChar char="§"/>
              <a:defRPr/>
            </a:pPr>
            <a:r>
              <a:rPr lang="en-US" sz="1600" i="1" dirty="0">
                <a:solidFill>
                  <a:srgbClr val="000000"/>
                </a:solidFill>
                <a:latin typeface="Arial" charset="0"/>
                <a:ea typeface="ＭＳ Ｐゴシック" charset="0"/>
                <a:cs typeface="Arial" charset="0"/>
              </a:rPr>
              <a:t>NOT an artifact </a:t>
            </a:r>
            <a:r>
              <a:rPr lang="en-US" sz="1600" dirty="0">
                <a:solidFill>
                  <a:srgbClr val="000000"/>
                </a:solidFill>
                <a:latin typeface="Arial" charset="0"/>
                <a:ea typeface="ＭＳ Ｐゴシック" charset="0"/>
                <a:cs typeface="Arial" charset="0"/>
              </a:rPr>
              <a:t>like a spreadsheet or report (not a Call Log or Worker Directory or…)</a:t>
            </a:r>
            <a:endParaRPr lang="en-US" dirty="0"/>
          </a:p>
        </p:txBody>
      </p:sp>
    </p:spTree>
    <p:extLst>
      <p:ext uri="{BB962C8B-B14F-4D97-AF65-F5344CB8AC3E}">
        <p14:creationId xmlns:p14="http://schemas.microsoft.com/office/powerpoint/2010/main" val="194412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dirty="0">
                <a:latin typeface="Arial" charset="0"/>
                <a:cs typeface="+mj-cs"/>
              </a:rPr>
              <a:t>Identifying Entities – three common errors</a:t>
            </a:r>
          </a:p>
        </p:txBody>
      </p:sp>
      <p:sp>
        <p:nvSpPr>
          <p:cNvPr id="26627" name="Rectangle 3"/>
          <p:cNvSpPr>
            <a:spLocks noGrp="1" noChangeArrowheads="1"/>
          </p:cNvSpPr>
          <p:nvPr>
            <p:ph type="body" idx="4294967295"/>
          </p:nvPr>
        </p:nvSpPr>
        <p:spPr>
          <a:xfrm>
            <a:off x="885237" y="785813"/>
            <a:ext cx="10897031" cy="5751512"/>
          </a:xfrm>
        </p:spPr>
        <p:txBody>
          <a:bodyPr/>
          <a:lstStyle/>
          <a:p>
            <a:pPr marL="457200" indent="-457200" defTabSz="873125">
              <a:buFont typeface="Wingdings" charset="0"/>
              <a:buAutoNum type="arabicPeriod"/>
              <a:defRPr/>
            </a:pPr>
            <a:r>
              <a:rPr lang="en-US" sz="2000" dirty="0">
                <a:latin typeface="Arial" charset="0"/>
                <a:cs typeface="+mn-cs"/>
              </a:rPr>
              <a:t>Treating an “artifact” (a spreadsheet, report, web page, form, etc.) as an Entity – </a:t>
            </a:r>
            <a:br>
              <a:rPr lang="en-US" sz="2000" dirty="0">
                <a:latin typeface="Arial" charset="0"/>
                <a:cs typeface="+mn-cs"/>
              </a:rPr>
            </a:br>
            <a:r>
              <a:rPr lang="en-US" sz="2000" dirty="0">
                <a:latin typeface="Arial" charset="0"/>
                <a:cs typeface="+mn-cs"/>
              </a:rPr>
              <a:t>an Entity is a fundamental, singular thing with no reference to </a:t>
            </a:r>
            <a:r>
              <a:rPr lang="en-US" sz="2000" i="1" dirty="0">
                <a:latin typeface="Arial" charset="0"/>
                <a:cs typeface="+mn-cs"/>
              </a:rPr>
              <a:t>implementation </a:t>
            </a:r>
            <a:r>
              <a:rPr lang="en-US" sz="2000" dirty="0">
                <a:latin typeface="Arial" charset="0"/>
                <a:cs typeface="+mn-cs"/>
              </a:rPr>
              <a:t>– </a:t>
            </a:r>
            <a:br>
              <a:rPr lang="en-US" sz="2000" dirty="0">
                <a:latin typeface="Arial" charset="0"/>
                <a:cs typeface="+mn-cs"/>
              </a:rPr>
            </a:br>
            <a:r>
              <a:rPr lang="en-US" sz="2000" dirty="0">
                <a:latin typeface="Arial" charset="0"/>
                <a:cs typeface="+mn-cs"/>
              </a:rPr>
              <a:t>Artifacts reflect implementation (form, DB, spreadsheet, list, …)</a:t>
            </a:r>
            <a:br>
              <a:rPr lang="en-US" sz="2000" dirty="0">
                <a:latin typeface="Arial" charset="0"/>
                <a:cs typeface="+mn-cs"/>
              </a:rPr>
            </a:br>
            <a:r>
              <a:rPr lang="en-US" sz="2000" dirty="0">
                <a:latin typeface="Arial" charset="0"/>
                <a:cs typeface="+mn-cs"/>
              </a:rPr>
              <a:t>and contain attributes from </a:t>
            </a:r>
            <a:br>
              <a:rPr lang="en-US" sz="2000" dirty="0">
                <a:latin typeface="Arial" charset="0"/>
                <a:cs typeface="+mn-cs"/>
              </a:rPr>
            </a:br>
            <a:r>
              <a:rPr lang="en-US" sz="2000" dirty="0">
                <a:latin typeface="Arial" charset="0"/>
                <a:cs typeface="+mn-cs"/>
              </a:rPr>
              <a:t>- </a:t>
            </a:r>
            <a:r>
              <a:rPr lang="en-US" sz="2000" i="1" dirty="0">
                <a:latin typeface="Arial" charset="0"/>
                <a:cs typeface="+mn-cs"/>
              </a:rPr>
              <a:t>multiple different </a:t>
            </a:r>
            <a:r>
              <a:rPr lang="en-US" sz="2000" dirty="0">
                <a:latin typeface="Arial" charset="0"/>
                <a:cs typeface="+mn-cs"/>
              </a:rPr>
              <a:t>Entities or </a:t>
            </a:r>
            <a:br>
              <a:rPr lang="en-US" sz="2000" dirty="0">
                <a:latin typeface="Arial" charset="0"/>
                <a:cs typeface="+mn-cs"/>
              </a:rPr>
            </a:br>
            <a:r>
              <a:rPr lang="en-US" sz="2000" dirty="0">
                <a:latin typeface="Arial" charset="0"/>
                <a:cs typeface="+mn-cs"/>
              </a:rPr>
              <a:t>- </a:t>
            </a:r>
            <a:r>
              <a:rPr lang="en-US" sz="2000" i="1" dirty="0">
                <a:latin typeface="Arial" charset="0"/>
                <a:cs typeface="+mn-cs"/>
              </a:rPr>
              <a:t>multiple instances of the same </a:t>
            </a:r>
            <a:r>
              <a:rPr lang="en-US" sz="2000" dirty="0">
                <a:latin typeface="Arial" charset="0"/>
                <a:cs typeface="+mn-cs"/>
              </a:rPr>
              <a:t>Entity</a:t>
            </a:r>
            <a:br>
              <a:rPr lang="en-US" sz="2000" dirty="0">
                <a:latin typeface="Arial" charset="0"/>
                <a:cs typeface="+mn-cs"/>
              </a:rPr>
            </a:br>
            <a:r>
              <a:rPr lang="en-US" sz="2000" dirty="0">
                <a:latin typeface="Arial" charset="0"/>
                <a:cs typeface="+mn-cs"/>
              </a:rPr>
              <a:t>e.g., </a:t>
            </a:r>
            <a:r>
              <a:rPr lang="en-US" sz="2000" i="1" dirty="0">
                <a:solidFill>
                  <a:srgbClr val="FF3300"/>
                </a:solidFill>
                <a:latin typeface="Arial" charset="0"/>
                <a:cs typeface="+mn-cs"/>
              </a:rPr>
              <a:t>“Admission Request </a:t>
            </a:r>
            <a:r>
              <a:rPr lang="en-US" sz="2000" i="1" u="sng" dirty="0">
                <a:solidFill>
                  <a:srgbClr val="FF3300"/>
                </a:solidFill>
                <a:latin typeface="Arial" charset="0"/>
                <a:cs typeface="+mn-cs"/>
              </a:rPr>
              <a:t>Form</a:t>
            </a:r>
            <a:r>
              <a:rPr lang="en-US" sz="2000" i="1" dirty="0">
                <a:solidFill>
                  <a:srgbClr val="FF3300"/>
                </a:solidFill>
                <a:latin typeface="Arial" charset="0"/>
                <a:cs typeface="+mn-cs"/>
              </a:rPr>
              <a:t>” </a:t>
            </a:r>
            <a:r>
              <a:rPr lang="en-US" sz="2000" dirty="0">
                <a:latin typeface="Arial" charset="0"/>
                <a:cs typeface="+mn-cs"/>
              </a:rPr>
              <a:t>or </a:t>
            </a:r>
            <a:r>
              <a:rPr lang="en-US" sz="2000" i="1" dirty="0">
                <a:solidFill>
                  <a:srgbClr val="FF3300"/>
                </a:solidFill>
                <a:latin typeface="Arial" charset="0"/>
                <a:cs typeface="+mn-cs"/>
              </a:rPr>
              <a:t>“Orders Summary </a:t>
            </a:r>
            <a:r>
              <a:rPr lang="en-US" sz="2000" i="1" u="sng" dirty="0">
                <a:solidFill>
                  <a:srgbClr val="FF3300"/>
                </a:solidFill>
                <a:latin typeface="Arial" charset="0"/>
                <a:cs typeface="+mn-cs"/>
              </a:rPr>
              <a:t>Spreadsheet</a:t>
            </a:r>
            <a:r>
              <a:rPr lang="en-US" sz="2000" i="1" dirty="0">
                <a:solidFill>
                  <a:srgbClr val="FF3300"/>
                </a:solidFill>
                <a:latin typeface="Arial" charset="0"/>
                <a:cs typeface="+mn-cs"/>
              </a:rPr>
              <a:t>”</a:t>
            </a:r>
            <a:br>
              <a:rPr lang="en-US" sz="2000" i="1" dirty="0">
                <a:solidFill>
                  <a:srgbClr val="FF3300"/>
                </a:solidFill>
                <a:latin typeface="Arial" charset="0"/>
                <a:cs typeface="+mn-cs"/>
              </a:rPr>
            </a:br>
            <a:r>
              <a:rPr lang="en-US" sz="2000" dirty="0">
                <a:solidFill>
                  <a:srgbClr val="000000"/>
                </a:solidFill>
                <a:latin typeface="Arial" charset="0"/>
                <a:cs typeface="+mn-cs"/>
              </a:rPr>
              <a:t>or</a:t>
            </a:r>
            <a:r>
              <a:rPr lang="en-US" sz="2000" i="1" dirty="0">
                <a:solidFill>
                  <a:srgbClr val="FF3300"/>
                </a:solidFill>
                <a:latin typeface="Arial" charset="0"/>
                <a:cs typeface="+mn-cs"/>
              </a:rPr>
              <a:t> “Daily Call </a:t>
            </a:r>
            <a:r>
              <a:rPr lang="en-US" sz="2000" i="1" u="sng" dirty="0">
                <a:solidFill>
                  <a:srgbClr val="FF3300"/>
                </a:solidFill>
                <a:latin typeface="Arial" charset="0"/>
                <a:cs typeface="+mn-cs"/>
              </a:rPr>
              <a:t>Log</a:t>
            </a:r>
            <a:r>
              <a:rPr lang="en-US" sz="2000" i="1" dirty="0">
                <a:solidFill>
                  <a:srgbClr val="FF3300"/>
                </a:solidFill>
                <a:latin typeface="Arial" charset="0"/>
                <a:cs typeface="+mn-cs"/>
              </a:rPr>
              <a:t>” </a:t>
            </a:r>
            <a:r>
              <a:rPr lang="en-US" sz="2000" i="1" dirty="0">
                <a:latin typeface="Arial" charset="0"/>
              </a:rPr>
              <a:t>or</a:t>
            </a:r>
            <a:r>
              <a:rPr lang="en-US" sz="2000" i="1" dirty="0">
                <a:solidFill>
                  <a:srgbClr val="FF3300"/>
                </a:solidFill>
                <a:latin typeface="Arial" charset="0"/>
              </a:rPr>
              <a:t> “Materials List </a:t>
            </a:r>
            <a:r>
              <a:rPr lang="en-US" sz="2000" i="1" u="sng" dirty="0">
                <a:solidFill>
                  <a:srgbClr val="FF3300"/>
                </a:solidFill>
                <a:latin typeface="Arial" charset="0"/>
              </a:rPr>
              <a:t>Fax</a:t>
            </a:r>
            <a:r>
              <a:rPr lang="en-US" sz="2000" i="1" dirty="0">
                <a:solidFill>
                  <a:srgbClr val="FF3300"/>
                </a:solidFill>
                <a:latin typeface="Arial" charset="0"/>
              </a:rPr>
              <a:t>” </a:t>
            </a:r>
            <a:r>
              <a:rPr lang="en-US" sz="2000" dirty="0">
                <a:solidFill>
                  <a:srgbClr val="000000"/>
                </a:solidFill>
                <a:latin typeface="Arial" charset="0"/>
                <a:cs typeface="+mn-cs"/>
              </a:rPr>
              <a:t>or </a:t>
            </a:r>
            <a:r>
              <a:rPr lang="en-US" sz="2000" i="1" dirty="0">
                <a:solidFill>
                  <a:srgbClr val="FF3300"/>
                </a:solidFill>
                <a:latin typeface="Arial" charset="0"/>
              </a:rPr>
              <a:t>“Class </a:t>
            </a:r>
            <a:r>
              <a:rPr lang="en-US" sz="2000" i="1" u="sng" dirty="0">
                <a:solidFill>
                  <a:srgbClr val="FF3300"/>
                </a:solidFill>
                <a:latin typeface="Arial" charset="0"/>
              </a:rPr>
              <a:t>Roster</a:t>
            </a:r>
            <a:r>
              <a:rPr lang="en-US" sz="2000" i="1" dirty="0">
                <a:solidFill>
                  <a:srgbClr val="FF3300"/>
                </a:solidFill>
                <a:latin typeface="Arial" charset="0"/>
              </a:rPr>
              <a:t>” </a:t>
            </a:r>
            <a:r>
              <a:rPr lang="en-US" sz="2000" dirty="0">
                <a:solidFill>
                  <a:srgbClr val="000000"/>
                </a:solidFill>
                <a:latin typeface="Arial" charset="0"/>
              </a:rPr>
              <a:t>or </a:t>
            </a:r>
            <a:r>
              <a:rPr lang="en-US" sz="2000" i="1" dirty="0">
                <a:solidFill>
                  <a:srgbClr val="FF3300"/>
                </a:solidFill>
                <a:latin typeface="Arial" charset="0"/>
              </a:rPr>
              <a:t>“Course List” </a:t>
            </a:r>
            <a:r>
              <a:rPr lang="en-US" sz="2000" dirty="0">
                <a:solidFill>
                  <a:srgbClr val="000000"/>
                </a:solidFill>
                <a:latin typeface="Arial" charset="0"/>
                <a:cs typeface="+mn-cs"/>
              </a:rPr>
              <a:t>or</a:t>
            </a:r>
            <a:r>
              <a:rPr lang="is-IS" sz="2000" dirty="0">
                <a:solidFill>
                  <a:srgbClr val="000000"/>
                </a:solidFill>
                <a:latin typeface="Arial" charset="0"/>
                <a:cs typeface="+mn-cs"/>
              </a:rPr>
              <a:t>…</a:t>
            </a:r>
            <a:br>
              <a:rPr lang="is-IS" sz="2000" dirty="0">
                <a:solidFill>
                  <a:srgbClr val="000000"/>
                </a:solidFill>
                <a:latin typeface="Arial" charset="0"/>
                <a:cs typeface="+mn-cs"/>
              </a:rPr>
            </a:br>
            <a:br>
              <a:rPr lang="is-IS" sz="2000" dirty="0">
                <a:solidFill>
                  <a:srgbClr val="000000"/>
                </a:solidFill>
                <a:latin typeface="Arial" charset="0"/>
                <a:cs typeface="+mn-cs"/>
              </a:rPr>
            </a:br>
            <a:endParaRPr lang="en-US" sz="2000" dirty="0">
              <a:solidFill>
                <a:srgbClr val="000000"/>
              </a:solidFill>
              <a:latin typeface="Arial" charset="0"/>
              <a:cs typeface="+mn-cs"/>
            </a:endParaRPr>
          </a:p>
          <a:p>
            <a:pPr marL="457200" indent="-457200" defTabSz="873125">
              <a:buFont typeface="Wingdings" charset="0"/>
              <a:buAutoNum type="arabicPeriod"/>
              <a:defRPr/>
            </a:pPr>
            <a:r>
              <a:rPr lang="en-US" sz="2000" dirty="0">
                <a:latin typeface="Arial" charset="0"/>
                <a:cs typeface="+mn-cs"/>
              </a:rPr>
              <a:t>Identifying an Entity that exists in the real world, </a:t>
            </a:r>
            <a:br>
              <a:rPr lang="en-US" sz="2000" dirty="0">
                <a:latin typeface="Arial" charset="0"/>
                <a:cs typeface="+mn-cs"/>
              </a:rPr>
            </a:br>
            <a:r>
              <a:rPr lang="en-US" sz="2000" dirty="0">
                <a:latin typeface="Arial" charset="0"/>
                <a:cs typeface="+mn-cs"/>
              </a:rPr>
              <a:t>but whose </a:t>
            </a:r>
            <a:r>
              <a:rPr lang="en-US" sz="2000" i="1" dirty="0">
                <a:latin typeface="Arial" charset="0"/>
                <a:cs typeface="+mn-cs"/>
              </a:rPr>
              <a:t>instances</a:t>
            </a:r>
            <a:r>
              <a:rPr lang="en-US" sz="2000" dirty="0">
                <a:latin typeface="Arial" charset="0"/>
                <a:cs typeface="+mn-cs"/>
              </a:rPr>
              <a:t> can</a:t>
            </a:r>
            <a:r>
              <a:rPr lang="tr-TR" altLang="ja-JP" sz="2000" dirty="0">
                <a:latin typeface="Arial" charset="0"/>
                <a:cs typeface="+mn-cs"/>
              </a:rPr>
              <a:t>'t</a:t>
            </a:r>
            <a:r>
              <a:rPr lang="en-US" sz="2000" dirty="0">
                <a:latin typeface="Arial" charset="0"/>
                <a:cs typeface="+mn-cs"/>
              </a:rPr>
              <a:t> be uniquely identified</a:t>
            </a:r>
            <a:br>
              <a:rPr lang="en-US" sz="2000" dirty="0">
                <a:latin typeface="Arial" charset="0"/>
                <a:cs typeface="+mn-cs"/>
              </a:rPr>
            </a:br>
            <a:r>
              <a:rPr lang="en-US" sz="2000" dirty="0">
                <a:latin typeface="Arial" charset="0"/>
                <a:cs typeface="+mn-cs"/>
              </a:rPr>
              <a:t>e.g., </a:t>
            </a:r>
            <a:r>
              <a:rPr lang="ja-JP" altLang="en-US" sz="2000" i="1">
                <a:solidFill>
                  <a:srgbClr val="FF3300"/>
                </a:solidFill>
                <a:latin typeface="Arial" charset="0"/>
                <a:cs typeface="+mn-cs"/>
              </a:rPr>
              <a:t>“</a:t>
            </a:r>
            <a:r>
              <a:rPr lang="en-US" sz="2000" i="1" dirty="0">
                <a:solidFill>
                  <a:srgbClr val="FF3300"/>
                </a:solidFill>
                <a:latin typeface="Arial" charset="0"/>
                <a:cs typeface="+mn-cs"/>
              </a:rPr>
              <a:t>Transit System Passenger</a:t>
            </a:r>
            <a:r>
              <a:rPr lang="ja-JP" altLang="en-US" sz="2000" i="1">
                <a:solidFill>
                  <a:srgbClr val="FF3300"/>
                </a:solidFill>
                <a:latin typeface="Arial" charset="0"/>
                <a:cs typeface="+mn-cs"/>
              </a:rPr>
              <a:t>”</a:t>
            </a:r>
            <a:r>
              <a:rPr lang="en-US" altLang="ja-JP" sz="2000" i="1" dirty="0">
                <a:solidFill>
                  <a:srgbClr val="FF3300"/>
                </a:solidFill>
                <a:latin typeface="Arial" charset="0"/>
                <a:cs typeface="+mn-cs"/>
              </a:rPr>
              <a:t> or "Event Attendee"</a:t>
            </a:r>
            <a:br>
              <a:rPr lang="en-CA" altLang="ja-JP" sz="2000" i="1" dirty="0">
                <a:solidFill>
                  <a:srgbClr val="FF3300"/>
                </a:solidFill>
                <a:latin typeface="Arial" charset="0"/>
                <a:cs typeface="+mn-cs"/>
              </a:rPr>
            </a:br>
            <a:br>
              <a:rPr lang="en-US" sz="2000" i="1" dirty="0">
                <a:solidFill>
                  <a:srgbClr val="FF3300"/>
                </a:solidFill>
                <a:latin typeface="Arial" charset="0"/>
                <a:cs typeface="+mn-cs"/>
              </a:rPr>
            </a:br>
            <a:endParaRPr lang="en-US" sz="2000" dirty="0">
              <a:latin typeface="Arial" charset="0"/>
              <a:cs typeface="+mn-cs"/>
            </a:endParaRPr>
          </a:p>
          <a:p>
            <a:pPr marL="457200" indent="-457200" defTabSz="873125">
              <a:buFont typeface="Wingdings" charset="0"/>
              <a:buAutoNum type="arabicPeriod"/>
              <a:defRPr/>
            </a:pPr>
            <a:r>
              <a:rPr lang="en-US" sz="2000" dirty="0">
                <a:latin typeface="Arial" charset="0"/>
                <a:cs typeface="+mn-cs"/>
              </a:rPr>
              <a:t>The “types vs. instances” problem – failing to clarify if the Entity deals with </a:t>
            </a:r>
            <a:br>
              <a:rPr lang="en-US" sz="2000" dirty="0">
                <a:latin typeface="Arial" charset="0"/>
                <a:cs typeface="+mn-cs"/>
              </a:rPr>
            </a:br>
            <a:r>
              <a:rPr lang="en-US" sz="2000" i="1" dirty="0">
                <a:latin typeface="Arial" charset="0"/>
                <a:cs typeface="+mn-cs"/>
              </a:rPr>
              <a:t>types </a:t>
            </a:r>
            <a:r>
              <a:rPr lang="en-US" sz="2000" dirty="0">
                <a:latin typeface="Arial" charset="0"/>
                <a:cs typeface="+mn-cs"/>
              </a:rPr>
              <a:t>of things (or </a:t>
            </a:r>
            <a:r>
              <a:rPr lang="en-US" sz="2000" i="1" dirty="0">
                <a:latin typeface="Arial" charset="0"/>
                <a:cs typeface="+mn-cs"/>
              </a:rPr>
              <a:t>categories</a:t>
            </a:r>
            <a:r>
              <a:rPr lang="en-US" sz="2000" dirty="0">
                <a:latin typeface="Arial" charset="0"/>
                <a:cs typeface="+mn-cs"/>
              </a:rPr>
              <a:t> or </a:t>
            </a:r>
            <a:r>
              <a:rPr lang="en-US" sz="2000" i="1" dirty="0">
                <a:latin typeface="Arial" charset="0"/>
                <a:cs typeface="+mn-cs"/>
              </a:rPr>
              <a:t>kinds</a:t>
            </a:r>
            <a:r>
              <a:rPr lang="en-US" sz="2000" dirty="0">
                <a:latin typeface="Arial" charset="0"/>
                <a:cs typeface="+mn-cs"/>
              </a:rPr>
              <a:t> or </a:t>
            </a:r>
            <a:r>
              <a:rPr lang="en-US" sz="2000" i="1" dirty="0">
                <a:latin typeface="Arial" charset="0"/>
                <a:cs typeface="+mn-cs"/>
              </a:rPr>
              <a:t>classes</a:t>
            </a:r>
            <a:r>
              <a:rPr lang="en-US" sz="2000" dirty="0">
                <a:latin typeface="Arial" charset="0"/>
                <a:cs typeface="+mn-cs"/>
              </a:rPr>
              <a:t> of things)</a:t>
            </a:r>
            <a:br>
              <a:rPr lang="en-US" sz="2000" dirty="0">
                <a:latin typeface="Arial" charset="0"/>
                <a:cs typeface="+mn-cs"/>
              </a:rPr>
            </a:br>
            <a:r>
              <a:rPr lang="en-US" sz="2000" dirty="0">
                <a:latin typeface="Arial" charset="0"/>
                <a:cs typeface="+mn-cs"/>
              </a:rPr>
              <a:t>vs. specific</a:t>
            </a:r>
            <a:r>
              <a:rPr lang="en-US" sz="2000" i="1" dirty="0">
                <a:latin typeface="Arial" charset="0"/>
                <a:cs typeface="+mn-cs"/>
              </a:rPr>
              <a:t> instances </a:t>
            </a:r>
            <a:r>
              <a:rPr lang="en-US" sz="2000" dirty="0">
                <a:latin typeface="Arial" charset="0"/>
                <a:cs typeface="+mn-cs"/>
              </a:rPr>
              <a:t>of things</a:t>
            </a:r>
            <a:br>
              <a:rPr lang="en-US" sz="2000" i="1" dirty="0">
                <a:latin typeface="Arial" charset="0"/>
                <a:cs typeface="+mn-cs"/>
              </a:rPr>
            </a:br>
            <a:r>
              <a:rPr lang="en-US" sz="2000" dirty="0">
                <a:latin typeface="Arial" charset="0"/>
                <a:cs typeface="+mn-cs"/>
              </a:rPr>
              <a:t>e.g., </a:t>
            </a:r>
            <a:r>
              <a:rPr lang="en-US" sz="2000" dirty="0">
                <a:solidFill>
                  <a:srgbClr val="FF0000"/>
                </a:solidFill>
                <a:latin typeface="Arial" charset="0"/>
                <a:cs typeface="+mn-cs"/>
              </a:rPr>
              <a:t>“</a:t>
            </a:r>
            <a:r>
              <a:rPr lang="en-US" sz="2000" i="1" dirty="0">
                <a:solidFill>
                  <a:srgbClr val="FF3300"/>
                </a:solidFill>
                <a:latin typeface="Arial" charset="0"/>
                <a:cs typeface="+mn-cs"/>
              </a:rPr>
              <a:t>Test” – </a:t>
            </a:r>
            <a:r>
              <a:rPr lang="en-US" sz="2000" dirty="0">
                <a:solidFill>
                  <a:srgbClr val="FF3300"/>
                </a:solidFill>
                <a:latin typeface="Arial" charset="0"/>
                <a:cs typeface="+mn-cs"/>
              </a:rPr>
              <a:t>is this a </a:t>
            </a:r>
            <a:r>
              <a:rPr lang="en-US" sz="2000" i="1" dirty="0">
                <a:solidFill>
                  <a:srgbClr val="FF3300"/>
                </a:solidFill>
                <a:latin typeface="Arial" charset="0"/>
                <a:cs typeface="+mn-cs"/>
              </a:rPr>
              <a:t>type </a:t>
            </a:r>
            <a:r>
              <a:rPr lang="en-US" sz="2000" dirty="0">
                <a:solidFill>
                  <a:srgbClr val="FF3300"/>
                </a:solidFill>
                <a:latin typeface="Arial" charset="0"/>
                <a:cs typeface="+mn-cs"/>
              </a:rPr>
              <a:t>of Test, or a </a:t>
            </a:r>
            <a:r>
              <a:rPr lang="en-US" sz="2000" i="1" dirty="0">
                <a:solidFill>
                  <a:srgbClr val="FF3300"/>
                </a:solidFill>
                <a:latin typeface="Arial" charset="0"/>
                <a:cs typeface="+mn-cs"/>
              </a:rPr>
              <a:t>specific instance </a:t>
            </a:r>
            <a:r>
              <a:rPr lang="en-US" sz="2000" dirty="0">
                <a:solidFill>
                  <a:srgbClr val="FF3300"/>
                </a:solidFill>
                <a:latin typeface="Arial" charset="0"/>
                <a:cs typeface="+mn-cs"/>
              </a:rPr>
              <a:t>of a Test?</a:t>
            </a:r>
            <a:br>
              <a:rPr lang="en-US" sz="2000" dirty="0">
                <a:solidFill>
                  <a:srgbClr val="FF3300"/>
                </a:solidFill>
                <a:latin typeface="Arial" charset="0"/>
                <a:cs typeface="+mn-cs"/>
              </a:rPr>
            </a:br>
            <a:r>
              <a:rPr lang="en-US" sz="2000" i="1" dirty="0">
                <a:latin typeface="Arial" charset="0"/>
                <a:cs typeface="+mn-cs"/>
              </a:rPr>
              <a:t>more examples coming…</a:t>
            </a:r>
            <a:br>
              <a:rPr lang="en-US" sz="2000" dirty="0">
                <a:solidFill>
                  <a:srgbClr val="FF3300"/>
                </a:solidFill>
                <a:latin typeface="Arial" charset="0"/>
                <a:cs typeface="+mn-cs"/>
              </a:rPr>
            </a:br>
            <a:br>
              <a:rPr lang="en-US" sz="2000" i="1" dirty="0">
                <a:solidFill>
                  <a:srgbClr val="FF3300"/>
                </a:solidFill>
                <a:latin typeface="Arial" charset="0"/>
                <a:cs typeface="+mn-cs"/>
              </a:rPr>
            </a:br>
            <a:endParaRPr lang="en-US" sz="2000" i="1" dirty="0">
              <a:solidFill>
                <a:srgbClr val="FF3300"/>
              </a:solidFill>
              <a:latin typeface="Arial" charset="0"/>
              <a:cs typeface="+mn-cs"/>
            </a:endParaRPr>
          </a:p>
        </p:txBody>
      </p:sp>
    </p:spTree>
    <p:extLst>
      <p:ext uri="{BB962C8B-B14F-4D97-AF65-F5344CB8AC3E}">
        <p14:creationId xmlns:p14="http://schemas.microsoft.com/office/powerpoint/2010/main" val="1128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dissolve">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dissolve">
                                      <p:cBhvr>
                                        <p:cTn id="17"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BAB6-0003-708A-6A0C-EE65362B539C}"/>
              </a:ext>
            </a:extLst>
          </p:cNvPr>
          <p:cNvSpPr>
            <a:spLocks noGrp="1"/>
          </p:cNvSpPr>
          <p:nvPr>
            <p:ph type="title"/>
          </p:nvPr>
        </p:nvSpPr>
        <p:spPr/>
        <p:txBody>
          <a:bodyPr/>
          <a:lstStyle/>
          <a:p>
            <a:r>
              <a:rPr lang="en-CA" dirty="0"/>
              <a:t>Types vs. Instances example</a:t>
            </a:r>
            <a:endParaRPr lang="en-FI" dirty="0"/>
          </a:p>
        </p:txBody>
      </p:sp>
      <p:grpSp>
        <p:nvGrpSpPr>
          <p:cNvPr id="16" name="Group 15">
            <a:extLst>
              <a:ext uri="{FF2B5EF4-FFF2-40B4-BE49-F238E27FC236}">
                <a16:creationId xmlns:a16="http://schemas.microsoft.com/office/drawing/2014/main" id="{528EC1D0-E26C-F39A-B155-F0BC57237E03}"/>
              </a:ext>
            </a:extLst>
          </p:cNvPr>
          <p:cNvGrpSpPr/>
          <p:nvPr/>
        </p:nvGrpSpPr>
        <p:grpSpPr>
          <a:xfrm>
            <a:off x="150670" y="779314"/>
            <a:ext cx="5554338" cy="5299372"/>
            <a:chOff x="150670" y="779314"/>
            <a:chExt cx="5554338" cy="5299372"/>
          </a:xfrm>
        </p:grpSpPr>
        <p:pic>
          <p:nvPicPr>
            <p:cNvPr id="4" name="Picture 3">
              <a:extLst>
                <a:ext uri="{FF2B5EF4-FFF2-40B4-BE49-F238E27FC236}">
                  <a16:creationId xmlns:a16="http://schemas.microsoft.com/office/drawing/2014/main" id="{A6C7A596-17AF-6B06-EE10-EA9E7B9BFC05}"/>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0670" y="1574419"/>
              <a:ext cx="2146300" cy="2209800"/>
            </a:xfrm>
            <a:prstGeom prst="rect">
              <a:avLst/>
            </a:prstGeom>
            <a:ln w="12700">
              <a:solidFill>
                <a:schemeClr val="accent1"/>
              </a:solidFill>
            </a:ln>
          </p:spPr>
        </p:pic>
        <p:pic>
          <p:nvPicPr>
            <p:cNvPr id="6" name="Picture 5">
              <a:extLst>
                <a:ext uri="{FF2B5EF4-FFF2-40B4-BE49-F238E27FC236}">
                  <a16:creationId xmlns:a16="http://schemas.microsoft.com/office/drawing/2014/main" id="{925B9455-379A-72A0-DE65-117D786EDA5A}"/>
                </a:ext>
              </a:extLst>
            </p:cNvPr>
            <p:cNvPicPr>
              <a:picLocks noChangeAspect="1"/>
            </p:cNvPicPr>
            <p:nvPr/>
          </p:nvPicPr>
          <p:blipFill>
            <a:blip r:embed="rId3"/>
            <a:stretch>
              <a:fillRect/>
            </a:stretch>
          </p:blipFill>
          <p:spPr>
            <a:xfrm>
              <a:off x="1647256" y="2872540"/>
              <a:ext cx="2146300" cy="2933700"/>
            </a:xfrm>
            <a:prstGeom prst="rect">
              <a:avLst/>
            </a:prstGeom>
            <a:ln w="12700">
              <a:solidFill>
                <a:schemeClr val="accent1"/>
              </a:solidFill>
            </a:ln>
          </p:spPr>
        </p:pic>
        <p:pic>
          <p:nvPicPr>
            <p:cNvPr id="9" name="Picture 8">
              <a:extLst>
                <a:ext uri="{FF2B5EF4-FFF2-40B4-BE49-F238E27FC236}">
                  <a16:creationId xmlns:a16="http://schemas.microsoft.com/office/drawing/2014/main" id="{250A4D3C-4B85-CC0A-1DEA-2196ED648CC2}"/>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571408" y="3784219"/>
              <a:ext cx="2133600" cy="2294467"/>
            </a:xfrm>
            <a:prstGeom prst="rect">
              <a:avLst/>
            </a:prstGeom>
            <a:ln w="12700">
              <a:solidFill>
                <a:schemeClr val="accent1"/>
              </a:solidFill>
            </a:ln>
          </p:spPr>
        </p:pic>
        <p:sp>
          <p:nvSpPr>
            <p:cNvPr id="10" name="TextBox 9">
              <a:extLst>
                <a:ext uri="{FF2B5EF4-FFF2-40B4-BE49-F238E27FC236}">
                  <a16:creationId xmlns:a16="http://schemas.microsoft.com/office/drawing/2014/main" id="{1BD29784-F7BB-77AA-A07B-FE67F42A1FD6}"/>
                </a:ext>
              </a:extLst>
            </p:cNvPr>
            <p:cNvSpPr txBox="1"/>
            <p:nvPr/>
          </p:nvSpPr>
          <p:spPr>
            <a:xfrm>
              <a:off x="2572911" y="779314"/>
              <a:ext cx="2792923"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Specifications for a type of vehicle –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 2011 Volkswagen GTI</a:t>
              </a:r>
            </a:p>
          </p:txBody>
        </p:sp>
      </p:grpSp>
      <p:grpSp>
        <p:nvGrpSpPr>
          <p:cNvPr id="18" name="Group 17">
            <a:extLst>
              <a:ext uri="{FF2B5EF4-FFF2-40B4-BE49-F238E27FC236}">
                <a16:creationId xmlns:a16="http://schemas.microsoft.com/office/drawing/2014/main" id="{86467DD6-E5DB-94DB-C24F-7C05113B29D9}"/>
              </a:ext>
            </a:extLst>
          </p:cNvPr>
          <p:cNvGrpSpPr/>
          <p:nvPr/>
        </p:nvGrpSpPr>
        <p:grpSpPr>
          <a:xfrm>
            <a:off x="6248131" y="2042874"/>
            <a:ext cx="5793197" cy="4243924"/>
            <a:chOff x="6248131" y="947932"/>
            <a:chExt cx="5793197" cy="4243924"/>
          </a:xfrm>
        </p:grpSpPr>
        <p:pic>
          <p:nvPicPr>
            <p:cNvPr id="3" name="Picture 2">
              <a:extLst>
                <a:ext uri="{FF2B5EF4-FFF2-40B4-BE49-F238E27FC236}">
                  <a16:creationId xmlns:a16="http://schemas.microsoft.com/office/drawing/2014/main" id="{3A4F4938-BD8B-1F3C-4A42-EEECEE104003}"/>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248131" y="947932"/>
              <a:ext cx="5793197" cy="3734340"/>
            </a:xfrm>
            <a:prstGeom prst="rect">
              <a:avLst/>
            </a:prstGeom>
            <a:ln w="12700">
              <a:solidFill>
                <a:schemeClr val="tx1"/>
              </a:solidFill>
            </a:ln>
          </p:spPr>
        </p:pic>
        <p:sp>
          <p:nvSpPr>
            <p:cNvPr id="11" name="TextBox 10">
              <a:extLst>
                <a:ext uri="{FF2B5EF4-FFF2-40B4-BE49-F238E27FC236}">
                  <a16:creationId xmlns:a16="http://schemas.microsoft.com/office/drawing/2014/main" id="{1BCBB6D9-2C8B-ECA6-0E75-3D2ED71EEE9B}"/>
                </a:ext>
              </a:extLst>
            </p:cNvPr>
            <p:cNvSpPr txBox="1"/>
            <p:nvPr/>
          </p:nvSpPr>
          <p:spPr>
            <a:xfrm>
              <a:off x="6558926" y="4730191"/>
              <a:ext cx="5171606"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Alec's 2011 Volkswagen GTI</a:t>
              </a:r>
            </a:p>
          </p:txBody>
        </p:sp>
      </p:grpSp>
      <p:sp>
        <p:nvSpPr>
          <p:cNvPr id="17" name="TextBox 16">
            <a:extLst>
              <a:ext uri="{FF2B5EF4-FFF2-40B4-BE49-F238E27FC236}">
                <a16:creationId xmlns:a16="http://schemas.microsoft.com/office/drawing/2014/main" id="{AEC3B6B6-3A7B-5DAD-1B11-9916B01016AF}"/>
              </a:ext>
            </a:extLst>
          </p:cNvPr>
          <p:cNvSpPr txBox="1"/>
          <p:nvPr/>
        </p:nvSpPr>
        <p:spPr>
          <a:xfrm rot="20963923">
            <a:off x="7136230" y="851906"/>
            <a:ext cx="4556750" cy="830997"/>
          </a:xfrm>
          <a:prstGeom prst="rect">
            <a:avLst/>
          </a:prstGeom>
          <a:solidFill>
            <a:srgbClr val="FFFF00"/>
          </a:solidFill>
        </p:spPr>
        <p:txBody>
          <a:bodyPr wrap="square" rtlCol="0">
            <a:spAutoFit/>
          </a:bodyPr>
          <a:lstStyle/>
          <a:p>
            <a:pPr algn="ctr"/>
            <a:r>
              <a:rPr lang="en-GB" sz="2400" dirty="0">
                <a:latin typeface="Arial" panose="020B0604020202020204" pitchFamily="34" charset="0"/>
                <a:cs typeface="Arial" panose="020B0604020202020204" pitchFamily="34" charset="0"/>
              </a:rPr>
              <a:t>Failing to distinguish these is a common modelling error.</a:t>
            </a:r>
          </a:p>
        </p:txBody>
      </p:sp>
      <p:sp>
        <p:nvSpPr>
          <p:cNvPr id="13" name="TextBox 12">
            <a:extLst>
              <a:ext uri="{FF2B5EF4-FFF2-40B4-BE49-F238E27FC236}">
                <a16:creationId xmlns:a16="http://schemas.microsoft.com/office/drawing/2014/main" id="{7D6310CA-C1A4-34A5-FE8D-B5FCB5326160}"/>
              </a:ext>
            </a:extLst>
          </p:cNvPr>
          <p:cNvSpPr txBox="1"/>
          <p:nvPr/>
        </p:nvSpPr>
        <p:spPr>
          <a:xfrm>
            <a:off x="150670" y="6205535"/>
            <a:ext cx="6115050" cy="461665"/>
          </a:xfrm>
          <a:prstGeom prst="rect">
            <a:avLst/>
          </a:prstGeom>
          <a:noFill/>
        </p:spPr>
        <p:txBody>
          <a:bodyPr wrap="square">
            <a:spAutoFit/>
          </a:bodyPr>
          <a:lstStyle/>
          <a:p>
            <a:pPr algn="ct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"type" entity – Vehicle Make/Model</a:t>
            </a:r>
            <a:endParaRPr lang="en-GB" dirty="0"/>
          </a:p>
        </p:txBody>
      </p:sp>
      <p:sp>
        <p:nvSpPr>
          <p:cNvPr id="14" name="TextBox 13">
            <a:extLst>
              <a:ext uri="{FF2B5EF4-FFF2-40B4-BE49-F238E27FC236}">
                <a16:creationId xmlns:a16="http://schemas.microsoft.com/office/drawing/2014/main" id="{58331C86-119C-DFD4-C786-7938659EDB39}"/>
              </a:ext>
            </a:extLst>
          </p:cNvPr>
          <p:cNvSpPr txBox="1"/>
          <p:nvPr/>
        </p:nvSpPr>
        <p:spPr>
          <a:xfrm>
            <a:off x="6988044" y="6205535"/>
            <a:ext cx="4313370" cy="461665"/>
          </a:xfrm>
          <a:prstGeom prst="rect">
            <a:avLst/>
          </a:prstGeom>
          <a:noFill/>
        </p:spPr>
        <p:txBody>
          <a:bodyPr wrap="square">
            <a:spAutoFit/>
          </a:bodyPr>
          <a:lstStyle/>
          <a:p>
            <a:pPr algn="ct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"instance" entity – Vehicle</a:t>
            </a:r>
            <a:endParaRPr lang="en-GB" dirty="0"/>
          </a:p>
        </p:txBody>
      </p:sp>
    </p:spTree>
    <p:extLst>
      <p:ext uri="{BB962C8B-B14F-4D97-AF65-F5344CB8AC3E}">
        <p14:creationId xmlns:p14="http://schemas.microsoft.com/office/powerpoint/2010/main" val="107279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09890-DC05-60B5-25B4-A7831D8B5B70}"/>
            </a:ext>
          </a:extLst>
        </p:cNvPr>
        <p:cNvGrpSpPr/>
        <p:nvPr/>
      </p:nvGrpSpPr>
      <p:grpSpPr>
        <a:xfrm>
          <a:off x="0" y="0"/>
          <a:ext cx="0" cy="0"/>
          <a:chOff x="0" y="0"/>
          <a:chExt cx="0" cy="0"/>
        </a:xfrm>
      </p:grpSpPr>
      <p:sp>
        <p:nvSpPr>
          <p:cNvPr id="2341890" name="Rectangle 2">
            <a:extLst>
              <a:ext uri="{FF2B5EF4-FFF2-40B4-BE49-F238E27FC236}">
                <a16:creationId xmlns:a16="http://schemas.microsoft.com/office/drawing/2014/main" id="{7626CD80-499E-3128-6E25-D116FC2AFF58}"/>
              </a:ext>
            </a:extLst>
          </p:cNvPr>
          <p:cNvSpPr>
            <a:spLocks noGrp="1" noChangeArrowheads="1"/>
          </p:cNvSpPr>
          <p:nvPr>
            <p:ph type="title"/>
          </p:nvPr>
        </p:nvSpPr>
        <p:spPr>
          <a:xfrm>
            <a:off x="885238" y="0"/>
            <a:ext cx="11156092" cy="652464"/>
          </a:xfrm>
        </p:spPr>
        <p:txBody>
          <a:bodyPr/>
          <a:lstStyle/>
          <a:p>
            <a:pPr eaLnBrk="1" hangingPunct="1">
              <a:defRPr/>
            </a:pPr>
            <a:r>
              <a:rPr lang="en-US" dirty="0"/>
              <a:t>Overview and logistics</a:t>
            </a:r>
            <a:endParaRPr lang="en-US" dirty="0">
              <a:cs typeface="+mj-cs"/>
            </a:endParaRPr>
          </a:p>
        </p:txBody>
      </p:sp>
      <p:graphicFrame>
        <p:nvGraphicFramePr>
          <p:cNvPr id="7" name="Group 46">
            <a:extLst>
              <a:ext uri="{FF2B5EF4-FFF2-40B4-BE49-F238E27FC236}">
                <a16:creationId xmlns:a16="http://schemas.microsoft.com/office/drawing/2014/main" id="{F9472698-75A5-89C6-6EB0-3060EB2267B0}"/>
              </a:ext>
            </a:extLst>
          </p:cNvPr>
          <p:cNvGraphicFramePr>
            <a:graphicFrameLocks noGrp="1"/>
          </p:cNvGraphicFramePr>
          <p:nvPr>
            <p:extLst>
              <p:ext uri="{D42A27DB-BD31-4B8C-83A1-F6EECF244321}">
                <p14:modId xmlns:p14="http://schemas.microsoft.com/office/powerpoint/2010/main" val="4187895171"/>
              </p:ext>
            </p:extLst>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544D7AF4-6E8F-EA37-57AD-CD9900925BB1}"/>
              </a:ext>
            </a:extLst>
          </p:cNvPr>
          <p:cNvSpPr/>
          <p:nvPr/>
        </p:nvSpPr>
        <p:spPr>
          <a:xfrm>
            <a:off x="6463284" y="3859861"/>
            <a:ext cx="5551257" cy="2677656"/>
          </a:xfrm>
          <a:prstGeom prst="rect">
            <a:avLst/>
          </a:prstGeom>
        </p:spPr>
        <p:txBody>
          <a:bodyPr wrap="square">
            <a:spAutoFit/>
          </a:bodyPr>
          <a:lstStyle/>
          <a:p>
            <a:r>
              <a:rPr lang="en-CA" sz="2400" dirty="0">
                <a:solidFill>
                  <a:srgbClr val="000000"/>
                </a:solidFill>
                <a:latin typeface="ArialMT"/>
              </a:rPr>
              <a:t>Finally…</a:t>
            </a:r>
            <a:r>
              <a:rPr lang="en-CA" sz="2400" b="1" i="1" dirty="0">
                <a:solidFill>
                  <a:srgbClr val="000000"/>
                </a:solidFill>
                <a:latin typeface="ArialMT"/>
              </a:rPr>
              <a:t>you</a:t>
            </a:r>
            <a:r>
              <a:rPr lang="en-CA" sz="2400" dirty="0">
                <a:solidFill>
                  <a:srgbClr val="000000"/>
                </a:solidFill>
                <a:latin typeface="ArialMT"/>
              </a:rPr>
              <a:t>:</a:t>
            </a:r>
          </a:p>
          <a:p>
            <a:pPr marL="285750" indent="-285750">
              <a:buFont typeface="Arial" panose="020B0604020202020204" pitchFamily="34" charset="0"/>
              <a:buChar char="•"/>
            </a:pPr>
            <a:r>
              <a:rPr lang="en-CA" sz="2400" dirty="0">
                <a:solidFill>
                  <a:srgbClr val="000000"/>
                </a:solidFill>
                <a:latin typeface="ArialMT"/>
              </a:rPr>
              <a:t>Name (how should I address you?)</a:t>
            </a:r>
          </a:p>
          <a:p>
            <a:pPr marL="285750" indent="-285750">
              <a:buFont typeface="Arial" panose="020B0604020202020204" pitchFamily="34" charset="0"/>
              <a:buChar char="•"/>
            </a:pPr>
            <a:r>
              <a:rPr lang="en-CA" sz="2400" dirty="0">
                <a:solidFill>
                  <a:srgbClr val="000000"/>
                </a:solidFill>
                <a:latin typeface="ArialMT"/>
              </a:rPr>
              <a:t>Brief description of your work</a:t>
            </a:r>
          </a:p>
          <a:p>
            <a:pPr marL="285750" indent="-285750">
              <a:buFont typeface="Arial" panose="020B0604020202020204" pitchFamily="34" charset="0"/>
              <a:buChar char="•"/>
            </a:pPr>
            <a:r>
              <a:rPr lang="en-CA" sz="2400" dirty="0">
                <a:solidFill>
                  <a:srgbClr val="000000"/>
                </a:solidFill>
                <a:latin typeface="ArialMT"/>
              </a:rPr>
              <a:t>Is there a topic you are especially interested in? </a:t>
            </a:r>
          </a:p>
          <a:p>
            <a:pPr marL="285750" indent="-285750">
              <a:buFont typeface="Arial" panose="020B0604020202020204" pitchFamily="34" charset="0"/>
              <a:buChar char="•"/>
            </a:pPr>
            <a:r>
              <a:rPr lang="en-CA" sz="2400" i="1" dirty="0">
                <a:solidFill>
                  <a:srgbClr val="FF0000"/>
                </a:solidFill>
                <a:latin typeface="ArialMT"/>
              </a:rPr>
              <a:t>Please try to keep your introduction to one minute or less</a:t>
            </a:r>
          </a:p>
        </p:txBody>
      </p:sp>
      <p:sp>
        <p:nvSpPr>
          <p:cNvPr id="5" name="Rectangle 4">
            <a:extLst>
              <a:ext uri="{FF2B5EF4-FFF2-40B4-BE49-F238E27FC236}">
                <a16:creationId xmlns:a16="http://schemas.microsoft.com/office/drawing/2014/main" id="{BBA0599A-A730-1711-C4FB-82C56BC482A3}"/>
              </a:ext>
            </a:extLst>
          </p:cNvPr>
          <p:cNvSpPr/>
          <p:nvPr/>
        </p:nvSpPr>
        <p:spPr>
          <a:xfrm>
            <a:off x="6463284" y="786581"/>
            <a:ext cx="5140584" cy="2954655"/>
          </a:xfrm>
          <a:prstGeom prst="rect">
            <a:avLst/>
          </a:prstGeom>
        </p:spPr>
        <p:txBody>
          <a:bodyPr wrap="square">
            <a:spAutoFit/>
          </a:bodyPr>
          <a:lstStyle/>
          <a:p>
            <a:r>
              <a:rPr lang="en-CA" sz="2400" dirty="0">
                <a:latin typeface="Arial" panose="020B0604020202020204" pitchFamily="34" charset="0"/>
                <a:cs typeface="Arial" panose="020B0604020202020204" pitchFamily="34" charset="0"/>
              </a:rPr>
              <a:t>Schedule (CET)</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09:00 	start 	</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09:00 - 10:30 	</a:t>
            </a:r>
            <a:r>
              <a:rPr lang="en-CA" i="1" dirty="0">
                <a:latin typeface="Arial" panose="020B0604020202020204" pitchFamily="34" charset="0"/>
                <a:cs typeface="Arial" panose="020B0604020202020204" pitchFamily="34" charset="0"/>
              </a:rPr>
              <a:t>class</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10:30 - 10:45 	break</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10:45 - 12:30 	</a:t>
            </a:r>
            <a:r>
              <a:rPr lang="en-CA" i="1" dirty="0">
                <a:latin typeface="Arial" panose="020B0604020202020204" pitchFamily="34" charset="0"/>
                <a:cs typeface="Arial" panose="020B0604020202020204" pitchFamily="34" charset="0"/>
              </a:rPr>
              <a:t>class</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12:30 - 13:30 	lunch</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13:30 - 15:00 	</a:t>
            </a:r>
            <a:r>
              <a:rPr lang="en-CA" i="1" dirty="0">
                <a:latin typeface="Arial" panose="020B0604020202020204" pitchFamily="34" charset="0"/>
                <a:cs typeface="Arial" panose="020B0604020202020204" pitchFamily="34" charset="0"/>
              </a:rPr>
              <a:t>class</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15:00 - 15:15	break</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15:15 - 17:00	</a:t>
            </a:r>
            <a:r>
              <a:rPr lang="en-CA" i="1" dirty="0">
                <a:latin typeface="Arial" panose="020B0604020202020204" pitchFamily="34" charset="0"/>
                <a:cs typeface="Arial" panose="020B0604020202020204" pitchFamily="34" charset="0"/>
              </a:rPr>
              <a:t>class</a:t>
            </a:r>
            <a:r>
              <a:rPr lang="en-CA"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tabLst>
                <a:tab pos="2125663" algn="l"/>
              </a:tabLst>
            </a:pPr>
            <a:r>
              <a:rPr lang="en-CA" dirty="0">
                <a:latin typeface="Arial" panose="020B0604020202020204" pitchFamily="34" charset="0"/>
                <a:cs typeface="Arial" panose="020B0604020202020204" pitchFamily="34" charset="0"/>
              </a:rPr>
              <a:t>17:00	end   	</a:t>
            </a:r>
            <a:endParaRPr lang="en-CA" dirty="0">
              <a:effectLst/>
              <a:latin typeface="Arial" panose="020B0604020202020204" pitchFamily="34" charset="0"/>
              <a:cs typeface="Arial" panose="020B0604020202020204" pitchFamily="34" charset="0"/>
            </a:endParaRPr>
          </a:p>
        </p:txBody>
      </p:sp>
      <p:sp>
        <p:nvSpPr>
          <p:cNvPr id="2" name="AutoShape 22">
            <a:extLst>
              <a:ext uri="{FF2B5EF4-FFF2-40B4-BE49-F238E27FC236}">
                <a16:creationId xmlns:a16="http://schemas.microsoft.com/office/drawing/2014/main" id="{849AD774-829C-4A20-F8FF-9380AA4CCC28}"/>
              </a:ext>
            </a:extLst>
          </p:cNvPr>
          <p:cNvSpPr>
            <a:spLocks noChangeArrowheads="1"/>
          </p:cNvSpPr>
          <p:nvPr/>
        </p:nvSpPr>
        <p:spPr bwMode="auto">
          <a:xfrm>
            <a:off x="885238" y="1581656"/>
            <a:ext cx="5321252" cy="304800"/>
          </a:xfrm>
          <a:prstGeom prst="roundRect">
            <a:avLst>
              <a:gd name="adj" fmla="val 16667"/>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Tree>
    <p:extLst>
      <p:ext uri="{BB962C8B-B14F-4D97-AF65-F5344CB8AC3E}">
        <p14:creationId xmlns:p14="http://schemas.microsoft.com/office/powerpoint/2010/main" val="10829159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vs. Instances – “What do you mean by a </a:t>
            </a:r>
            <a:r>
              <a:rPr lang="en-US" u="sng" dirty="0"/>
              <a:t>Bus</a:t>
            </a:r>
            <a:r>
              <a:rPr lang="en-US" dirty="0"/>
              <a:t>?”</a:t>
            </a:r>
          </a:p>
        </p:txBody>
      </p:sp>
      <p:pic>
        <p:nvPicPr>
          <p:cNvPr id="4" name="Picture 3"/>
          <p:cNvPicPr>
            <a:picLocks noChangeAspect="1"/>
          </p:cNvPicPr>
          <p:nvPr/>
        </p:nvPicPr>
        <p:blipFill>
          <a:blip r:embed="rId3"/>
          <a:stretch>
            <a:fillRect/>
          </a:stretch>
        </p:blipFill>
        <p:spPr>
          <a:xfrm>
            <a:off x="885238" y="901266"/>
            <a:ext cx="5328200" cy="3996150"/>
          </a:xfrm>
          <a:prstGeom prst="rect">
            <a:avLst/>
          </a:prstGeom>
        </p:spPr>
      </p:pic>
      <p:grpSp>
        <p:nvGrpSpPr>
          <p:cNvPr id="6" name="Group 5"/>
          <p:cNvGrpSpPr/>
          <p:nvPr/>
        </p:nvGrpSpPr>
        <p:grpSpPr>
          <a:xfrm>
            <a:off x="6348624" y="1185177"/>
            <a:ext cx="5637688" cy="5448300"/>
            <a:chOff x="3359426" y="1185177"/>
            <a:chExt cx="5637688" cy="5448300"/>
          </a:xfrm>
        </p:grpSpPr>
        <p:pic>
          <p:nvPicPr>
            <p:cNvPr id="5" name="Picture 4" descr="Screen Shot 2017-05-19 at 1.42.36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5045" y="1185177"/>
              <a:ext cx="5308600" cy="5448300"/>
            </a:xfrm>
            <a:prstGeom prst="rect">
              <a:avLst/>
            </a:prstGeom>
          </p:spPr>
        </p:pic>
        <p:sp>
          <p:nvSpPr>
            <p:cNvPr id="10" name="AutoShape 6"/>
            <p:cNvSpPr>
              <a:spLocks noChangeArrowheads="1"/>
            </p:cNvSpPr>
            <p:nvPr/>
          </p:nvSpPr>
          <p:spPr bwMode="auto">
            <a:xfrm>
              <a:off x="3359426" y="2726962"/>
              <a:ext cx="5637688" cy="1059627"/>
            </a:xfrm>
            <a:prstGeom prst="roundRect">
              <a:avLst>
                <a:gd name="adj" fmla="val 16667"/>
              </a:avLst>
            </a:prstGeom>
            <a:noFill/>
            <a:ln w="317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lnSpc>
                  <a:spcPct val="100000"/>
                </a:lnSpc>
                <a:spcBef>
                  <a:spcPct val="0"/>
                </a:spcBef>
                <a:buClr>
                  <a:srgbClr val="000000"/>
                </a:buClr>
                <a:buFontTx/>
                <a:buNone/>
              </a:pPr>
              <a:endParaRPr lang="en-CA" sz="2800">
                <a:solidFill>
                  <a:srgbClr val="000000"/>
                </a:solidFill>
              </a:endParaRPr>
            </a:p>
          </p:txBody>
        </p:sp>
      </p:grpSp>
      <p:sp>
        <p:nvSpPr>
          <p:cNvPr id="8" name="TextBox 7">
            <a:extLst>
              <a:ext uri="{FF2B5EF4-FFF2-40B4-BE49-F238E27FC236}">
                <a16:creationId xmlns:a16="http://schemas.microsoft.com/office/drawing/2014/main" id="{3C5696F2-8D7D-4540-B29E-D8EB54DC4E97}"/>
              </a:ext>
            </a:extLst>
          </p:cNvPr>
          <p:cNvSpPr txBox="1">
            <a:spLocks noChangeArrowheads="1"/>
          </p:cNvSpPr>
          <p:nvPr/>
        </p:nvSpPr>
        <p:spPr bwMode="auto">
          <a:xfrm>
            <a:off x="885238" y="5059047"/>
            <a:ext cx="4886170" cy="1323439"/>
          </a:xfrm>
          <a:prstGeom prst="rect">
            <a:avLst/>
          </a:prstGeom>
          <a:solidFill>
            <a:srgbClr val="FFFD7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A category of Bus –</a:t>
            </a:r>
            <a:r>
              <a:rPr kumimoji="0" lang="en-US" sz="2000" b="0" i="0" u="none" strike="noStrike" kern="1200" cap="none" spc="0" normalizeH="0" noProof="0" dirty="0">
                <a:ln>
                  <a:noFill/>
                </a:ln>
                <a:solidFill>
                  <a:srgbClr val="000000"/>
                </a:solidFill>
                <a:effectLst/>
                <a:uLnTx/>
                <a:uFillTx/>
                <a:latin typeface="Arial" charset="0"/>
                <a:ea typeface="ＭＳ Ｐゴシック" charset="0"/>
              </a:rPr>
              <a:t> a "meta-Type?"</a:t>
            </a:r>
            <a:br>
              <a:rPr kumimoji="0" lang="en-US" sz="2000" b="0" i="0" u="none" strike="noStrike" kern="1200" cap="none" spc="0" normalizeH="0" noProof="0" dirty="0">
                <a:ln>
                  <a:noFill/>
                </a:ln>
                <a:solidFill>
                  <a:srgbClr val="000000"/>
                </a:solidFill>
                <a:effectLst/>
                <a:uLnTx/>
                <a:uFillTx/>
                <a:latin typeface="Arial" charset="0"/>
                <a:ea typeface="ＭＳ Ｐゴシック" charset="0"/>
              </a:rPr>
            </a:br>
            <a:r>
              <a:rPr kumimoji="0" lang="en-US" sz="2000" b="0" i="0" u="none" strike="noStrike" kern="1200" cap="none" spc="0" normalizeH="0" noProof="0" dirty="0">
                <a:ln>
                  <a:noFill/>
                </a:ln>
                <a:solidFill>
                  <a:srgbClr val="000000"/>
                </a:solidFill>
                <a:effectLst/>
                <a:uLnTx/>
                <a:uFillTx/>
                <a:latin typeface="Arial" charset="0"/>
                <a:ea typeface="ＭＳ Ｐゴシック" charset="0"/>
              </a:rPr>
              <a:t>(transit, articulated, intercity, minibus, …)</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A Make and Model of Bus –</a:t>
            </a:r>
            <a:r>
              <a:rPr kumimoji="0" lang="en-US" sz="2000" b="0" i="0" u="none" strike="noStrike" kern="1200" cap="none" spc="0" normalizeH="0" noProof="0" dirty="0">
                <a:ln>
                  <a:noFill/>
                </a:ln>
                <a:solidFill>
                  <a:srgbClr val="000000"/>
                </a:solidFill>
                <a:effectLst/>
                <a:uLnTx/>
                <a:uFillTx/>
                <a:latin typeface="Arial" charset="0"/>
                <a:ea typeface="ＭＳ Ｐゴシック" charset="0"/>
              </a:rPr>
              <a:t>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a Type?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i="0" dirty="0">
                <a:solidFill>
                  <a:srgbClr val="000000"/>
                </a:solidFill>
              </a:rPr>
              <a:t>An individual Vehicle? – an Instance?</a:t>
            </a:r>
            <a:endParaRPr kumimoji="0" lang="en-US" sz="2000" b="0" i="0" u="none" strike="noStrike" kern="1200" cap="none" spc="0" normalizeH="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6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mean by a </a:t>
            </a:r>
            <a:r>
              <a:rPr lang="en-US" u="sng" dirty="0"/>
              <a:t>Bus</a:t>
            </a:r>
            <a:r>
              <a:rPr lang="en-US" dirty="0"/>
              <a:t>?”</a:t>
            </a:r>
          </a:p>
        </p:txBody>
      </p:sp>
      <p:pic>
        <p:nvPicPr>
          <p:cNvPr id="6" name="Picture 5" descr="Screen Shot 2017-05-19 at 1.37.3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1472" y="1168037"/>
            <a:ext cx="6489678" cy="4813591"/>
          </a:xfrm>
          <a:prstGeom prst="rect">
            <a:avLst/>
          </a:prstGeom>
        </p:spPr>
      </p:pic>
      <p:grpSp>
        <p:nvGrpSpPr>
          <p:cNvPr id="8" name="Group 7"/>
          <p:cNvGrpSpPr/>
          <p:nvPr/>
        </p:nvGrpSpPr>
        <p:grpSpPr>
          <a:xfrm>
            <a:off x="2217150" y="645748"/>
            <a:ext cx="5948110" cy="5006757"/>
            <a:chOff x="0" y="700339"/>
            <a:chExt cx="5948110" cy="5006757"/>
          </a:xfrm>
        </p:grpSpPr>
        <p:pic>
          <p:nvPicPr>
            <p:cNvPr id="3" name="Picture 2" descr="Screen Shot 2017-05-19 at 1.38.25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00339"/>
              <a:ext cx="5948110" cy="5006757"/>
            </a:xfrm>
            <a:prstGeom prst="rect">
              <a:avLst/>
            </a:prstGeom>
          </p:spPr>
        </p:pic>
        <p:sp>
          <p:nvSpPr>
            <p:cNvPr id="7" name="AutoShape 6"/>
            <p:cNvSpPr>
              <a:spLocks noChangeArrowheads="1"/>
            </p:cNvSpPr>
            <p:nvPr/>
          </p:nvSpPr>
          <p:spPr bwMode="auto">
            <a:xfrm>
              <a:off x="166518" y="5365324"/>
              <a:ext cx="5542733" cy="225094"/>
            </a:xfrm>
            <a:prstGeom prst="roundRect">
              <a:avLst>
                <a:gd name="adj" fmla="val 16667"/>
              </a:avLst>
            </a:prstGeom>
            <a:noFill/>
            <a:ln w="317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lnSpc>
                  <a:spcPct val="100000"/>
                </a:lnSpc>
                <a:spcBef>
                  <a:spcPct val="0"/>
                </a:spcBef>
                <a:buClr>
                  <a:srgbClr val="000000"/>
                </a:buClr>
                <a:buFontTx/>
                <a:buNone/>
              </a:pPr>
              <a:endParaRPr lang="en-CA" sz="2800">
                <a:solidFill>
                  <a:srgbClr val="000000"/>
                </a:solidFill>
              </a:endParaRPr>
            </a:p>
          </p:txBody>
        </p:sp>
      </p:grpSp>
      <p:sp>
        <p:nvSpPr>
          <p:cNvPr id="9" name="TextBox 8">
            <a:extLst>
              <a:ext uri="{FF2B5EF4-FFF2-40B4-BE49-F238E27FC236}">
                <a16:creationId xmlns:a16="http://schemas.microsoft.com/office/drawing/2014/main" id="{6849C354-6884-CB42-8BAF-2071FFF7B724}"/>
              </a:ext>
            </a:extLst>
          </p:cNvPr>
          <p:cNvSpPr txBox="1">
            <a:spLocks noChangeArrowheads="1"/>
          </p:cNvSpPr>
          <p:nvPr/>
        </p:nvSpPr>
        <p:spPr bwMode="auto">
          <a:xfrm>
            <a:off x="228853" y="5707097"/>
            <a:ext cx="6077604" cy="1015663"/>
          </a:xfrm>
          <a:prstGeom prst="rect">
            <a:avLst/>
          </a:prstGeom>
          <a:solidFill>
            <a:srgbClr val="FFFD7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charset="0"/>
                <a:ea typeface="ＭＳ Ｐゴシック" charset="0"/>
                <a:cs typeface="ＭＳ Ｐゴシック" charset="0"/>
              </a:defRPr>
            </a:lvl1pPr>
            <a:lvl2pPr marL="742950" indent="-285750" eaLnBrk="0" hangingPunct="0">
              <a:defRPr sz="1400" i="1">
                <a:solidFill>
                  <a:schemeClr val="tx1"/>
                </a:solidFill>
                <a:latin typeface="Arial" charset="0"/>
                <a:ea typeface="ＭＳ Ｐゴシック" charset="0"/>
              </a:defRPr>
            </a:lvl2pPr>
            <a:lvl3pPr marL="1143000" indent="-228600" eaLnBrk="0" hangingPunct="0">
              <a:defRPr sz="1400" i="1">
                <a:solidFill>
                  <a:schemeClr val="tx1"/>
                </a:solidFill>
                <a:latin typeface="Arial" charset="0"/>
                <a:ea typeface="ＭＳ Ｐゴシック" charset="0"/>
              </a:defRPr>
            </a:lvl3pPr>
            <a:lvl4pPr marL="1600200" indent="-228600" eaLnBrk="0" hangingPunct="0">
              <a:defRPr sz="1400" i="1">
                <a:solidFill>
                  <a:schemeClr val="tx1"/>
                </a:solidFill>
                <a:latin typeface="Arial" charset="0"/>
                <a:ea typeface="ＭＳ Ｐゴシック" charset="0"/>
              </a:defRPr>
            </a:lvl4pPr>
            <a:lvl5pPr marL="2057400" indent="-228600" eaLnBrk="0" hangingPunct="0">
              <a:defRPr sz="1400" i="1">
                <a:solidFill>
                  <a:schemeClr val="tx1"/>
                </a:solidFill>
                <a:latin typeface="Arial" charset="0"/>
                <a:ea typeface="ＭＳ Ｐゴシック" charset="0"/>
              </a:defRPr>
            </a:lvl5pPr>
            <a:lvl6pPr marL="2514600" indent="-228600" eaLnBrk="0" fontAlgn="base" hangingPunct="0">
              <a:spcBef>
                <a:spcPct val="0"/>
              </a:spcBef>
              <a:spcAft>
                <a:spcPct val="0"/>
              </a:spcAft>
              <a:defRPr sz="1400" i="1">
                <a:solidFill>
                  <a:schemeClr val="tx1"/>
                </a:solidFill>
                <a:latin typeface="Arial" charset="0"/>
                <a:ea typeface="ＭＳ Ｐゴシック" charset="0"/>
              </a:defRPr>
            </a:lvl6pPr>
            <a:lvl7pPr marL="2971800" indent="-228600" eaLnBrk="0" fontAlgn="base" hangingPunct="0">
              <a:spcBef>
                <a:spcPct val="0"/>
              </a:spcBef>
              <a:spcAft>
                <a:spcPct val="0"/>
              </a:spcAft>
              <a:defRPr sz="1400" i="1">
                <a:solidFill>
                  <a:schemeClr val="tx1"/>
                </a:solidFill>
                <a:latin typeface="Arial" charset="0"/>
                <a:ea typeface="ＭＳ Ｐゴシック" charset="0"/>
              </a:defRPr>
            </a:lvl7pPr>
            <a:lvl8pPr marL="3429000" indent="-228600" eaLnBrk="0" fontAlgn="base" hangingPunct="0">
              <a:spcBef>
                <a:spcPct val="0"/>
              </a:spcBef>
              <a:spcAft>
                <a:spcPct val="0"/>
              </a:spcAft>
              <a:defRPr sz="1400" i="1">
                <a:solidFill>
                  <a:schemeClr val="tx1"/>
                </a:solidFill>
                <a:latin typeface="Arial" charset="0"/>
                <a:ea typeface="ＭＳ Ｐゴシック" charset="0"/>
              </a:defRPr>
            </a:lvl8pPr>
            <a:lvl9pPr marL="3886200" indent="-228600" eaLnBrk="0" fontAlgn="base" hangingPunct="0">
              <a:spcBef>
                <a:spcPct val="0"/>
              </a:spcBef>
              <a:spcAft>
                <a:spcPct val="0"/>
              </a:spcAft>
              <a:defRPr sz="1400" i="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A Bus Route?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i="0" dirty="0">
                <a:solidFill>
                  <a:srgbClr val="000000"/>
                </a:solidFill>
              </a:rPr>
              <a:t>A Bus Route Scheduled Departure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i="0" dirty="0">
                <a:solidFill>
                  <a:srgbClr val="000000"/>
                </a:solidFill>
              </a:rPr>
              <a:t>An instance of a Bus Route Scheduled Departure?</a:t>
            </a:r>
            <a:endParaRPr kumimoji="0" lang="en-US" sz="2000" b="0" i="0" u="none" strike="noStrike" kern="1200" cap="none" spc="0" normalizeH="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188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Never</a:t>
            </a:r>
            <a:r>
              <a:rPr lang="en-US" dirty="0"/>
              <a:t> be afraid to ask “What do you mean by…?”</a:t>
            </a:r>
          </a:p>
        </p:txBody>
      </p:sp>
      <p:pic>
        <p:nvPicPr>
          <p:cNvPr id="3" name="Picture 2" descr="@@WhatDoYou Me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911" y="872072"/>
            <a:ext cx="4064000" cy="4064000"/>
          </a:xfrm>
          <a:prstGeom prst="rect">
            <a:avLst/>
          </a:prstGeom>
        </p:spPr>
      </p:pic>
      <p:pic>
        <p:nvPicPr>
          <p:cNvPr id="4" name="Picture 3" descr="@@Really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71" y="1151875"/>
            <a:ext cx="4394920" cy="4394920"/>
          </a:xfrm>
          <a:prstGeom prst="rect">
            <a:avLst/>
          </a:prstGeom>
        </p:spPr>
      </p:pic>
      <p:pic>
        <p:nvPicPr>
          <p:cNvPr id="5" name="Picture 4" descr="what do you mean.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23039" y="3682750"/>
            <a:ext cx="4771050" cy="3065594"/>
          </a:xfrm>
          <a:prstGeom prst="rect">
            <a:avLst/>
          </a:prstGeom>
        </p:spPr>
      </p:pic>
    </p:spTree>
    <p:extLst>
      <p:ext uri="{BB962C8B-B14F-4D97-AF65-F5344CB8AC3E}">
        <p14:creationId xmlns:p14="http://schemas.microsoft.com/office/powerpoint/2010/main" val="38782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4692A-6D77-0246-BA5F-9885EBFFCF1B}"/>
              </a:ext>
            </a:extLst>
          </p:cNvPr>
          <p:cNvSpPr>
            <a:spLocks noGrp="1"/>
          </p:cNvSpPr>
          <p:nvPr>
            <p:ph type="title"/>
          </p:nvPr>
        </p:nvSpPr>
        <p:spPr/>
        <p:txBody>
          <a:bodyPr/>
          <a:lstStyle/>
          <a:p>
            <a:r>
              <a:rPr lang="en-US" dirty="0">
                <a:latin typeface="Arial" charset="0"/>
              </a:rPr>
              <a:t>Discussion – good Entity or not?</a:t>
            </a:r>
            <a:endParaRPr lang="en-US" dirty="0"/>
          </a:p>
        </p:txBody>
      </p:sp>
      <p:sp>
        <p:nvSpPr>
          <p:cNvPr id="4" name="Rectangle 3">
            <a:extLst>
              <a:ext uri="{FF2B5EF4-FFF2-40B4-BE49-F238E27FC236}">
                <a16:creationId xmlns:a16="http://schemas.microsoft.com/office/drawing/2014/main" id="{EE2657A9-31DF-C444-8D95-0B543CE285CE}"/>
              </a:ext>
            </a:extLst>
          </p:cNvPr>
          <p:cNvSpPr txBox="1">
            <a:spLocks noChangeArrowheads="1"/>
          </p:cNvSpPr>
          <p:nvPr/>
        </p:nvSpPr>
        <p:spPr>
          <a:xfrm>
            <a:off x="687885" y="717762"/>
            <a:ext cx="8120063" cy="964414"/>
          </a:xfrm>
          <a:prstGeom prst="rect">
            <a:avLst/>
          </a:prstGeom>
        </p:spPr>
        <p:txBody>
          <a:bodyPr vert="horz" lIns="92075" tIns="136525" rIns="92075" bIns="136525" rtlCol="0">
            <a:normAutofit lnSpcReduction="10000"/>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lvl="1" indent="-344488">
              <a:buFontTx/>
              <a:buNone/>
              <a:defRPr/>
            </a:pPr>
            <a:r>
              <a:rPr lang="en-US" sz="2400" dirty="0">
                <a:latin typeface="Arial" charset="0"/>
              </a:rPr>
              <a:t>Which of the following might </a:t>
            </a:r>
            <a:r>
              <a:rPr lang="en-US" sz="2400" b="1" i="1" dirty="0">
                <a:latin typeface="Arial" charset="0"/>
              </a:rPr>
              <a:t>not</a:t>
            </a:r>
            <a:r>
              <a:rPr lang="en-US" sz="2400" dirty="0">
                <a:latin typeface="Arial" charset="0"/>
              </a:rPr>
              <a:t> be valid entities? </a:t>
            </a:r>
          </a:p>
          <a:p>
            <a:pPr marL="458788" lvl="1" indent="-344488">
              <a:buFontTx/>
              <a:buNone/>
              <a:defRPr/>
            </a:pPr>
            <a:r>
              <a:rPr lang="en-US" sz="2400" dirty="0">
                <a:latin typeface="Arial" charset="0"/>
              </a:rPr>
              <a:t>And if not, </a:t>
            </a:r>
            <a:r>
              <a:rPr lang="en-US" sz="2400" i="1" dirty="0">
                <a:latin typeface="Arial" charset="0"/>
              </a:rPr>
              <a:t>why</a:t>
            </a:r>
            <a:r>
              <a:rPr lang="en-US" sz="2400" dirty="0">
                <a:latin typeface="Arial" charset="0"/>
              </a:rPr>
              <a:t> not?</a:t>
            </a:r>
          </a:p>
        </p:txBody>
      </p:sp>
      <p:sp>
        <p:nvSpPr>
          <p:cNvPr id="6" name="Rectangle 5">
            <a:extLst>
              <a:ext uri="{FF2B5EF4-FFF2-40B4-BE49-F238E27FC236}">
                <a16:creationId xmlns:a16="http://schemas.microsoft.com/office/drawing/2014/main" id="{CEFA4B5D-641F-204F-8ED3-317CB215CFB3}"/>
              </a:ext>
            </a:extLst>
          </p:cNvPr>
          <p:cNvSpPr/>
          <p:nvPr/>
        </p:nvSpPr>
        <p:spPr bwMode="auto">
          <a:xfrm>
            <a:off x="914487"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Transcript</a:t>
            </a:r>
          </a:p>
        </p:txBody>
      </p:sp>
      <p:sp>
        <p:nvSpPr>
          <p:cNvPr id="7" name="Rectangle 6">
            <a:extLst>
              <a:ext uri="{FF2B5EF4-FFF2-40B4-BE49-F238E27FC236}">
                <a16:creationId xmlns:a16="http://schemas.microsoft.com/office/drawing/2014/main" id="{75594824-BC7C-0E4C-98A6-8A970CB89C1A}"/>
              </a:ext>
            </a:extLst>
          </p:cNvPr>
          <p:cNvSpPr/>
          <p:nvPr/>
        </p:nvSpPr>
        <p:spPr bwMode="auto">
          <a:xfrm>
            <a:off x="2709163"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Student</a:t>
            </a:r>
          </a:p>
        </p:txBody>
      </p:sp>
      <p:sp>
        <p:nvSpPr>
          <p:cNvPr id="8" name="Rectangle 7">
            <a:extLst>
              <a:ext uri="{FF2B5EF4-FFF2-40B4-BE49-F238E27FC236}">
                <a16:creationId xmlns:a16="http://schemas.microsoft.com/office/drawing/2014/main" id="{8BC01E04-4891-1143-85E7-C8DAC1590D17}"/>
              </a:ext>
            </a:extLst>
          </p:cNvPr>
          <p:cNvSpPr/>
          <p:nvPr/>
        </p:nvSpPr>
        <p:spPr bwMode="auto">
          <a:xfrm>
            <a:off x="4538591"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Building</a:t>
            </a:r>
          </a:p>
        </p:txBody>
      </p:sp>
      <p:sp>
        <p:nvSpPr>
          <p:cNvPr id="9" name="Rectangle 8">
            <a:extLst>
              <a:ext uri="{FF2B5EF4-FFF2-40B4-BE49-F238E27FC236}">
                <a16:creationId xmlns:a16="http://schemas.microsoft.com/office/drawing/2014/main" id="{4C8B65BF-6D43-EC48-AF6D-657ABC80A725}"/>
              </a:ext>
            </a:extLst>
          </p:cNvPr>
          <p:cNvSpPr/>
          <p:nvPr/>
        </p:nvSpPr>
        <p:spPr bwMode="auto">
          <a:xfrm>
            <a:off x="6356967"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Student Directory</a:t>
            </a:r>
          </a:p>
        </p:txBody>
      </p:sp>
      <p:sp>
        <p:nvSpPr>
          <p:cNvPr id="10" name="Rectangle 9">
            <a:extLst>
              <a:ext uri="{FF2B5EF4-FFF2-40B4-BE49-F238E27FC236}">
                <a16:creationId xmlns:a16="http://schemas.microsoft.com/office/drawing/2014/main" id="{9EBB6FC3-D0DA-6F46-859C-9C70645FC91F}"/>
              </a:ext>
            </a:extLst>
          </p:cNvPr>
          <p:cNvSpPr/>
          <p:nvPr/>
        </p:nvSpPr>
        <p:spPr bwMode="auto">
          <a:xfrm>
            <a:off x="8174552"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Faculty</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Member</a:t>
            </a:r>
          </a:p>
        </p:txBody>
      </p:sp>
      <p:sp>
        <p:nvSpPr>
          <p:cNvPr id="11" name="Rectangle 10">
            <a:extLst>
              <a:ext uri="{FF2B5EF4-FFF2-40B4-BE49-F238E27FC236}">
                <a16:creationId xmlns:a16="http://schemas.microsoft.com/office/drawing/2014/main" id="{A47D0CC3-1665-B74A-8C05-38DE231EE404}"/>
              </a:ext>
            </a:extLst>
          </p:cNvPr>
          <p:cNvSpPr/>
          <p:nvPr/>
        </p:nvSpPr>
        <p:spPr bwMode="auto">
          <a:xfrm>
            <a:off x="10017323"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Instructor</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History</a:t>
            </a:r>
          </a:p>
        </p:txBody>
      </p:sp>
      <p:sp>
        <p:nvSpPr>
          <p:cNvPr id="12" name="Rectangle 11">
            <a:extLst>
              <a:ext uri="{FF2B5EF4-FFF2-40B4-BE49-F238E27FC236}">
                <a16:creationId xmlns:a16="http://schemas.microsoft.com/office/drawing/2014/main" id="{ACE7C076-BF9C-2349-B037-151092148F4F}"/>
              </a:ext>
            </a:extLst>
          </p:cNvPr>
          <p:cNvSpPr/>
          <p:nvPr/>
        </p:nvSpPr>
        <p:spPr bwMode="auto">
          <a:xfrm>
            <a:off x="935797"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600" b="0" i="0" u="none" strike="noStrike" cap="none" normalizeH="0" baseline="0" dirty="0">
                <a:ln>
                  <a:noFill/>
                </a:ln>
                <a:solidFill>
                  <a:schemeClr val="tx1"/>
                </a:solidFill>
                <a:effectLst/>
                <a:latin typeface="Arial" pitchFamily="34" charset="0"/>
              </a:rPr>
              <a:t>Department</a:t>
            </a:r>
          </a:p>
        </p:txBody>
      </p:sp>
      <p:sp>
        <p:nvSpPr>
          <p:cNvPr id="13" name="Rectangle 12">
            <a:extLst>
              <a:ext uri="{FF2B5EF4-FFF2-40B4-BE49-F238E27FC236}">
                <a16:creationId xmlns:a16="http://schemas.microsoft.com/office/drawing/2014/main" id="{AD173561-A278-6F47-83CF-2D1ECCEE7947}"/>
              </a:ext>
            </a:extLst>
          </p:cNvPr>
          <p:cNvSpPr/>
          <p:nvPr/>
        </p:nvSpPr>
        <p:spPr bwMode="auto">
          <a:xfrm>
            <a:off x="2730473"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Course</a:t>
            </a:r>
          </a:p>
        </p:txBody>
      </p:sp>
      <p:sp>
        <p:nvSpPr>
          <p:cNvPr id="14" name="Rectangle 13">
            <a:extLst>
              <a:ext uri="{FF2B5EF4-FFF2-40B4-BE49-F238E27FC236}">
                <a16:creationId xmlns:a16="http://schemas.microsoft.com/office/drawing/2014/main" id="{F2BA4C38-8298-D64F-8AF8-8EAA7C203191}"/>
              </a:ext>
            </a:extLst>
          </p:cNvPr>
          <p:cNvSpPr/>
          <p:nvPr/>
        </p:nvSpPr>
        <p:spPr bwMode="auto">
          <a:xfrm>
            <a:off x="4559901"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500" b="0" i="0" u="none" strike="noStrike" cap="none" normalizeH="0" baseline="0" dirty="0">
                <a:ln>
                  <a:noFill/>
                </a:ln>
                <a:solidFill>
                  <a:schemeClr val="tx1"/>
                </a:solidFill>
                <a:effectLst/>
                <a:latin typeface="Arial" pitchFamily="34" charset="0"/>
              </a:rPr>
              <a:t>Organisation Chart</a:t>
            </a:r>
          </a:p>
        </p:txBody>
      </p:sp>
      <p:sp>
        <p:nvSpPr>
          <p:cNvPr id="15" name="Rectangle 14">
            <a:extLst>
              <a:ext uri="{FF2B5EF4-FFF2-40B4-BE49-F238E27FC236}">
                <a16:creationId xmlns:a16="http://schemas.microsoft.com/office/drawing/2014/main" id="{B2FD2600-5EBE-DC45-ACEE-682EDE4B2D96}"/>
              </a:ext>
            </a:extLst>
          </p:cNvPr>
          <p:cNvSpPr/>
          <p:nvPr/>
        </p:nvSpPr>
        <p:spPr bwMode="auto">
          <a:xfrm>
            <a:off x="6378277"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defTabSz="873125">
              <a:buNone/>
            </a:pPr>
            <a:r>
              <a:rPr lang="en-US" sz="1500">
                <a:latin typeface="Arial" pitchFamily="34" charset="0"/>
              </a:rPr>
              <a:t>Prerequisite List</a:t>
            </a:r>
            <a:endParaRPr lang="en-US" sz="1500" dirty="0">
              <a:latin typeface="Arial" pitchFamily="34" charset="0"/>
            </a:endParaRPr>
          </a:p>
        </p:txBody>
      </p:sp>
      <p:sp>
        <p:nvSpPr>
          <p:cNvPr id="16" name="Rectangle 15">
            <a:extLst>
              <a:ext uri="{FF2B5EF4-FFF2-40B4-BE49-F238E27FC236}">
                <a16:creationId xmlns:a16="http://schemas.microsoft.com/office/drawing/2014/main" id="{3D785D84-9270-1242-9389-D59B0AC0756D}"/>
              </a:ext>
            </a:extLst>
          </p:cNvPr>
          <p:cNvSpPr/>
          <p:nvPr/>
        </p:nvSpPr>
        <p:spPr bwMode="auto">
          <a:xfrm>
            <a:off x="8195862"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Payment</a:t>
            </a:r>
          </a:p>
        </p:txBody>
      </p:sp>
      <p:sp>
        <p:nvSpPr>
          <p:cNvPr id="17" name="Rectangle 16">
            <a:extLst>
              <a:ext uri="{FF2B5EF4-FFF2-40B4-BE49-F238E27FC236}">
                <a16:creationId xmlns:a16="http://schemas.microsoft.com/office/drawing/2014/main" id="{CC4F69E2-9535-F04B-A546-00962335DAB8}"/>
              </a:ext>
            </a:extLst>
          </p:cNvPr>
          <p:cNvSpPr/>
          <p:nvPr/>
        </p:nvSpPr>
        <p:spPr bwMode="auto">
          <a:xfrm>
            <a:off x="10038633"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Student Body</a:t>
            </a:r>
          </a:p>
        </p:txBody>
      </p:sp>
      <p:sp>
        <p:nvSpPr>
          <p:cNvPr id="18" name="Rectangle 17">
            <a:extLst>
              <a:ext uri="{FF2B5EF4-FFF2-40B4-BE49-F238E27FC236}">
                <a16:creationId xmlns:a16="http://schemas.microsoft.com/office/drawing/2014/main" id="{9B4DAFAC-9FDC-4C4F-8FA9-4CBA9A0AF660}"/>
              </a:ext>
            </a:extLst>
          </p:cNvPr>
          <p:cNvSpPr/>
          <p:nvPr/>
        </p:nvSpPr>
        <p:spPr bwMode="auto">
          <a:xfrm>
            <a:off x="957107"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Class Roster</a:t>
            </a:r>
          </a:p>
        </p:txBody>
      </p:sp>
      <p:sp>
        <p:nvSpPr>
          <p:cNvPr id="19" name="Rectangle 18">
            <a:extLst>
              <a:ext uri="{FF2B5EF4-FFF2-40B4-BE49-F238E27FC236}">
                <a16:creationId xmlns:a16="http://schemas.microsoft.com/office/drawing/2014/main" id="{B75ADD34-3ED5-C04F-BC70-224FB7DE435D}"/>
              </a:ext>
            </a:extLst>
          </p:cNvPr>
          <p:cNvSpPr/>
          <p:nvPr/>
        </p:nvSpPr>
        <p:spPr bwMode="auto">
          <a:xfrm>
            <a:off x="2751783"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600" b="0" i="0" u="none" strike="noStrike" cap="none" normalizeH="0" baseline="0" dirty="0">
                <a:ln>
                  <a:noFill/>
                </a:ln>
                <a:solidFill>
                  <a:schemeClr val="tx1"/>
                </a:solidFill>
                <a:effectLst/>
                <a:latin typeface="Arial" pitchFamily="34" charset="0"/>
              </a:rPr>
              <a:t>Scholarship</a:t>
            </a:r>
          </a:p>
        </p:txBody>
      </p:sp>
      <p:sp>
        <p:nvSpPr>
          <p:cNvPr id="20" name="Rectangle 19">
            <a:extLst>
              <a:ext uri="{FF2B5EF4-FFF2-40B4-BE49-F238E27FC236}">
                <a16:creationId xmlns:a16="http://schemas.microsoft.com/office/drawing/2014/main" id="{3C43407E-DB48-DC49-9D88-47E923386089}"/>
              </a:ext>
            </a:extLst>
          </p:cNvPr>
          <p:cNvSpPr/>
          <p:nvPr/>
        </p:nvSpPr>
        <p:spPr bwMode="auto">
          <a:xfrm>
            <a:off x="4581211"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Faculty</a:t>
            </a:r>
          </a:p>
        </p:txBody>
      </p:sp>
      <p:sp>
        <p:nvSpPr>
          <p:cNvPr id="21" name="Rectangle 20">
            <a:extLst>
              <a:ext uri="{FF2B5EF4-FFF2-40B4-BE49-F238E27FC236}">
                <a16:creationId xmlns:a16="http://schemas.microsoft.com/office/drawing/2014/main" id="{64031FAB-88DE-BA4F-A390-F2B6CE9EC552}"/>
              </a:ext>
            </a:extLst>
          </p:cNvPr>
          <p:cNvSpPr/>
          <p:nvPr/>
        </p:nvSpPr>
        <p:spPr bwMode="auto">
          <a:xfrm>
            <a:off x="6399587"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Assistant</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Dean</a:t>
            </a:r>
          </a:p>
        </p:txBody>
      </p:sp>
      <p:sp>
        <p:nvSpPr>
          <p:cNvPr id="22" name="Rectangle 21">
            <a:extLst>
              <a:ext uri="{FF2B5EF4-FFF2-40B4-BE49-F238E27FC236}">
                <a16:creationId xmlns:a16="http://schemas.microsoft.com/office/drawing/2014/main" id="{26226888-10F4-7D4D-B980-D7D6FBC71E82}"/>
              </a:ext>
            </a:extLst>
          </p:cNvPr>
          <p:cNvSpPr/>
          <p:nvPr/>
        </p:nvSpPr>
        <p:spPr bwMode="auto">
          <a:xfrm>
            <a:off x="8217172"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Admission</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Date</a:t>
            </a:r>
          </a:p>
        </p:txBody>
      </p:sp>
      <p:sp>
        <p:nvSpPr>
          <p:cNvPr id="23" name="Rectangle 22">
            <a:extLst>
              <a:ext uri="{FF2B5EF4-FFF2-40B4-BE49-F238E27FC236}">
                <a16:creationId xmlns:a16="http://schemas.microsoft.com/office/drawing/2014/main" id="{EF4263E3-F16B-1443-9894-77DB1E3A666E}"/>
              </a:ext>
            </a:extLst>
          </p:cNvPr>
          <p:cNvSpPr/>
          <p:nvPr/>
        </p:nvSpPr>
        <p:spPr bwMode="auto">
          <a:xfrm>
            <a:off x="10059943"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Phillips</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Building</a:t>
            </a:r>
          </a:p>
        </p:txBody>
      </p:sp>
      <p:sp>
        <p:nvSpPr>
          <p:cNvPr id="24" name="Rectangle 23">
            <a:extLst>
              <a:ext uri="{FF2B5EF4-FFF2-40B4-BE49-F238E27FC236}">
                <a16:creationId xmlns:a16="http://schemas.microsoft.com/office/drawing/2014/main" id="{EBC02229-D8C7-2045-A575-590EFE9518C3}"/>
              </a:ext>
            </a:extLst>
          </p:cNvPr>
          <p:cNvSpPr/>
          <p:nvPr/>
        </p:nvSpPr>
        <p:spPr bwMode="auto">
          <a:xfrm>
            <a:off x="978417"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600" b="0" i="0" u="none" strike="noStrike" cap="none" normalizeH="0" baseline="0" dirty="0">
                <a:ln>
                  <a:noFill/>
                </a:ln>
                <a:solidFill>
                  <a:schemeClr val="tx1"/>
                </a:solidFill>
                <a:effectLst/>
                <a:latin typeface="Arial" pitchFamily="34" charset="0"/>
              </a:rPr>
              <a:t>Registration</a:t>
            </a:r>
          </a:p>
        </p:txBody>
      </p:sp>
      <p:sp>
        <p:nvSpPr>
          <p:cNvPr id="25" name="Rectangle 24">
            <a:extLst>
              <a:ext uri="{FF2B5EF4-FFF2-40B4-BE49-F238E27FC236}">
                <a16:creationId xmlns:a16="http://schemas.microsoft.com/office/drawing/2014/main" id="{0DF8AAAC-037A-D746-93C1-2BDF53B80C1E}"/>
              </a:ext>
            </a:extLst>
          </p:cNvPr>
          <p:cNvSpPr/>
          <p:nvPr/>
        </p:nvSpPr>
        <p:spPr bwMode="auto">
          <a:xfrm>
            <a:off x="2773093"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Section</a:t>
            </a:r>
          </a:p>
        </p:txBody>
      </p:sp>
      <p:sp>
        <p:nvSpPr>
          <p:cNvPr id="26" name="Rectangle 25">
            <a:extLst>
              <a:ext uri="{FF2B5EF4-FFF2-40B4-BE49-F238E27FC236}">
                <a16:creationId xmlns:a16="http://schemas.microsoft.com/office/drawing/2014/main" id="{771B465B-39A8-2842-B7C7-C67079613FDD}"/>
              </a:ext>
            </a:extLst>
          </p:cNvPr>
          <p:cNvSpPr/>
          <p:nvPr/>
        </p:nvSpPr>
        <p:spPr bwMode="auto">
          <a:xfrm>
            <a:off x="4602521"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Course</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Catalogue</a:t>
            </a:r>
          </a:p>
        </p:txBody>
      </p:sp>
      <p:sp>
        <p:nvSpPr>
          <p:cNvPr id="27" name="Rectangle 26">
            <a:extLst>
              <a:ext uri="{FF2B5EF4-FFF2-40B4-BE49-F238E27FC236}">
                <a16:creationId xmlns:a16="http://schemas.microsoft.com/office/drawing/2014/main" id="{826D9035-248D-0C4E-8838-EC3B08D744E2}"/>
              </a:ext>
            </a:extLst>
          </p:cNvPr>
          <p:cNvSpPr/>
          <p:nvPr/>
        </p:nvSpPr>
        <p:spPr bwMode="auto">
          <a:xfrm>
            <a:off x="6420897"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Physics</a:t>
            </a:r>
          </a:p>
        </p:txBody>
      </p:sp>
      <p:sp>
        <p:nvSpPr>
          <p:cNvPr id="28" name="Rectangle 27">
            <a:extLst>
              <a:ext uri="{FF2B5EF4-FFF2-40B4-BE49-F238E27FC236}">
                <a16:creationId xmlns:a16="http://schemas.microsoft.com/office/drawing/2014/main" id="{45224E03-4127-444C-ACC0-89F5F24885AC}"/>
              </a:ext>
            </a:extLst>
          </p:cNvPr>
          <p:cNvSpPr/>
          <p:nvPr/>
        </p:nvSpPr>
        <p:spPr bwMode="auto">
          <a:xfrm>
            <a:off x="8238482"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Class</a:t>
            </a:r>
          </a:p>
        </p:txBody>
      </p:sp>
      <p:sp>
        <p:nvSpPr>
          <p:cNvPr id="29" name="Rectangle 28">
            <a:extLst>
              <a:ext uri="{FF2B5EF4-FFF2-40B4-BE49-F238E27FC236}">
                <a16:creationId xmlns:a16="http://schemas.microsoft.com/office/drawing/2014/main" id="{BA27B535-048D-3947-B5BE-9D07101A7281}"/>
              </a:ext>
            </a:extLst>
          </p:cNvPr>
          <p:cNvSpPr/>
          <p:nvPr/>
        </p:nvSpPr>
        <p:spPr bwMode="auto">
          <a:xfrm>
            <a:off x="10081253"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Professor</a:t>
            </a:r>
          </a:p>
        </p:txBody>
      </p:sp>
      <p:sp>
        <p:nvSpPr>
          <p:cNvPr id="30" name="Rectangle 29">
            <a:extLst>
              <a:ext uri="{FF2B5EF4-FFF2-40B4-BE49-F238E27FC236}">
                <a16:creationId xmlns:a16="http://schemas.microsoft.com/office/drawing/2014/main" id="{3E26BF5D-106E-EB47-A8E7-6E1060A67A88}"/>
              </a:ext>
            </a:extLst>
          </p:cNvPr>
          <p:cNvSpPr/>
          <p:nvPr/>
        </p:nvSpPr>
        <p:spPr bwMode="auto">
          <a:xfrm>
            <a:off x="978417" y="6097991"/>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Admission</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Request</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Form</a:t>
            </a:r>
          </a:p>
        </p:txBody>
      </p:sp>
      <p:sp>
        <p:nvSpPr>
          <p:cNvPr id="2" name="Rectangle 1">
            <a:extLst>
              <a:ext uri="{FF2B5EF4-FFF2-40B4-BE49-F238E27FC236}">
                <a16:creationId xmlns:a16="http://schemas.microsoft.com/office/drawing/2014/main" id="{334573EF-60E1-7727-5EE9-7CD4F2E38CD9}"/>
              </a:ext>
            </a:extLst>
          </p:cNvPr>
          <p:cNvSpPr/>
          <p:nvPr/>
        </p:nvSpPr>
        <p:spPr bwMode="auto">
          <a:xfrm>
            <a:off x="5462154" y="6163696"/>
            <a:ext cx="1267691" cy="625407"/>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Time</a:t>
            </a:r>
          </a:p>
        </p:txBody>
      </p:sp>
      <p:sp>
        <p:nvSpPr>
          <p:cNvPr id="5" name="Rectangle 3">
            <a:extLst>
              <a:ext uri="{FF2B5EF4-FFF2-40B4-BE49-F238E27FC236}">
                <a16:creationId xmlns:a16="http://schemas.microsoft.com/office/drawing/2014/main" id="{C03C1053-4D8E-35AA-2C41-50F61E60D073}"/>
              </a:ext>
            </a:extLst>
          </p:cNvPr>
          <p:cNvSpPr txBox="1">
            <a:spLocks noChangeArrowheads="1"/>
          </p:cNvSpPr>
          <p:nvPr/>
        </p:nvSpPr>
        <p:spPr>
          <a:xfrm>
            <a:off x="3442763" y="6140238"/>
            <a:ext cx="2363519" cy="493504"/>
          </a:xfrm>
          <a:prstGeom prst="rect">
            <a:avLst/>
          </a:prstGeom>
        </p:spPr>
        <p:txBody>
          <a:bodyPr vert="horz" lIns="92075" tIns="136525" rIns="92075" bIns="136525" rtlCol="0">
            <a:normAutofit fontScale="85000" lnSpcReduction="20000"/>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lvl="1" indent="-344488">
              <a:buFontTx/>
              <a:buNone/>
              <a:defRPr/>
            </a:pPr>
            <a:r>
              <a:rPr lang="en-US" sz="2400" dirty="0">
                <a:latin typeface="Arial" charset="0"/>
              </a:rPr>
              <a:t>And a bonus…</a:t>
            </a:r>
          </a:p>
        </p:txBody>
      </p:sp>
    </p:spTree>
    <p:extLst>
      <p:ext uri="{BB962C8B-B14F-4D97-AF65-F5344CB8AC3E}">
        <p14:creationId xmlns:p14="http://schemas.microsoft.com/office/powerpoint/2010/main" val="26509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4692A-6D77-0246-BA5F-9885EBFFCF1B}"/>
              </a:ext>
            </a:extLst>
          </p:cNvPr>
          <p:cNvSpPr>
            <a:spLocks noGrp="1"/>
          </p:cNvSpPr>
          <p:nvPr>
            <p:ph type="title"/>
          </p:nvPr>
        </p:nvSpPr>
        <p:spPr/>
        <p:txBody>
          <a:bodyPr/>
          <a:lstStyle/>
          <a:p>
            <a:r>
              <a:rPr lang="en-US" dirty="0">
                <a:latin typeface="Arial" charset="0"/>
              </a:rPr>
              <a:t>Discussion – good Entity or not?</a:t>
            </a:r>
            <a:endParaRPr lang="en-US" dirty="0"/>
          </a:p>
        </p:txBody>
      </p:sp>
      <p:sp>
        <p:nvSpPr>
          <p:cNvPr id="4" name="Rectangle 3">
            <a:extLst>
              <a:ext uri="{FF2B5EF4-FFF2-40B4-BE49-F238E27FC236}">
                <a16:creationId xmlns:a16="http://schemas.microsoft.com/office/drawing/2014/main" id="{EE2657A9-31DF-C444-8D95-0B543CE285CE}"/>
              </a:ext>
            </a:extLst>
          </p:cNvPr>
          <p:cNvSpPr txBox="1">
            <a:spLocks noChangeArrowheads="1"/>
          </p:cNvSpPr>
          <p:nvPr/>
        </p:nvSpPr>
        <p:spPr>
          <a:xfrm>
            <a:off x="687885" y="717762"/>
            <a:ext cx="8120063" cy="964414"/>
          </a:xfrm>
          <a:prstGeom prst="rect">
            <a:avLst/>
          </a:prstGeom>
        </p:spPr>
        <p:txBody>
          <a:bodyPr vert="horz" lIns="92075" tIns="136525" rIns="92075" bIns="136525" rtlCol="0">
            <a:normAutofit lnSpcReduction="10000"/>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lvl="1" indent="-344488">
              <a:buFontTx/>
              <a:buNone/>
              <a:defRPr/>
            </a:pPr>
            <a:r>
              <a:rPr lang="en-US" sz="2400" dirty="0">
                <a:latin typeface="Arial" charset="0"/>
              </a:rPr>
              <a:t>Which of the following might </a:t>
            </a:r>
            <a:r>
              <a:rPr lang="en-US" sz="2400" b="1" i="1" dirty="0">
                <a:latin typeface="Arial" charset="0"/>
              </a:rPr>
              <a:t>not</a:t>
            </a:r>
            <a:r>
              <a:rPr lang="en-US" sz="2400" dirty="0">
                <a:latin typeface="Arial" charset="0"/>
              </a:rPr>
              <a:t> be valid entities? </a:t>
            </a:r>
          </a:p>
          <a:p>
            <a:pPr marL="458788" lvl="1" indent="-344488">
              <a:buFontTx/>
              <a:buNone/>
              <a:defRPr/>
            </a:pPr>
            <a:r>
              <a:rPr lang="en-US" sz="2400" dirty="0">
                <a:latin typeface="Arial" charset="0"/>
              </a:rPr>
              <a:t>And if not, </a:t>
            </a:r>
            <a:r>
              <a:rPr lang="en-US" sz="2400" i="1" dirty="0">
                <a:latin typeface="Arial" charset="0"/>
              </a:rPr>
              <a:t>why</a:t>
            </a:r>
            <a:r>
              <a:rPr lang="en-US" sz="2400" dirty="0">
                <a:latin typeface="Arial" charset="0"/>
              </a:rPr>
              <a:t> not?</a:t>
            </a:r>
          </a:p>
        </p:txBody>
      </p:sp>
      <p:sp>
        <p:nvSpPr>
          <p:cNvPr id="6" name="Rectangle 5">
            <a:extLst>
              <a:ext uri="{FF2B5EF4-FFF2-40B4-BE49-F238E27FC236}">
                <a16:creationId xmlns:a16="http://schemas.microsoft.com/office/drawing/2014/main" id="{CEFA4B5D-641F-204F-8ED3-317CB215CFB3}"/>
              </a:ext>
            </a:extLst>
          </p:cNvPr>
          <p:cNvSpPr/>
          <p:nvPr/>
        </p:nvSpPr>
        <p:spPr bwMode="auto">
          <a:xfrm>
            <a:off x="914487"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Transcript</a:t>
            </a:r>
          </a:p>
        </p:txBody>
      </p:sp>
      <p:sp>
        <p:nvSpPr>
          <p:cNvPr id="7" name="Rectangle 6">
            <a:extLst>
              <a:ext uri="{FF2B5EF4-FFF2-40B4-BE49-F238E27FC236}">
                <a16:creationId xmlns:a16="http://schemas.microsoft.com/office/drawing/2014/main" id="{75594824-BC7C-0E4C-98A6-8A970CB89C1A}"/>
              </a:ext>
            </a:extLst>
          </p:cNvPr>
          <p:cNvSpPr/>
          <p:nvPr/>
        </p:nvSpPr>
        <p:spPr bwMode="auto">
          <a:xfrm>
            <a:off x="2709163"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Student</a:t>
            </a:r>
          </a:p>
        </p:txBody>
      </p:sp>
      <p:sp>
        <p:nvSpPr>
          <p:cNvPr id="8" name="Rectangle 7">
            <a:extLst>
              <a:ext uri="{FF2B5EF4-FFF2-40B4-BE49-F238E27FC236}">
                <a16:creationId xmlns:a16="http://schemas.microsoft.com/office/drawing/2014/main" id="{8BC01E04-4891-1143-85E7-C8DAC1590D17}"/>
              </a:ext>
            </a:extLst>
          </p:cNvPr>
          <p:cNvSpPr/>
          <p:nvPr/>
        </p:nvSpPr>
        <p:spPr bwMode="auto">
          <a:xfrm>
            <a:off x="4538591"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Building</a:t>
            </a:r>
          </a:p>
        </p:txBody>
      </p:sp>
      <p:sp>
        <p:nvSpPr>
          <p:cNvPr id="9" name="Rectangle 8">
            <a:extLst>
              <a:ext uri="{FF2B5EF4-FFF2-40B4-BE49-F238E27FC236}">
                <a16:creationId xmlns:a16="http://schemas.microsoft.com/office/drawing/2014/main" id="{4C8B65BF-6D43-EC48-AF6D-657ABC80A725}"/>
              </a:ext>
            </a:extLst>
          </p:cNvPr>
          <p:cNvSpPr/>
          <p:nvPr/>
        </p:nvSpPr>
        <p:spPr bwMode="auto">
          <a:xfrm>
            <a:off x="6356967"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Student Directory</a:t>
            </a:r>
          </a:p>
        </p:txBody>
      </p:sp>
      <p:sp>
        <p:nvSpPr>
          <p:cNvPr id="10" name="Rectangle 9">
            <a:extLst>
              <a:ext uri="{FF2B5EF4-FFF2-40B4-BE49-F238E27FC236}">
                <a16:creationId xmlns:a16="http://schemas.microsoft.com/office/drawing/2014/main" id="{9EBB6FC3-D0DA-6F46-859C-9C70645FC91F}"/>
              </a:ext>
            </a:extLst>
          </p:cNvPr>
          <p:cNvSpPr/>
          <p:nvPr/>
        </p:nvSpPr>
        <p:spPr bwMode="auto">
          <a:xfrm>
            <a:off x="8174552"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Faculty</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Member</a:t>
            </a:r>
          </a:p>
        </p:txBody>
      </p:sp>
      <p:sp>
        <p:nvSpPr>
          <p:cNvPr id="11" name="Rectangle 10">
            <a:extLst>
              <a:ext uri="{FF2B5EF4-FFF2-40B4-BE49-F238E27FC236}">
                <a16:creationId xmlns:a16="http://schemas.microsoft.com/office/drawing/2014/main" id="{A47D0CC3-1665-B74A-8C05-38DE231EE404}"/>
              </a:ext>
            </a:extLst>
          </p:cNvPr>
          <p:cNvSpPr/>
          <p:nvPr/>
        </p:nvSpPr>
        <p:spPr bwMode="auto">
          <a:xfrm>
            <a:off x="10017323" y="1779494"/>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Instructor</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History</a:t>
            </a:r>
          </a:p>
        </p:txBody>
      </p:sp>
      <p:sp>
        <p:nvSpPr>
          <p:cNvPr id="12" name="Rectangle 11">
            <a:extLst>
              <a:ext uri="{FF2B5EF4-FFF2-40B4-BE49-F238E27FC236}">
                <a16:creationId xmlns:a16="http://schemas.microsoft.com/office/drawing/2014/main" id="{ACE7C076-BF9C-2349-B037-151092148F4F}"/>
              </a:ext>
            </a:extLst>
          </p:cNvPr>
          <p:cNvSpPr/>
          <p:nvPr/>
        </p:nvSpPr>
        <p:spPr bwMode="auto">
          <a:xfrm>
            <a:off x="935797"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600" b="0" i="0" u="none" strike="noStrike" cap="none" normalizeH="0" baseline="0" dirty="0">
                <a:ln>
                  <a:noFill/>
                </a:ln>
                <a:solidFill>
                  <a:schemeClr val="tx1"/>
                </a:solidFill>
                <a:effectLst/>
                <a:latin typeface="Arial" pitchFamily="34" charset="0"/>
              </a:rPr>
              <a:t>Department</a:t>
            </a:r>
          </a:p>
        </p:txBody>
      </p:sp>
      <p:sp>
        <p:nvSpPr>
          <p:cNvPr id="13" name="Rectangle 12">
            <a:extLst>
              <a:ext uri="{FF2B5EF4-FFF2-40B4-BE49-F238E27FC236}">
                <a16:creationId xmlns:a16="http://schemas.microsoft.com/office/drawing/2014/main" id="{AD173561-A278-6F47-83CF-2D1ECCEE7947}"/>
              </a:ext>
            </a:extLst>
          </p:cNvPr>
          <p:cNvSpPr/>
          <p:nvPr/>
        </p:nvSpPr>
        <p:spPr bwMode="auto">
          <a:xfrm>
            <a:off x="2730473"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Course</a:t>
            </a:r>
          </a:p>
        </p:txBody>
      </p:sp>
      <p:sp>
        <p:nvSpPr>
          <p:cNvPr id="14" name="Rectangle 13">
            <a:extLst>
              <a:ext uri="{FF2B5EF4-FFF2-40B4-BE49-F238E27FC236}">
                <a16:creationId xmlns:a16="http://schemas.microsoft.com/office/drawing/2014/main" id="{F2BA4C38-8298-D64F-8AF8-8EAA7C203191}"/>
              </a:ext>
            </a:extLst>
          </p:cNvPr>
          <p:cNvSpPr/>
          <p:nvPr/>
        </p:nvSpPr>
        <p:spPr bwMode="auto">
          <a:xfrm>
            <a:off x="4559901"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500" b="0" i="0" u="none" strike="noStrike" cap="none" normalizeH="0" baseline="0" dirty="0">
                <a:ln>
                  <a:noFill/>
                </a:ln>
                <a:solidFill>
                  <a:schemeClr val="tx1"/>
                </a:solidFill>
                <a:effectLst/>
                <a:latin typeface="Arial" pitchFamily="34" charset="0"/>
              </a:rPr>
              <a:t>Organisation Chart</a:t>
            </a:r>
          </a:p>
        </p:txBody>
      </p:sp>
      <p:sp>
        <p:nvSpPr>
          <p:cNvPr id="15" name="Rectangle 14">
            <a:extLst>
              <a:ext uri="{FF2B5EF4-FFF2-40B4-BE49-F238E27FC236}">
                <a16:creationId xmlns:a16="http://schemas.microsoft.com/office/drawing/2014/main" id="{B2FD2600-5EBE-DC45-ACEE-682EDE4B2D96}"/>
              </a:ext>
            </a:extLst>
          </p:cNvPr>
          <p:cNvSpPr/>
          <p:nvPr/>
        </p:nvSpPr>
        <p:spPr bwMode="auto">
          <a:xfrm>
            <a:off x="6378277"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defTabSz="873125">
              <a:buNone/>
            </a:pPr>
            <a:r>
              <a:rPr lang="en-US" sz="1500">
                <a:latin typeface="Arial" pitchFamily="34" charset="0"/>
              </a:rPr>
              <a:t>Prerequisite List</a:t>
            </a:r>
            <a:endParaRPr lang="en-US" sz="1500" dirty="0">
              <a:latin typeface="Arial" pitchFamily="34" charset="0"/>
            </a:endParaRPr>
          </a:p>
        </p:txBody>
      </p:sp>
      <p:sp>
        <p:nvSpPr>
          <p:cNvPr id="16" name="Rectangle 15">
            <a:extLst>
              <a:ext uri="{FF2B5EF4-FFF2-40B4-BE49-F238E27FC236}">
                <a16:creationId xmlns:a16="http://schemas.microsoft.com/office/drawing/2014/main" id="{3D785D84-9270-1242-9389-D59B0AC0756D}"/>
              </a:ext>
            </a:extLst>
          </p:cNvPr>
          <p:cNvSpPr/>
          <p:nvPr/>
        </p:nvSpPr>
        <p:spPr bwMode="auto">
          <a:xfrm>
            <a:off x="8195862"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Payment</a:t>
            </a:r>
          </a:p>
        </p:txBody>
      </p:sp>
      <p:sp>
        <p:nvSpPr>
          <p:cNvPr id="17" name="Rectangle 16">
            <a:extLst>
              <a:ext uri="{FF2B5EF4-FFF2-40B4-BE49-F238E27FC236}">
                <a16:creationId xmlns:a16="http://schemas.microsoft.com/office/drawing/2014/main" id="{CC4F69E2-9535-F04B-A546-00962335DAB8}"/>
              </a:ext>
            </a:extLst>
          </p:cNvPr>
          <p:cNvSpPr/>
          <p:nvPr/>
        </p:nvSpPr>
        <p:spPr bwMode="auto">
          <a:xfrm>
            <a:off x="10038633" y="2864387"/>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Student Body</a:t>
            </a:r>
          </a:p>
        </p:txBody>
      </p:sp>
      <p:sp>
        <p:nvSpPr>
          <p:cNvPr id="18" name="Rectangle 17">
            <a:extLst>
              <a:ext uri="{FF2B5EF4-FFF2-40B4-BE49-F238E27FC236}">
                <a16:creationId xmlns:a16="http://schemas.microsoft.com/office/drawing/2014/main" id="{9B4DAFAC-9FDC-4C4F-8FA9-4CBA9A0AF660}"/>
              </a:ext>
            </a:extLst>
          </p:cNvPr>
          <p:cNvSpPr/>
          <p:nvPr/>
        </p:nvSpPr>
        <p:spPr bwMode="auto">
          <a:xfrm>
            <a:off x="957107"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Class Roster</a:t>
            </a:r>
          </a:p>
        </p:txBody>
      </p:sp>
      <p:sp>
        <p:nvSpPr>
          <p:cNvPr id="19" name="Rectangle 18">
            <a:extLst>
              <a:ext uri="{FF2B5EF4-FFF2-40B4-BE49-F238E27FC236}">
                <a16:creationId xmlns:a16="http://schemas.microsoft.com/office/drawing/2014/main" id="{B75ADD34-3ED5-C04F-BC70-224FB7DE435D}"/>
              </a:ext>
            </a:extLst>
          </p:cNvPr>
          <p:cNvSpPr/>
          <p:nvPr/>
        </p:nvSpPr>
        <p:spPr bwMode="auto">
          <a:xfrm>
            <a:off x="2751783"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600" b="0" i="0" u="none" strike="noStrike" cap="none" normalizeH="0" baseline="0" dirty="0">
                <a:ln>
                  <a:noFill/>
                </a:ln>
                <a:solidFill>
                  <a:schemeClr val="tx1"/>
                </a:solidFill>
                <a:effectLst/>
                <a:latin typeface="Arial" pitchFamily="34" charset="0"/>
              </a:rPr>
              <a:t>Scholarship</a:t>
            </a:r>
          </a:p>
        </p:txBody>
      </p:sp>
      <p:sp>
        <p:nvSpPr>
          <p:cNvPr id="20" name="Rectangle 19">
            <a:extLst>
              <a:ext uri="{FF2B5EF4-FFF2-40B4-BE49-F238E27FC236}">
                <a16:creationId xmlns:a16="http://schemas.microsoft.com/office/drawing/2014/main" id="{3C43407E-DB48-DC49-9D88-47E923386089}"/>
              </a:ext>
            </a:extLst>
          </p:cNvPr>
          <p:cNvSpPr/>
          <p:nvPr/>
        </p:nvSpPr>
        <p:spPr bwMode="auto">
          <a:xfrm>
            <a:off x="4581211"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Faculty</a:t>
            </a:r>
          </a:p>
        </p:txBody>
      </p:sp>
      <p:sp>
        <p:nvSpPr>
          <p:cNvPr id="21" name="Rectangle 20">
            <a:extLst>
              <a:ext uri="{FF2B5EF4-FFF2-40B4-BE49-F238E27FC236}">
                <a16:creationId xmlns:a16="http://schemas.microsoft.com/office/drawing/2014/main" id="{64031FAB-88DE-BA4F-A390-F2B6CE9EC552}"/>
              </a:ext>
            </a:extLst>
          </p:cNvPr>
          <p:cNvSpPr/>
          <p:nvPr/>
        </p:nvSpPr>
        <p:spPr bwMode="auto">
          <a:xfrm>
            <a:off x="6399587"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Assistant</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Dean</a:t>
            </a:r>
          </a:p>
        </p:txBody>
      </p:sp>
      <p:sp>
        <p:nvSpPr>
          <p:cNvPr id="22" name="Rectangle 21">
            <a:extLst>
              <a:ext uri="{FF2B5EF4-FFF2-40B4-BE49-F238E27FC236}">
                <a16:creationId xmlns:a16="http://schemas.microsoft.com/office/drawing/2014/main" id="{26226888-10F4-7D4D-B980-D7D6FBC71E82}"/>
              </a:ext>
            </a:extLst>
          </p:cNvPr>
          <p:cNvSpPr/>
          <p:nvPr/>
        </p:nvSpPr>
        <p:spPr bwMode="auto">
          <a:xfrm>
            <a:off x="8217172"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Admission</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Date</a:t>
            </a:r>
          </a:p>
        </p:txBody>
      </p:sp>
      <p:sp>
        <p:nvSpPr>
          <p:cNvPr id="23" name="Rectangle 22">
            <a:extLst>
              <a:ext uri="{FF2B5EF4-FFF2-40B4-BE49-F238E27FC236}">
                <a16:creationId xmlns:a16="http://schemas.microsoft.com/office/drawing/2014/main" id="{EF4263E3-F16B-1443-9894-77DB1E3A666E}"/>
              </a:ext>
            </a:extLst>
          </p:cNvPr>
          <p:cNvSpPr/>
          <p:nvPr/>
        </p:nvSpPr>
        <p:spPr bwMode="auto">
          <a:xfrm>
            <a:off x="10059943" y="4009380"/>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Phillips</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Building</a:t>
            </a:r>
          </a:p>
        </p:txBody>
      </p:sp>
      <p:sp>
        <p:nvSpPr>
          <p:cNvPr id="24" name="Rectangle 23">
            <a:extLst>
              <a:ext uri="{FF2B5EF4-FFF2-40B4-BE49-F238E27FC236}">
                <a16:creationId xmlns:a16="http://schemas.microsoft.com/office/drawing/2014/main" id="{EBC02229-D8C7-2045-A575-590EFE9518C3}"/>
              </a:ext>
            </a:extLst>
          </p:cNvPr>
          <p:cNvSpPr/>
          <p:nvPr/>
        </p:nvSpPr>
        <p:spPr bwMode="auto">
          <a:xfrm>
            <a:off x="978417"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600" b="0" i="0" u="none" strike="noStrike" cap="none" normalizeH="0" baseline="0" dirty="0">
                <a:ln>
                  <a:noFill/>
                </a:ln>
                <a:solidFill>
                  <a:schemeClr val="tx1"/>
                </a:solidFill>
                <a:effectLst/>
                <a:latin typeface="Arial" pitchFamily="34" charset="0"/>
              </a:rPr>
              <a:t>Registration</a:t>
            </a:r>
          </a:p>
        </p:txBody>
      </p:sp>
      <p:sp>
        <p:nvSpPr>
          <p:cNvPr id="25" name="Rectangle 24">
            <a:extLst>
              <a:ext uri="{FF2B5EF4-FFF2-40B4-BE49-F238E27FC236}">
                <a16:creationId xmlns:a16="http://schemas.microsoft.com/office/drawing/2014/main" id="{0DF8AAAC-037A-D746-93C1-2BDF53B80C1E}"/>
              </a:ext>
            </a:extLst>
          </p:cNvPr>
          <p:cNvSpPr/>
          <p:nvPr/>
        </p:nvSpPr>
        <p:spPr bwMode="auto">
          <a:xfrm>
            <a:off x="2773093"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Section</a:t>
            </a:r>
          </a:p>
        </p:txBody>
      </p:sp>
      <p:sp>
        <p:nvSpPr>
          <p:cNvPr id="26" name="Rectangle 25">
            <a:extLst>
              <a:ext uri="{FF2B5EF4-FFF2-40B4-BE49-F238E27FC236}">
                <a16:creationId xmlns:a16="http://schemas.microsoft.com/office/drawing/2014/main" id="{771B465B-39A8-2842-B7C7-C67079613FDD}"/>
              </a:ext>
            </a:extLst>
          </p:cNvPr>
          <p:cNvSpPr/>
          <p:nvPr/>
        </p:nvSpPr>
        <p:spPr bwMode="auto">
          <a:xfrm>
            <a:off x="4602521"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Course</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Catalogue</a:t>
            </a:r>
          </a:p>
        </p:txBody>
      </p:sp>
      <p:sp>
        <p:nvSpPr>
          <p:cNvPr id="27" name="Rectangle 26">
            <a:extLst>
              <a:ext uri="{FF2B5EF4-FFF2-40B4-BE49-F238E27FC236}">
                <a16:creationId xmlns:a16="http://schemas.microsoft.com/office/drawing/2014/main" id="{826D9035-248D-0C4E-8838-EC3B08D744E2}"/>
              </a:ext>
            </a:extLst>
          </p:cNvPr>
          <p:cNvSpPr/>
          <p:nvPr/>
        </p:nvSpPr>
        <p:spPr bwMode="auto">
          <a:xfrm>
            <a:off x="6420897"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Physics</a:t>
            </a:r>
          </a:p>
        </p:txBody>
      </p:sp>
      <p:sp>
        <p:nvSpPr>
          <p:cNvPr id="28" name="Rectangle 27">
            <a:extLst>
              <a:ext uri="{FF2B5EF4-FFF2-40B4-BE49-F238E27FC236}">
                <a16:creationId xmlns:a16="http://schemas.microsoft.com/office/drawing/2014/main" id="{45224E03-4127-444C-ACC0-89F5F24885AC}"/>
              </a:ext>
            </a:extLst>
          </p:cNvPr>
          <p:cNvSpPr/>
          <p:nvPr/>
        </p:nvSpPr>
        <p:spPr bwMode="auto">
          <a:xfrm>
            <a:off x="8238482"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Class</a:t>
            </a:r>
          </a:p>
        </p:txBody>
      </p:sp>
      <p:sp>
        <p:nvSpPr>
          <p:cNvPr id="29" name="Rectangle 28">
            <a:extLst>
              <a:ext uri="{FF2B5EF4-FFF2-40B4-BE49-F238E27FC236}">
                <a16:creationId xmlns:a16="http://schemas.microsoft.com/office/drawing/2014/main" id="{BA27B535-048D-3947-B5BE-9D07101A7281}"/>
              </a:ext>
            </a:extLst>
          </p:cNvPr>
          <p:cNvSpPr/>
          <p:nvPr/>
        </p:nvSpPr>
        <p:spPr bwMode="auto">
          <a:xfrm>
            <a:off x="10081253" y="5094273"/>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Professor</a:t>
            </a:r>
          </a:p>
        </p:txBody>
      </p:sp>
      <p:sp>
        <p:nvSpPr>
          <p:cNvPr id="30" name="Rectangle 29">
            <a:extLst>
              <a:ext uri="{FF2B5EF4-FFF2-40B4-BE49-F238E27FC236}">
                <a16:creationId xmlns:a16="http://schemas.microsoft.com/office/drawing/2014/main" id="{3E26BF5D-106E-EB47-A8E7-6E1060A67A88}"/>
              </a:ext>
            </a:extLst>
          </p:cNvPr>
          <p:cNvSpPr/>
          <p:nvPr/>
        </p:nvSpPr>
        <p:spPr bwMode="auto">
          <a:xfrm>
            <a:off x="957107" y="6097991"/>
            <a:ext cx="1267691" cy="706582"/>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Admission</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Request</a:t>
            </a:r>
            <a:br>
              <a:rPr kumimoji="0" lang="en-US" sz="1800" b="0" i="0" u="none" strike="noStrike" cap="none" normalizeH="0" baseline="0" dirty="0">
                <a:ln>
                  <a:noFill/>
                </a:ln>
                <a:solidFill>
                  <a:schemeClr val="tx1"/>
                </a:solidFill>
                <a:effectLst/>
                <a:latin typeface="Arial" pitchFamily="34" charset="0"/>
              </a:rPr>
            </a:br>
            <a:r>
              <a:rPr kumimoji="0" lang="en-US" sz="1800" b="0" i="0" u="none" strike="noStrike" cap="none" normalizeH="0" baseline="0" dirty="0">
                <a:ln>
                  <a:noFill/>
                </a:ln>
                <a:solidFill>
                  <a:schemeClr val="tx1"/>
                </a:solidFill>
                <a:effectLst/>
                <a:latin typeface="Arial" pitchFamily="34" charset="0"/>
              </a:rPr>
              <a:t>Form</a:t>
            </a:r>
          </a:p>
        </p:txBody>
      </p:sp>
      <p:sp>
        <p:nvSpPr>
          <p:cNvPr id="31" name="Rectangle 30">
            <a:extLst>
              <a:ext uri="{FF2B5EF4-FFF2-40B4-BE49-F238E27FC236}">
                <a16:creationId xmlns:a16="http://schemas.microsoft.com/office/drawing/2014/main" id="{AB503FFA-A54F-6A4F-9719-A5B37A95B3A5}"/>
              </a:ext>
            </a:extLst>
          </p:cNvPr>
          <p:cNvSpPr/>
          <p:nvPr/>
        </p:nvSpPr>
        <p:spPr>
          <a:xfrm>
            <a:off x="2299425" y="1639535"/>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2" name="Rectangle 31">
            <a:extLst>
              <a:ext uri="{FF2B5EF4-FFF2-40B4-BE49-F238E27FC236}">
                <a16:creationId xmlns:a16="http://schemas.microsoft.com/office/drawing/2014/main" id="{42820FCA-C963-234E-A981-3874FDEDE4EF}"/>
              </a:ext>
            </a:extLst>
          </p:cNvPr>
          <p:cNvSpPr/>
          <p:nvPr/>
        </p:nvSpPr>
        <p:spPr>
          <a:xfrm>
            <a:off x="4317351" y="1653827"/>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3" name="Rectangle 32">
            <a:extLst>
              <a:ext uri="{FF2B5EF4-FFF2-40B4-BE49-F238E27FC236}">
                <a16:creationId xmlns:a16="http://schemas.microsoft.com/office/drawing/2014/main" id="{244CAB67-783B-144B-9E72-EF81950F36F0}"/>
              </a:ext>
            </a:extLst>
          </p:cNvPr>
          <p:cNvSpPr/>
          <p:nvPr/>
        </p:nvSpPr>
        <p:spPr>
          <a:xfrm>
            <a:off x="8031910" y="1658315"/>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4" name="Rectangle 33">
            <a:extLst>
              <a:ext uri="{FF2B5EF4-FFF2-40B4-BE49-F238E27FC236}">
                <a16:creationId xmlns:a16="http://schemas.microsoft.com/office/drawing/2014/main" id="{7D6C44E5-325C-7240-BB33-5DE09F08BC63}"/>
              </a:ext>
            </a:extLst>
          </p:cNvPr>
          <p:cNvSpPr/>
          <p:nvPr/>
        </p:nvSpPr>
        <p:spPr>
          <a:xfrm>
            <a:off x="714557" y="2728356"/>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5" name="Rectangle 34">
            <a:extLst>
              <a:ext uri="{FF2B5EF4-FFF2-40B4-BE49-F238E27FC236}">
                <a16:creationId xmlns:a16="http://schemas.microsoft.com/office/drawing/2014/main" id="{1B937BA1-E6DC-3445-97E2-61898F2139B3}"/>
              </a:ext>
            </a:extLst>
          </p:cNvPr>
          <p:cNvSpPr/>
          <p:nvPr/>
        </p:nvSpPr>
        <p:spPr>
          <a:xfrm>
            <a:off x="2320304" y="2748146"/>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6" name="Rectangle 35">
            <a:extLst>
              <a:ext uri="{FF2B5EF4-FFF2-40B4-BE49-F238E27FC236}">
                <a16:creationId xmlns:a16="http://schemas.microsoft.com/office/drawing/2014/main" id="{1E09BBFC-5218-B24E-B3FE-9A1FE26B6D33}"/>
              </a:ext>
            </a:extLst>
          </p:cNvPr>
          <p:cNvSpPr/>
          <p:nvPr/>
        </p:nvSpPr>
        <p:spPr>
          <a:xfrm>
            <a:off x="8031910" y="2749834"/>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7" name="Rectangle 36">
            <a:extLst>
              <a:ext uri="{FF2B5EF4-FFF2-40B4-BE49-F238E27FC236}">
                <a16:creationId xmlns:a16="http://schemas.microsoft.com/office/drawing/2014/main" id="{0D521A19-3DE4-D144-A046-5EDAEC0057A0}"/>
              </a:ext>
            </a:extLst>
          </p:cNvPr>
          <p:cNvSpPr/>
          <p:nvPr/>
        </p:nvSpPr>
        <p:spPr>
          <a:xfrm>
            <a:off x="2355829" y="3898965"/>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8" name="Rectangle 37">
            <a:extLst>
              <a:ext uri="{FF2B5EF4-FFF2-40B4-BE49-F238E27FC236}">
                <a16:creationId xmlns:a16="http://schemas.microsoft.com/office/drawing/2014/main" id="{C15A7F07-6E9C-D04E-A6C1-526D4BB3A6A9}"/>
              </a:ext>
            </a:extLst>
          </p:cNvPr>
          <p:cNvSpPr/>
          <p:nvPr/>
        </p:nvSpPr>
        <p:spPr>
          <a:xfrm>
            <a:off x="4381281" y="3892668"/>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39" name="Rectangle 38">
            <a:extLst>
              <a:ext uri="{FF2B5EF4-FFF2-40B4-BE49-F238E27FC236}">
                <a16:creationId xmlns:a16="http://schemas.microsoft.com/office/drawing/2014/main" id="{9C3A3031-8031-384F-9438-4C0442B509DF}"/>
              </a:ext>
            </a:extLst>
          </p:cNvPr>
          <p:cNvSpPr/>
          <p:nvPr/>
        </p:nvSpPr>
        <p:spPr>
          <a:xfrm>
            <a:off x="763698" y="4937389"/>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40" name="Rectangle 39">
            <a:extLst>
              <a:ext uri="{FF2B5EF4-FFF2-40B4-BE49-F238E27FC236}">
                <a16:creationId xmlns:a16="http://schemas.microsoft.com/office/drawing/2014/main" id="{6178AFF4-C81A-F44C-BBE4-0C3AD3A068FA}"/>
              </a:ext>
            </a:extLst>
          </p:cNvPr>
          <p:cNvSpPr/>
          <p:nvPr/>
        </p:nvSpPr>
        <p:spPr>
          <a:xfrm>
            <a:off x="2566630" y="4964631"/>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sp>
        <p:nvSpPr>
          <p:cNvPr id="41" name="Rectangle 40">
            <a:extLst>
              <a:ext uri="{FF2B5EF4-FFF2-40B4-BE49-F238E27FC236}">
                <a16:creationId xmlns:a16="http://schemas.microsoft.com/office/drawing/2014/main" id="{EBC550CC-5C87-5F4B-84FD-96B7D93D6E0E}"/>
              </a:ext>
            </a:extLst>
          </p:cNvPr>
          <p:cNvSpPr/>
          <p:nvPr/>
        </p:nvSpPr>
        <p:spPr>
          <a:xfrm>
            <a:off x="8083964" y="4987175"/>
            <a:ext cx="492444" cy="394019"/>
          </a:xfrm>
          <a:prstGeom prst="rect">
            <a:avLst/>
          </a:prstGeom>
        </p:spPr>
        <p:txBody>
          <a:bodyPr wrap="none">
            <a:spAutoFit/>
          </a:bodyPr>
          <a:lstStyle/>
          <a:p>
            <a:pPr>
              <a:buNone/>
            </a:pPr>
            <a:r>
              <a:rPr lang="en-CA" sz="2400" dirty="0">
                <a:solidFill>
                  <a:srgbClr val="00B050"/>
                </a:solidFill>
                <a:latin typeface="Apple Color Emoji" pitchFamily="2" charset="0"/>
              </a:rPr>
              <a:t>✔️</a:t>
            </a:r>
            <a:endParaRPr lang="en-CA" sz="2400" dirty="0">
              <a:solidFill>
                <a:srgbClr val="00B050"/>
              </a:solidFill>
              <a:effectLst/>
              <a:latin typeface="Apple Color Emoji" pitchFamily="2" charset="0"/>
            </a:endParaRPr>
          </a:p>
        </p:txBody>
      </p:sp>
      <p:grpSp>
        <p:nvGrpSpPr>
          <p:cNvPr id="42" name="Group 41">
            <a:extLst>
              <a:ext uri="{FF2B5EF4-FFF2-40B4-BE49-F238E27FC236}">
                <a16:creationId xmlns:a16="http://schemas.microsoft.com/office/drawing/2014/main" id="{6B41C376-4856-A945-BDD3-B22D6276C26D}"/>
              </a:ext>
            </a:extLst>
          </p:cNvPr>
          <p:cNvGrpSpPr/>
          <p:nvPr/>
        </p:nvGrpSpPr>
        <p:grpSpPr>
          <a:xfrm>
            <a:off x="728048" y="1714981"/>
            <a:ext cx="1115685" cy="1075133"/>
            <a:chOff x="8152" y="1546079"/>
            <a:chExt cx="1115685" cy="1075133"/>
          </a:xfrm>
        </p:grpSpPr>
        <p:sp>
          <p:nvSpPr>
            <p:cNvPr id="43" name="Rectangle 42">
              <a:extLst>
                <a:ext uri="{FF2B5EF4-FFF2-40B4-BE49-F238E27FC236}">
                  <a16:creationId xmlns:a16="http://schemas.microsoft.com/office/drawing/2014/main" id="{CB9F1198-5248-1141-ABA8-6598D67F1812}"/>
                </a:ext>
              </a:extLst>
            </p:cNvPr>
            <p:cNvSpPr/>
            <p:nvPr/>
          </p:nvSpPr>
          <p:spPr>
            <a:xfrm>
              <a:off x="8152" y="1546079"/>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44" name="TextBox 43">
              <a:extLst>
                <a:ext uri="{FF2B5EF4-FFF2-40B4-BE49-F238E27FC236}">
                  <a16:creationId xmlns:a16="http://schemas.microsoft.com/office/drawing/2014/main" id="{9525366D-A8C5-7340-815E-B8E1E3FA4341}"/>
                </a:ext>
              </a:extLst>
            </p:cNvPr>
            <p:cNvSpPr txBox="1"/>
            <p:nvPr/>
          </p:nvSpPr>
          <p:spPr>
            <a:xfrm>
              <a:off x="97891" y="2307280"/>
              <a:ext cx="1025946" cy="313932"/>
            </a:xfrm>
            <a:prstGeom prst="rect">
              <a:avLst/>
            </a:prstGeom>
            <a:noFill/>
          </p:spPr>
          <p:txBody>
            <a:bodyPr wrap="square" rtlCol="0">
              <a:spAutoFit/>
            </a:bodyPr>
            <a:lstStyle/>
            <a:p>
              <a:pPr algn="l">
                <a:buNone/>
              </a:pPr>
              <a:r>
                <a:rPr lang="en-US" dirty="0"/>
                <a:t>a report</a:t>
              </a:r>
            </a:p>
          </p:txBody>
        </p:sp>
      </p:grpSp>
      <p:grpSp>
        <p:nvGrpSpPr>
          <p:cNvPr id="45" name="Group 44">
            <a:extLst>
              <a:ext uri="{FF2B5EF4-FFF2-40B4-BE49-F238E27FC236}">
                <a16:creationId xmlns:a16="http://schemas.microsoft.com/office/drawing/2014/main" id="{4EF6C5D7-E569-5347-A025-68199C0802DC}"/>
              </a:ext>
            </a:extLst>
          </p:cNvPr>
          <p:cNvGrpSpPr/>
          <p:nvPr/>
        </p:nvGrpSpPr>
        <p:grpSpPr>
          <a:xfrm>
            <a:off x="6160891" y="1727310"/>
            <a:ext cx="1133671" cy="1046300"/>
            <a:chOff x="4465308" y="1558408"/>
            <a:chExt cx="1133671" cy="1046300"/>
          </a:xfrm>
        </p:grpSpPr>
        <p:sp>
          <p:nvSpPr>
            <p:cNvPr id="46" name="Rectangle 45">
              <a:extLst>
                <a:ext uri="{FF2B5EF4-FFF2-40B4-BE49-F238E27FC236}">
                  <a16:creationId xmlns:a16="http://schemas.microsoft.com/office/drawing/2014/main" id="{EFC5C2A6-DECE-9448-875F-6765C6B2C98A}"/>
                </a:ext>
              </a:extLst>
            </p:cNvPr>
            <p:cNvSpPr/>
            <p:nvPr/>
          </p:nvSpPr>
          <p:spPr>
            <a:xfrm>
              <a:off x="4465308" y="1558408"/>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47" name="TextBox 46">
              <a:extLst>
                <a:ext uri="{FF2B5EF4-FFF2-40B4-BE49-F238E27FC236}">
                  <a16:creationId xmlns:a16="http://schemas.microsoft.com/office/drawing/2014/main" id="{82C27ACA-5A8D-9344-81DD-C76AF42B8737}"/>
                </a:ext>
              </a:extLst>
            </p:cNvPr>
            <p:cNvSpPr txBox="1"/>
            <p:nvPr/>
          </p:nvSpPr>
          <p:spPr>
            <a:xfrm>
              <a:off x="4573033" y="2290776"/>
              <a:ext cx="1025946" cy="313932"/>
            </a:xfrm>
            <a:prstGeom prst="rect">
              <a:avLst/>
            </a:prstGeom>
            <a:noFill/>
          </p:spPr>
          <p:txBody>
            <a:bodyPr wrap="square" rtlCol="0">
              <a:spAutoFit/>
            </a:bodyPr>
            <a:lstStyle/>
            <a:p>
              <a:pPr algn="l">
                <a:buNone/>
              </a:pPr>
              <a:r>
                <a:rPr lang="en-US" dirty="0"/>
                <a:t>a report</a:t>
              </a:r>
            </a:p>
          </p:txBody>
        </p:sp>
      </p:grpSp>
      <p:grpSp>
        <p:nvGrpSpPr>
          <p:cNvPr id="48" name="Group 47">
            <a:extLst>
              <a:ext uri="{FF2B5EF4-FFF2-40B4-BE49-F238E27FC236}">
                <a16:creationId xmlns:a16="http://schemas.microsoft.com/office/drawing/2014/main" id="{AB3DA635-930F-7C49-A325-7951E7B8D1E4}"/>
              </a:ext>
            </a:extLst>
          </p:cNvPr>
          <p:cNvGrpSpPr/>
          <p:nvPr/>
        </p:nvGrpSpPr>
        <p:grpSpPr>
          <a:xfrm>
            <a:off x="9809574" y="1786867"/>
            <a:ext cx="2453546" cy="1169973"/>
            <a:chOff x="7431496" y="1617965"/>
            <a:chExt cx="2453546" cy="1169973"/>
          </a:xfrm>
        </p:grpSpPr>
        <p:sp>
          <p:nvSpPr>
            <p:cNvPr id="49" name="Rectangle 48">
              <a:extLst>
                <a:ext uri="{FF2B5EF4-FFF2-40B4-BE49-F238E27FC236}">
                  <a16:creationId xmlns:a16="http://schemas.microsoft.com/office/drawing/2014/main" id="{75BC0D7F-0F83-BB42-8BC8-F74E62A1DC67}"/>
                </a:ext>
              </a:extLst>
            </p:cNvPr>
            <p:cNvSpPr/>
            <p:nvPr/>
          </p:nvSpPr>
          <p:spPr>
            <a:xfrm>
              <a:off x="7431496" y="1617965"/>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50" name="TextBox 49">
              <a:extLst>
                <a:ext uri="{FF2B5EF4-FFF2-40B4-BE49-F238E27FC236}">
                  <a16:creationId xmlns:a16="http://schemas.microsoft.com/office/drawing/2014/main" id="{BD9EF5A1-2FB0-5546-AB50-568C8E49BB14}"/>
                </a:ext>
              </a:extLst>
            </p:cNvPr>
            <p:cNvSpPr txBox="1"/>
            <p:nvPr/>
          </p:nvSpPr>
          <p:spPr>
            <a:xfrm>
              <a:off x="7514818" y="2264718"/>
              <a:ext cx="2370224" cy="523220"/>
            </a:xfrm>
            <a:prstGeom prst="rect">
              <a:avLst/>
            </a:prstGeom>
            <a:noFill/>
          </p:spPr>
          <p:txBody>
            <a:bodyPr wrap="square" rtlCol="0">
              <a:spAutoFit/>
            </a:bodyPr>
            <a:lstStyle/>
            <a:p>
              <a:r>
                <a:rPr lang="en-US" sz="1400" dirty="0"/>
                <a:t>a list, "history" is not singular, and a history of </a:t>
              </a:r>
              <a:r>
                <a:rPr lang="en-US" sz="1400" i="1" dirty="0"/>
                <a:t>what?</a:t>
              </a:r>
              <a:endParaRPr lang="en-US" sz="1400" dirty="0"/>
            </a:p>
          </p:txBody>
        </p:sp>
      </p:grpSp>
      <p:grpSp>
        <p:nvGrpSpPr>
          <p:cNvPr id="51" name="Group 50">
            <a:extLst>
              <a:ext uri="{FF2B5EF4-FFF2-40B4-BE49-F238E27FC236}">
                <a16:creationId xmlns:a16="http://schemas.microsoft.com/office/drawing/2014/main" id="{2D4CD945-32FC-9647-B361-7EBBFB2EE651}"/>
              </a:ext>
            </a:extLst>
          </p:cNvPr>
          <p:cNvGrpSpPr/>
          <p:nvPr/>
        </p:nvGrpSpPr>
        <p:grpSpPr>
          <a:xfrm>
            <a:off x="4352151" y="2840880"/>
            <a:ext cx="1717991" cy="1027162"/>
            <a:chOff x="2986013" y="2671978"/>
            <a:chExt cx="1717991" cy="1027162"/>
          </a:xfrm>
        </p:grpSpPr>
        <p:sp>
          <p:nvSpPr>
            <p:cNvPr id="52" name="Rectangle 51">
              <a:extLst>
                <a:ext uri="{FF2B5EF4-FFF2-40B4-BE49-F238E27FC236}">
                  <a16:creationId xmlns:a16="http://schemas.microsoft.com/office/drawing/2014/main" id="{03A881C8-227E-F849-BE8B-93F551EC9197}"/>
                </a:ext>
              </a:extLst>
            </p:cNvPr>
            <p:cNvSpPr/>
            <p:nvPr/>
          </p:nvSpPr>
          <p:spPr>
            <a:xfrm>
              <a:off x="2986013" y="2671978"/>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53" name="TextBox 52">
              <a:extLst>
                <a:ext uri="{FF2B5EF4-FFF2-40B4-BE49-F238E27FC236}">
                  <a16:creationId xmlns:a16="http://schemas.microsoft.com/office/drawing/2014/main" id="{D78F2DA1-6254-9449-ABAB-1D6042D1FF91}"/>
                </a:ext>
              </a:extLst>
            </p:cNvPr>
            <p:cNvSpPr txBox="1"/>
            <p:nvPr/>
          </p:nvSpPr>
          <p:spPr>
            <a:xfrm>
              <a:off x="3066848" y="3385208"/>
              <a:ext cx="1637156" cy="313932"/>
            </a:xfrm>
            <a:prstGeom prst="rect">
              <a:avLst/>
            </a:prstGeom>
            <a:noFill/>
          </p:spPr>
          <p:txBody>
            <a:bodyPr wrap="square" rtlCol="0">
              <a:spAutoFit/>
            </a:bodyPr>
            <a:lstStyle/>
            <a:p>
              <a:pPr algn="l">
                <a:buNone/>
              </a:pPr>
              <a:r>
                <a:rPr lang="en-US" dirty="0"/>
                <a:t>a visual report</a:t>
              </a:r>
            </a:p>
          </p:txBody>
        </p:sp>
      </p:grpSp>
      <p:grpSp>
        <p:nvGrpSpPr>
          <p:cNvPr id="54" name="Group 53">
            <a:extLst>
              <a:ext uri="{FF2B5EF4-FFF2-40B4-BE49-F238E27FC236}">
                <a16:creationId xmlns:a16="http://schemas.microsoft.com/office/drawing/2014/main" id="{E0445B66-0CB1-8140-B1EB-8E569C00F246}"/>
              </a:ext>
            </a:extLst>
          </p:cNvPr>
          <p:cNvGrpSpPr/>
          <p:nvPr/>
        </p:nvGrpSpPr>
        <p:grpSpPr>
          <a:xfrm>
            <a:off x="6168058" y="2833738"/>
            <a:ext cx="1215332" cy="1042067"/>
            <a:chOff x="4472475" y="2664836"/>
            <a:chExt cx="1215332" cy="1042067"/>
          </a:xfrm>
        </p:grpSpPr>
        <p:sp>
          <p:nvSpPr>
            <p:cNvPr id="55" name="Rectangle 54">
              <a:extLst>
                <a:ext uri="{FF2B5EF4-FFF2-40B4-BE49-F238E27FC236}">
                  <a16:creationId xmlns:a16="http://schemas.microsoft.com/office/drawing/2014/main" id="{2E5DE44D-22D7-0647-8B89-781B0866C83A}"/>
                </a:ext>
              </a:extLst>
            </p:cNvPr>
            <p:cNvSpPr/>
            <p:nvPr/>
          </p:nvSpPr>
          <p:spPr>
            <a:xfrm>
              <a:off x="4472475" y="2664836"/>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56" name="TextBox 55">
              <a:extLst>
                <a:ext uri="{FF2B5EF4-FFF2-40B4-BE49-F238E27FC236}">
                  <a16:creationId xmlns:a16="http://schemas.microsoft.com/office/drawing/2014/main" id="{10CE19B0-FE45-C44A-AD56-3123ADB68367}"/>
                </a:ext>
              </a:extLst>
            </p:cNvPr>
            <p:cNvSpPr txBox="1"/>
            <p:nvPr/>
          </p:nvSpPr>
          <p:spPr>
            <a:xfrm>
              <a:off x="4725314" y="3392971"/>
              <a:ext cx="962493" cy="313932"/>
            </a:xfrm>
            <a:prstGeom prst="rect">
              <a:avLst/>
            </a:prstGeom>
            <a:noFill/>
          </p:spPr>
          <p:txBody>
            <a:bodyPr wrap="square" rtlCol="0">
              <a:spAutoFit/>
            </a:bodyPr>
            <a:lstStyle/>
            <a:p>
              <a:pPr algn="l">
                <a:buNone/>
              </a:pPr>
              <a:r>
                <a:rPr lang="en-US" dirty="0"/>
                <a:t>a list</a:t>
              </a:r>
            </a:p>
          </p:txBody>
        </p:sp>
      </p:grpSp>
      <p:grpSp>
        <p:nvGrpSpPr>
          <p:cNvPr id="57" name="Group 56">
            <a:extLst>
              <a:ext uri="{FF2B5EF4-FFF2-40B4-BE49-F238E27FC236}">
                <a16:creationId xmlns:a16="http://schemas.microsoft.com/office/drawing/2014/main" id="{80698AFD-3258-0044-9FB8-1AD143DD8BCF}"/>
              </a:ext>
            </a:extLst>
          </p:cNvPr>
          <p:cNvGrpSpPr/>
          <p:nvPr/>
        </p:nvGrpSpPr>
        <p:grpSpPr>
          <a:xfrm>
            <a:off x="9830884" y="2877662"/>
            <a:ext cx="1542100" cy="1005906"/>
            <a:chOff x="7452806" y="2708760"/>
            <a:chExt cx="1542100" cy="1005906"/>
          </a:xfrm>
        </p:grpSpPr>
        <p:sp>
          <p:nvSpPr>
            <p:cNvPr id="58" name="Rectangle 57">
              <a:extLst>
                <a:ext uri="{FF2B5EF4-FFF2-40B4-BE49-F238E27FC236}">
                  <a16:creationId xmlns:a16="http://schemas.microsoft.com/office/drawing/2014/main" id="{30252EA1-3316-FE41-AE45-9114BF688885}"/>
                </a:ext>
              </a:extLst>
            </p:cNvPr>
            <p:cNvSpPr/>
            <p:nvPr/>
          </p:nvSpPr>
          <p:spPr>
            <a:xfrm>
              <a:off x="7452806" y="2708760"/>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59" name="TextBox 58">
              <a:extLst>
                <a:ext uri="{FF2B5EF4-FFF2-40B4-BE49-F238E27FC236}">
                  <a16:creationId xmlns:a16="http://schemas.microsoft.com/office/drawing/2014/main" id="{8B777BE7-FC6A-7C48-B435-5F63DC14D420}"/>
                </a:ext>
              </a:extLst>
            </p:cNvPr>
            <p:cNvSpPr txBox="1"/>
            <p:nvPr/>
          </p:nvSpPr>
          <p:spPr>
            <a:xfrm>
              <a:off x="7569542" y="3400734"/>
              <a:ext cx="1425364" cy="313932"/>
            </a:xfrm>
            <a:prstGeom prst="rect">
              <a:avLst/>
            </a:prstGeom>
            <a:noFill/>
          </p:spPr>
          <p:txBody>
            <a:bodyPr wrap="square" rtlCol="0">
              <a:spAutoFit/>
            </a:bodyPr>
            <a:lstStyle/>
            <a:p>
              <a:pPr algn="l">
                <a:buNone/>
              </a:pPr>
              <a:r>
                <a:rPr lang="en-US" dirty="0"/>
                <a:t>not singular</a:t>
              </a:r>
            </a:p>
          </p:txBody>
        </p:sp>
      </p:grpSp>
      <p:grpSp>
        <p:nvGrpSpPr>
          <p:cNvPr id="60" name="Group 59">
            <a:extLst>
              <a:ext uri="{FF2B5EF4-FFF2-40B4-BE49-F238E27FC236}">
                <a16:creationId xmlns:a16="http://schemas.microsoft.com/office/drawing/2014/main" id="{F94580BA-547A-9040-B851-B8874FA97720}"/>
              </a:ext>
            </a:extLst>
          </p:cNvPr>
          <p:cNvGrpSpPr/>
          <p:nvPr/>
        </p:nvGrpSpPr>
        <p:grpSpPr>
          <a:xfrm>
            <a:off x="748260" y="4014276"/>
            <a:ext cx="1131475" cy="1015536"/>
            <a:chOff x="28364" y="3845374"/>
            <a:chExt cx="1131475" cy="1015536"/>
          </a:xfrm>
        </p:grpSpPr>
        <p:sp>
          <p:nvSpPr>
            <p:cNvPr id="61" name="Rectangle 60">
              <a:extLst>
                <a:ext uri="{FF2B5EF4-FFF2-40B4-BE49-F238E27FC236}">
                  <a16:creationId xmlns:a16="http://schemas.microsoft.com/office/drawing/2014/main" id="{4A48CA64-E111-4A44-8C0C-364FEC230885}"/>
                </a:ext>
              </a:extLst>
            </p:cNvPr>
            <p:cNvSpPr/>
            <p:nvPr/>
          </p:nvSpPr>
          <p:spPr>
            <a:xfrm>
              <a:off x="28364" y="3845374"/>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62" name="TextBox 61">
              <a:extLst>
                <a:ext uri="{FF2B5EF4-FFF2-40B4-BE49-F238E27FC236}">
                  <a16:creationId xmlns:a16="http://schemas.microsoft.com/office/drawing/2014/main" id="{885655AF-1E71-1543-99DD-EE3C0C20DEEB}"/>
                </a:ext>
              </a:extLst>
            </p:cNvPr>
            <p:cNvSpPr txBox="1"/>
            <p:nvPr/>
          </p:nvSpPr>
          <p:spPr>
            <a:xfrm>
              <a:off x="133893" y="4546978"/>
              <a:ext cx="1025946" cy="313932"/>
            </a:xfrm>
            <a:prstGeom prst="rect">
              <a:avLst/>
            </a:prstGeom>
            <a:noFill/>
          </p:spPr>
          <p:txBody>
            <a:bodyPr wrap="square" rtlCol="0">
              <a:spAutoFit/>
            </a:bodyPr>
            <a:lstStyle/>
            <a:p>
              <a:pPr algn="l">
                <a:buNone/>
              </a:pPr>
              <a:r>
                <a:rPr lang="en-US" dirty="0"/>
                <a:t>a report</a:t>
              </a:r>
            </a:p>
          </p:txBody>
        </p:sp>
      </p:grpSp>
      <p:grpSp>
        <p:nvGrpSpPr>
          <p:cNvPr id="63" name="Group 62">
            <a:extLst>
              <a:ext uri="{FF2B5EF4-FFF2-40B4-BE49-F238E27FC236}">
                <a16:creationId xmlns:a16="http://schemas.microsoft.com/office/drawing/2014/main" id="{7D7E6F5B-1964-0046-90F2-3D265430FC6D}"/>
              </a:ext>
            </a:extLst>
          </p:cNvPr>
          <p:cNvGrpSpPr/>
          <p:nvPr/>
        </p:nvGrpSpPr>
        <p:grpSpPr>
          <a:xfrm>
            <a:off x="6178347" y="4001325"/>
            <a:ext cx="1397126" cy="1005178"/>
            <a:chOff x="4482764" y="3832423"/>
            <a:chExt cx="1397126" cy="1005178"/>
          </a:xfrm>
        </p:grpSpPr>
        <p:sp>
          <p:nvSpPr>
            <p:cNvPr id="64" name="Rectangle 63">
              <a:extLst>
                <a:ext uri="{FF2B5EF4-FFF2-40B4-BE49-F238E27FC236}">
                  <a16:creationId xmlns:a16="http://schemas.microsoft.com/office/drawing/2014/main" id="{D722B4AE-D73F-8F48-8484-1C90FB4C5C89}"/>
                </a:ext>
              </a:extLst>
            </p:cNvPr>
            <p:cNvSpPr/>
            <p:nvPr/>
          </p:nvSpPr>
          <p:spPr>
            <a:xfrm>
              <a:off x="4482764" y="3832423"/>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65" name="TextBox 64">
              <a:extLst>
                <a:ext uri="{FF2B5EF4-FFF2-40B4-BE49-F238E27FC236}">
                  <a16:creationId xmlns:a16="http://schemas.microsoft.com/office/drawing/2014/main" id="{EBE5DF3B-D0C2-ED49-960A-1155585B9CDC}"/>
                </a:ext>
              </a:extLst>
            </p:cNvPr>
            <p:cNvSpPr txBox="1"/>
            <p:nvPr/>
          </p:nvSpPr>
          <p:spPr>
            <a:xfrm>
              <a:off x="4612199" y="4523669"/>
              <a:ext cx="1267691" cy="313932"/>
            </a:xfrm>
            <a:prstGeom prst="rect">
              <a:avLst/>
            </a:prstGeom>
            <a:noFill/>
          </p:spPr>
          <p:txBody>
            <a:bodyPr wrap="square" rtlCol="0">
              <a:spAutoFit/>
            </a:bodyPr>
            <a:lstStyle/>
            <a:p>
              <a:pPr algn="l">
                <a:buNone/>
              </a:pPr>
              <a:r>
                <a:rPr lang="en-US" dirty="0"/>
                <a:t>a Job Title</a:t>
              </a:r>
            </a:p>
          </p:txBody>
        </p:sp>
      </p:grpSp>
      <p:grpSp>
        <p:nvGrpSpPr>
          <p:cNvPr id="66" name="Group 65">
            <a:extLst>
              <a:ext uri="{FF2B5EF4-FFF2-40B4-BE49-F238E27FC236}">
                <a16:creationId xmlns:a16="http://schemas.microsoft.com/office/drawing/2014/main" id="{58D23399-BF54-1B49-99A1-6DEDF792B3D5}"/>
              </a:ext>
            </a:extLst>
          </p:cNvPr>
          <p:cNvGrpSpPr/>
          <p:nvPr/>
        </p:nvGrpSpPr>
        <p:grpSpPr>
          <a:xfrm>
            <a:off x="7988113" y="4001617"/>
            <a:ext cx="1475440" cy="1006954"/>
            <a:chOff x="5963876" y="3832715"/>
            <a:chExt cx="1475440" cy="1006954"/>
          </a:xfrm>
        </p:grpSpPr>
        <p:sp>
          <p:nvSpPr>
            <p:cNvPr id="67" name="Rectangle 66">
              <a:extLst>
                <a:ext uri="{FF2B5EF4-FFF2-40B4-BE49-F238E27FC236}">
                  <a16:creationId xmlns:a16="http://schemas.microsoft.com/office/drawing/2014/main" id="{E08D6FD2-DD3E-A24D-B418-99C16656B1CB}"/>
                </a:ext>
              </a:extLst>
            </p:cNvPr>
            <p:cNvSpPr/>
            <p:nvPr/>
          </p:nvSpPr>
          <p:spPr>
            <a:xfrm>
              <a:off x="5963876" y="3832715"/>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68" name="TextBox 67">
              <a:extLst>
                <a:ext uri="{FF2B5EF4-FFF2-40B4-BE49-F238E27FC236}">
                  <a16:creationId xmlns:a16="http://schemas.microsoft.com/office/drawing/2014/main" id="{B89C38A4-AB53-8748-9051-4F635921AD66}"/>
                </a:ext>
              </a:extLst>
            </p:cNvPr>
            <p:cNvSpPr txBox="1"/>
            <p:nvPr/>
          </p:nvSpPr>
          <p:spPr>
            <a:xfrm>
              <a:off x="6078604" y="4525737"/>
              <a:ext cx="1360712" cy="313932"/>
            </a:xfrm>
            <a:prstGeom prst="rect">
              <a:avLst/>
            </a:prstGeom>
            <a:noFill/>
          </p:spPr>
          <p:txBody>
            <a:bodyPr wrap="square" rtlCol="0">
              <a:spAutoFit/>
            </a:bodyPr>
            <a:lstStyle/>
            <a:p>
              <a:pPr algn="l">
                <a:buNone/>
              </a:pPr>
              <a:r>
                <a:rPr lang="en-US" dirty="0"/>
                <a:t>an attribute</a:t>
              </a:r>
            </a:p>
          </p:txBody>
        </p:sp>
      </p:grpSp>
      <p:grpSp>
        <p:nvGrpSpPr>
          <p:cNvPr id="69" name="Group 68">
            <a:extLst>
              <a:ext uri="{FF2B5EF4-FFF2-40B4-BE49-F238E27FC236}">
                <a16:creationId xmlns:a16="http://schemas.microsoft.com/office/drawing/2014/main" id="{F69E54B0-9477-C147-B3E7-C41C5431963C}"/>
              </a:ext>
            </a:extLst>
          </p:cNvPr>
          <p:cNvGrpSpPr/>
          <p:nvPr/>
        </p:nvGrpSpPr>
        <p:grpSpPr>
          <a:xfrm>
            <a:off x="9845659" y="3990109"/>
            <a:ext cx="1438140" cy="1020530"/>
            <a:chOff x="7467581" y="3821207"/>
            <a:chExt cx="1438140" cy="1020530"/>
          </a:xfrm>
        </p:grpSpPr>
        <p:sp>
          <p:nvSpPr>
            <p:cNvPr id="70" name="Rectangle 69">
              <a:extLst>
                <a:ext uri="{FF2B5EF4-FFF2-40B4-BE49-F238E27FC236}">
                  <a16:creationId xmlns:a16="http://schemas.microsoft.com/office/drawing/2014/main" id="{531FE630-712F-6D4B-B4B5-DA4F8C233C29}"/>
                </a:ext>
              </a:extLst>
            </p:cNvPr>
            <p:cNvSpPr/>
            <p:nvPr/>
          </p:nvSpPr>
          <p:spPr>
            <a:xfrm>
              <a:off x="7467581" y="3821207"/>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71" name="TextBox 70">
              <a:extLst>
                <a:ext uri="{FF2B5EF4-FFF2-40B4-BE49-F238E27FC236}">
                  <a16:creationId xmlns:a16="http://schemas.microsoft.com/office/drawing/2014/main" id="{D81B1B72-E184-5D41-B466-1137582846C0}"/>
                </a:ext>
              </a:extLst>
            </p:cNvPr>
            <p:cNvSpPr txBox="1"/>
            <p:nvPr/>
          </p:nvSpPr>
          <p:spPr>
            <a:xfrm>
              <a:off x="7545009" y="4527805"/>
              <a:ext cx="1360712" cy="313932"/>
            </a:xfrm>
            <a:prstGeom prst="rect">
              <a:avLst/>
            </a:prstGeom>
            <a:noFill/>
          </p:spPr>
          <p:txBody>
            <a:bodyPr wrap="square" rtlCol="0">
              <a:spAutoFit/>
            </a:bodyPr>
            <a:lstStyle/>
            <a:p>
              <a:pPr algn="l">
                <a:buNone/>
              </a:pPr>
              <a:r>
                <a:rPr lang="en-US" dirty="0"/>
                <a:t>an instance</a:t>
              </a:r>
            </a:p>
          </p:txBody>
        </p:sp>
      </p:grpSp>
      <p:grpSp>
        <p:nvGrpSpPr>
          <p:cNvPr id="72" name="Group 71">
            <a:extLst>
              <a:ext uri="{FF2B5EF4-FFF2-40B4-BE49-F238E27FC236}">
                <a16:creationId xmlns:a16="http://schemas.microsoft.com/office/drawing/2014/main" id="{75527F3B-5B93-EF46-A70D-2277C85E1359}"/>
              </a:ext>
            </a:extLst>
          </p:cNvPr>
          <p:cNvGrpSpPr/>
          <p:nvPr/>
        </p:nvGrpSpPr>
        <p:grpSpPr>
          <a:xfrm>
            <a:off x="6214364" y="5037315"/>
            <a:ext cx="1474224" cy="1069074"/>
            <a:chOff x="4518781" y="4868413"/>
            <a:chExt cx="1474224" cy="1069074"/>
          </a:xfrm>
        </p:grpSpPr>
        <p:sp>
          <p:nvSpPr>
            <p:cNvPr id="73" name="Rectangle 72">
              <a:extLst>
                <a:ext uri="{FF2B5EF4-FFF2-40B4-BE49-F238E27FC236}">
                  <a16:creationId xmlns:a16="http://schemas.microsoft.com/office/drawing/2014/main" id="{20429C8D-F7AE-6D40-AE87-450FAF47A3AA}"/>
                </a:ext>
              </a:extLst>
            </p:cNvPr>
            <p:cNvSpPr/>
            <p:nvPr/>
          </p:nvSpPr>
          <p:spPr>
            <a:xfrm>
              <a:off x="4518781" y="4868413"/>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74" name="TextBox 73">
              <a:extLst>
                <a:ext uri="{FF2B5EF4-FFF2-40B4-BE49-F238E27FC236}">
                  <a16:creationId xmlns:a16="http://schemas.microsoft.com/office/drawing/2014/main" id="{E9DF3447-D258-7945-BB0C-672DE22313DA}"/>
                </a:ext>
              </a:extLst>
            </p:cNvPr>
            <p:cNvSpPr txBox="1"/>
            <p:nvPr/>
          </p:nvSpPr>
          <p:spPr>
            <a:xfrm>
              <a:off x="4632293" y="5623555"/>
              <a:ext cx="1360712" cy="313932"/>
            </a:xfrm>
            <a:prstGeom prst="rect">
              <a:avLst/>
            </a:prstGeom>
            <a:noFill/>
          </p:spPr>
          <p:txBody>
            <a:bodyPr wrap="square" rtlCol="0">
              <a:spAutoFit/>
            </a:bodyPr>
            <a:lstStyle/>
            <a:p>
              <a:pPr algn="l">
                <a:buNone/>
              </a:pPr>
              <a:r>
                <a:rPr lang="en-US" dirty="0"/>
                <a:t>an instance</a:t>
              </a:r>
            </a:p>
          </p:txBody>
        </p:sp>
      </p:grpSp>
      <p:grpSp>
        <p:nvGrpSpPr>
          <p:cNvPr id="75" name="Group 74">
            <a:extLst>
              <a:ext uri="{FF2B5EF4-FFF2-40B4-BE49-F238E27FC236}">
                <a16:creationId xmlns:a16="http://schemas.microsoft.com/office/drawing/2014/main" id="{A59B6E8B-F453-224E-8F61-D831E1463BD4}"/>
              </a:ext>
            </a:extLst>
          </p:cNvPr>
          <p:cNvGrpSpPr/>
          <p:nvPr/>
        </p:nvGrpSpPr>
        <p:grpSpPr>
          <a:xfrm>
            <a:off x="4400208" y="5086919"/>
            <a:ext cx="1164329" cy="1015831"/>
            <a:chOff x="3034070" y="4918017"/>
            <a:chExt cx="1164329" cy="1015831"/>
          </a:xfrm>
        </p:grpSpPr>
        <p:sp>
          <p:nvSpPr>
            <p:cNvPr id="76" name="Rectangle 75">
              <a:extLst>
                <a:ext uri="{FF2B5EF4-FFF2-40B4-BE49-F238E27FC236}">
                  <a16:creationId xmlns:a16="http://schemas.microsoft.com/office/drawing/2014/main" id="{25F25B15-CD1F-9B4A-919D-E1BEA9BBAF41}"/>
                </a:ext>
              </a:extLst>
            </p:cNvPr>
            <p:cNvSpPr/>
            <p:nvPr/>
          </p:nvSpPr>
          <p:spPr>
            <a:xfrm>
              <a:off x="3034070" y="4918017"/>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77" name="TextBox 76">
              <a:extLst>
                <a:ext uri="{FF2B5EF4-FFF2-40B4-BE49-F238E27FC236}">
                  <a16:creationId xmlns:a16="http://schemas.microsoft.com/office/drawing/2014/main" id="{9E984307-4117-CC48-B23F-E70A02DBE149}"/>
                </a:ext>
              </a:extLst>
            </p:cNvPr>
            <p:cNvSpPr txBox="1"/>
            <p:nvPr/>
          </p:nvSpPr>
          <p:spPr>
            <a:xfrm>
              <a:off x="3172453" y="5619916"/>
              <a:ext cx="1025946" cy="313932"/>
            </a:xfrm>
            <a:prstGeom prst="rect">
              <a:avLst/>
            </a:prstGeom>
            <a:noFill/>
          </p:spPr>
          <p:txBody>
            <a:bodyPr wrap="square" rtlCol="0">
              <a:spAutoFit/>
            </a:bodyPr>
            <a:lstStyle/>
            <a:p>
              <a:pPr algn="l">
                <a:buNone/>
              </a:pPr>
              <a:r>
                <a:rPr lang="en-US" dirty="0"/>
                <a:t>a report</a:t>
              </a:r>
            </a:p>
          </p:txBody>
        </p:sp>
      </p:grpSp>
      <p:grpSp>
        <p:nvGrpSpPr>
          <p:cNvPr id="78" name="Group 77">
            <a:extLst>
              <a:ext uri="{FF2B5EF4-FFF2-40B4-BE49-F238E27FC236}">
                <a16:creationId xmlns:a16="http://schemas.microsoft.com/office/drawing/2014/main" id="{C57246B1-3491-5742-8ACB-EF0D5B170AC5}"/>
              </a:ext>
            </a:extLst>
          </p:cNvPr>
          <p:cNvGrpSpPr/>
          <p:nvPr/>
        </p:nvGrpSpPr>
        <p:grpSpPr>
          <a:xfrm>
            <a:off x="759066" y="6160552"/>
            <a:ext cx="3321324" cy="514066"/>
            <a:chOff x="3730405" y="5991650"/>
            <a:chExt cx="3321324" cy="514066"/>
          </a:xfrm>
        </p:grpSpPr>
        <p:sp>
          <p:nvSpPr>
            <p:cNvPr id="79" name="Rectangle 78">
              <a:extLst>
                <a:ext uri="{FF2B5EF4-FFF2-40B4-BE49-F238E27FC236}">
                  <a16:creationId xmlns:a16="http://schemas.microsoft.com/office/drawing/2014/main" id="{F809EF9F-EDB8-EB41-82C3-A5DD0F49C5B0}"/>
                </a:ext>
              </a:extLst>
            </p:cNvPr>
            <p:cNvSpPr/>
            <p:nvPr/>
          </p:nvSpPr>
          <p:spPr>
            <a:xfrm>
              <a:off x="3730405" y="5991650"/>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80" name="TextBox 79">
              <a:extLst>
                <a:ext uri="{FF2B5EF4-FFF2-40B4-BE49-F238E27FC236}">
                  <a16:creationId xmlns:a16="http://schemas.microsoft.com/office/drawing/2014/main" id="{8F84FBFD-79B0-0345-B599-789167452A2D}"/>
                </a:ext>
              </a:extLst>
            </p:cNvPr>
            <p:cNvSpPr txBox="1"/>
            <p:nvPr/>
          </p:nvSpPr>
          <p:spPr>
            <a:xfrm>
              <a:off x="5188298" y="6191784"/>
              <a:ext cx="1863431" cy="313932"/>
            </a:xfrm>
            <a:prstGeom prst="rect">
              <a:avLst/>
            </a:prstGeom>
            <a:noFill/>
          </p:spPr>
          <p:txBody>
            <a:bodyPr wrap="square" rtlCol="0">
              <a:spAutoFit/>
            </a:bodyPr>
            <a:lstStyle/>
            <a:p>
              <a:pPr algn="l">
                <a:buNone/>
              </a:pPr>
              <a:r>
                <a:rPr lang="en-US" dirty="0"/>
                <a:t>a form (artifact)</a:t>
              </a:r>
            </a:p>
          </p:txBody>
        </p:sp>
      </p:grpSp>
      <p:grpSp>
        <p:nvGrpSpPr>
          <p:cNvPr id="81" name="Group 80">
            <a:extLst>
              <a:ext uri="{FF2B5EF4-FFF2-40B4-BE49-F238E27FC236}">
                <a16:creationId xmlns:a16="http://schemas.microsoft.com/office/drawing/2014/main" id="{95A63DA4-A6B0-6143-A956-86262B10898C}"/>
              </a:ext>
            </a:extLst>
          </p:cNvPr>
          <p:cNvGrpSpPr/>
          <p:nvPr/>
        </p:nvGrpSpPr>
        <p:grpSpPr>
          <a:xfrm>
            <a:off x="9858958" y="5089564"/>
            <a:ext cx="1359948" cy="1061853"/>
            <a:chOff x="7480880" y="4920662"/>
            <a:chExt cx="1359948" cy="1061853"/>
          </a:xfrm>
        </p:grpSpPr>
        <p:sp>
          <p:nvSpPr>
            <p:cNvPr id="82" name="Rectangle 81">
              <a:extLst>
                <a:ext uri="{FF2B5EF4-FFF2-40B4-BE49-F238E27FC236}">
                  <a16:creationId xmlns:a16="http://schemas.microsoft.com/office/drawing/2014/main" id="{EF257C07-686E-6543-AC59-73B597DDF519}"/>
                </a:ext>
              </a:extLst>
            </p:cNvPr>
            <p:cNvSpPr/>
            <p:nvPr/>
          </p:nvSpPr>
          <p:spPr>
            <a:xfrm>
              <a:off x="7480880" y="4920662"/>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sp>
          <p:nvSpPr>
            <p:cNvPr id="83" name="TextBox 82">
              <a:extLst>
                <a:ext uri="{FF2B5EF4-FFF2-40B4-BE49-F238E27FC236}">
                  <a16:creationId xmlns:a16="http://schemas.microsoft.com/office/drawing/2014/main" id="{0219F81D-4AAF-DF43-AB1E-0AA1C9188A5A}"/>
                </a:ext>
              </a:extLst>
            </p:cNvPr>
            <p:cNvSpPr txBox="1"/>
            <p:nvPr/>
          </p:nvSpPr>
          <p:spPr>
            <a:xfrm>
              <a:off x="7573137" y="5668583"/>
              <a:ext cx="1267691" cy="313932"/>
            </a:xfrm>
            <a:prstGeom prst="rect">
              <a:avLst/>
            </a:prstGeom>
            <a:noFill/>
          </p:spPr>
          <p:txBody>
            <a:bodyPr wrap="square" rtlCol="0">
              <a:spAutoFit/>
            </a:bodyPr>
            <a:lstStyle/>
            <a:p>
              <a:pPr algn="l">
                <a:buNone/>
              </a:pPr>
              <a:r>
                <a:rPr lang="en-US" dirty="0"/>
                <a:t>a Job Title</a:t>
              </a:r>
            </a:p>
          </p:txBody>
        </p:sp>
      </p:grpSp>
      <p:sp>
        <p:nvSpPr>
          <p:cNvPr id="5" name="Rectangle 4">
            <a:extLst>
              <a:ext uri="{FF2B5EF4-FFF2-40B4-BE49-F238E27FC236}">
                <a16:creationId xmlns:a16="http://schemas.microsoft.com/office/drawing/2014/main" id="{300D672B-D35C-46C2-D764-C52122A7DCF1}"/>
              </a:ext>
            </a:extLst>
          </p:cNvPr>
          <p:cNvSpPr/>
          <p:nvPr/>
        </p:nvSpPr>
        <p:spPr bwMode="auto">
          <a:xfrm>
            <a:off x="5462154" y="6163696"/>
            <a:ext cx="1267691" cy="625407"/>
          </a:xfrm>
          <a:prstGeom prst="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R="0" defTabSz="873125" rtl="0" eaLnBrk="0" fontAlgn="base" latinLnBrk="0" hangingPunct="0">
              <a:lnSpc>
                <a:spcPct val="80000"/>
              </a:lnSpc>
              <a:spcBef>
                <a:spcPct val="32000"/>
              </a:spcBef>
              <a:spcAft>
                <a:spcPct val="0"/>
              </a:spcAft>
              <a:buClr>
                <a:schemeClr val="tx1"/>
              </a:buClr>
              <a:buSzTx/>
              <a:buNone/>
              <a:tabLst/>
            </a:pPr>
            <a:r>
              <a:rPr kumimoji="0" lang="en-US" sz="1800" b="0" i="0" u="none" strike="noStrike" cap="none" normalizeH="0" baseline="0" dirty="0">
                <a:ln>
                  <a:noFill/>
                </a:ln>
                <a:solidFill>
                  <a:schemeClr val="tx1"/>
                </a:solidFill>
                <a:effectLst/>
                <a:latin typeface="Arial" pitchFamily="34" charset="0"/>
              </a:rPr>
              <a:t>Time</a:t>
            </a:r>
          </a:p>
        </p:txBody>
      </p:sp>
      <p:grpSp>
        <p:nvGrpSpPr>
          <p:cNvPr id="86" name="Group 85">
            <a:extLst>
              <a:ext uri="{FF2B5EF4-FFF2-40B4-BE49-F238E27FC236}">
                <a16:creationId xmlns:a16="http://schemas.microsoft.com/office/drawing/2014/main" id="{C35C7945-7F54-8365-5DDD-C586B1DCDBA6}"/>
              </a:ext>
            </a:extLst>
          </p:cNvPr>
          <p:cNvGrpSpPr/>
          <p:nvPr/>
        </p:nvGrpSpPr>
        <p:grpSpPr>
          <a:xfrm>
            <a:off x="5209999" y="6158869"/>
            <a:ext cx="6386256" cy="769015"/>
            <a:chOff x="5209999" y="6158869"/>
            <a:chExt cx="6386256" cy="769015"/>
          </a:xfrm>
        </p:grpSpPr>
        <p:sp>
          <p:nvSpPr>
            <p:cNvPr id="84" name="Rectangle 3">
              <a:extLst>
                <a:ext uri="{FF2B5EF4-FFF2-40B4-BE49-F238E27FC236}">
                  <a16:creationId xmlns:a16="http://schemas.microsoft.com/office/drawing/2014/main" id="{F71E5C72-3D25-F95C-8113-DC74DE7A3DF0}"/>
                </a:ext>
              </a:extLst>
            </p:cNvPr>
            <p:cNvSpPr txBox="1">
              <a:spLocks noChangeArrowheads="1"/>
            </p:cNvSpPr>
            <p:nvPr/>
          </p:nvSpPr>
          <p:spPr>
            <a:xfrm>
              <a:off x="6850150" y="6160552"/>
              <a:ext cx="4746105" cy="767332"/>
            </a:xfrm>
            <a:prstGeom prst="rect">
              <a:avLst/>
            </a:prstGeom>
          </p:spPr>
          <p:txBody>
            <a:bodyPr vert="horz" lIns="92075" tIns="136525" rIns="92075" bIns="136525" rtlCol="0">
              <a:noAutofit/>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buFontTx/>
                <a:buNone/>
                <a:defRPr/>
              </a:pPr>
              <a:r>
                <a:rPr lang="en-US" sz="1800" dirty="0"/>
                <a:t>not a distinct thing ("what is a </a:t>
              </a:r>
              <a:r>
                <a:rPr lang="en-US" sz="1800" i="1" dirty="0"/>
                <a:t>time?")</a:t>
              </a:r>
              <a:br>
                <a:rPr lang="en-US" sz="1800" i="1" dirty="0"/>
              </a:br>
              <a:r>
                <a:rPr lang="en-US" sz="1800" dirty="0"/>
                <a:t>but can you think of any time-related entities? </a:t>
              </a:r>
            </a:p>
          </p:txBody>
        </p:sp>
        <p:sp>
          <p:nvSpPr>
            <p:cNvPr id="85" name="Rectangle 84">
              <a:extLst>
                <a:ext uri="{FF2B5EF4-FFF2-40B4-BE49-F238E27FC236}">
                  <a16:creationId xmlns:a16="http://schemas.microsoft.com/office/drawing/2014/main" id="{6D3157B1-A677-C76C-4F7A-D591B6A9AE92}"/>
                </a:ext>
              </a:extLst>
            </p:cNvPr>
            <p:cNvSpPr/>
            <p:nvPr/>
          </p:nvSpPr>
          <p:spPr>
            <a:xfrm>
              <a:off x="5209999" y="6158869"/>
              <a:ext cx="415498" cy="332522"/>
            </a:xfrm>
            <a:prstGeom prst="rect">
              <a:avLst/>
            </a:prstGeom>
          </p:spPr>
          <p:txBody>
            <a:bodyPr wrap="none" anchor="ctr" anchorCtr="1">
              <a:noAutofit/>
            </a:bodyPr>
            <a:lstStyle/>
            <a:p>
              <a:pPr>
                <a:buNone/>
              </a:pPr>
              <a:r>
                <a:rPr lang="en-CA" sz="2400" dirty="0">
                  <a:latin typeface="Apple Color Emoji" pitchFamily="2" charset="0"/>
                </a:rPr>
                <a:t>❌️</a:t>
              </a:r>
              <a:endParaRPr lang="en-CA" sz="2400" dirty="0">
                <a:effectLst/>
                <a:latin typeface="Apple Color Emoji" pitchFamily="2" charset="0"/>
              </a:endParaRPr>
            </a:p>
          </p:txBody>
        </p:sp>
      </p:grpSp>
    </p:spTree>
    <p:extLst>
      <p:ext uri="{BB962C8B-B14F-4D97-AF65-F5344CB8AC3E}">
        <p14:creationId xmlns:p14="http://schemas.microsoft.com/office/powerpoint/2010/main" val="19510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dissolv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dissolv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dissolv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dissolv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dissolv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dissolve">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dissolv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dissolv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dissolv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dissolve">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dissolve">
                                      <p:cBhvr>
                                        <p:cTn id="87" dur="500"/>
                                        <p:tgtEl>
                                          <p:spTgt spid="66"/>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dissolve">
                                      <p:cBhvr>
                                        <p:cTn id="92" dur="500"/>
                                        <p:tgtEl>
                                          <p:spTgt spid="6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dissolv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dissolv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dissolve">
                                      <p:cBhvr>
                                        <p:cTn id="107" dur="500"/>
                                        <p:tgtEl>
                                          <p:spTgt spid="75"/>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dissolve">
                                      <p:cBhvr>
                                        <p:cTn id="112" dur="500"/>
                                        <p:tgtEl>
                                          <p:spTgt spid="72"/>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dissolve">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nodeType="click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dissolve">
                                      <p:cBhvr>
                                        <p:cTn id="122" dur="500"/>
                                        <p:tgtEl>
                                          <p:spTgt spid="81"/>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nodeType="click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dissolve">
                                      <p:cBhvr>
                                        <p:cTn id="127" dur="500"/>
                                        <p:tgtEl>
                                          <p:spTgt spid="78"/>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nodeType="clickEffect">
                                  <p:stCondLst>
                                    <p:cond delay="0"/>
                                  </p:stCondLst>
                                  <p:childTnLst>
                                    <p:set>
                                      <p:cBhvr>
                                        <p:cTn id="131" dur="1" fill="hold">
                                          <p:stCondLst>
                                            <p:cond delay="0"/>
                                          </p:stCondLst>
                                        </p:cTn>
                                        <p:tgtEl>
                                          <p:spTgt spid="86"/>
                                        </p:tgtEl>
                                        <p:attrNameLst>
                                          <p:attrName>style.visibility</p:attrName>
                                        </p:attrNameLst>
                                      </p:cBhvr>
                                      <p:to>
                                        <p:strVal val="visible"/>
                                      </p:to>
                                    </p:set>
                                    <p:animEffect transition="in" filter="dissolve">
                                      <p:cBhvr>
                                        <p:cTn id="13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554" name="Rectangle 2"/>
          <p:cNvSpPr>
            <a:spLocks noChangeArrowheads="1"/>
          </p:cNvSpPr>
          <p:nvPr/>
        </p:nvSpPr>
        <p:spPr bwMode="auto">
          <a:xfrm>
            <a:off x="1646905" y="3337534"/>
            <a:ext cx="6695338" cy="3142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7313" tIns="44450" rIns="87313" bIns="44450"/>
          <a:lstStyle/>
          <a:p>
            <a:pPr marL="230188" indent="-230188" defTabSz="793750">
              <a:spcBef>
                <a:spcPct val="20000"/>
              </a:spcBef>
              <a:buClr>
                <a:srgbClr val="CC3300"/>
              </a:buClr>
              <a:defRPr/>
            </a:pPr>
            <a:r>
              <a:rPr lang="en-US" sz="1600" dirty="0">
                <a:solidFill>
                  <a:srgbClr val="000000"/>
                </a:solidFill>
                <a:cs typeface="Arial" charset="0"/>
              </a:rPr>
              <a:t>Entity definition format:</a:t>
            </a:r>
          </a:p>
          <a:p>
            <a:pPr marL="230188" indent="-230188" defTabSz="793750">
              <a:spcBef>
                <a:spcPct val="20000"/>
              </a:spcBef>
              <a:buClr>
                <a:srgbClr val="CC3300"/>
              </a:buClr>
              <a:buFontTx/>
              <a:buAutoNum type="arabicPeriod"/>
              <a:defRPr/>
            </a:pPr>
            <a:r>
              <a:rPr lang="en-US" sz="1600" dirty="0">
                <a:solidFill>
                  <a:srgbClr val="000000"/>
                </a:solidFill>
                <a:cs typeface="Arial" charset="0"/>
              </a:rPr>
              <a:t>A description of which real-world things will be included in scope. </a:t>
            </a:r>
            <a:br>
              <a:rPr lang="en-US" sz="1600" dirty="0">
                <a:solidFill>
                  <a:srgbClr val="000000"/>
                </a:solidFill>
                <a:cs typeface="Arial" charset="0"/>
              </a:rPr>
            </a:br>
            <a:r>
              <a:rPr lang="en-US" sz="1600" dirty="0">
                <a:solidFill>
                  <a:srgbClr val="000000"/>
                </a:solidFill>
                <a:cs typeface="Arial" charset="0"/>
              </a:rPr>
              <a:t>This might be developed from a list of standard </a:t>
            </a:r>
            <a:r>
              <a:rPr lang="ja-JP" altLang="en-US" sz="1600" dirty="0">
                <a:solidFill>
                  <a:srgbClr val="000000"/>
                </a:solidFill>
                <a:cs typeface="Arial" charset="0"/>
              </a:rPr>
              <a:t>“</a:t>
            </a:r>
            <a:r>
              <a:rPr lang="en-US" sz="1600" dirty="0">
                <a:solidFill>
                  <a:srgbClr val="000000"/>
                </a:solidFill>
                <a:cs typeface="Arial" charset="0"/>
              </a:rPr>
              <a:t>thing types</a:t>
            </a:r>
            <a:r>
              <a:rPr lang="ja-JP" altLang="en-US" sz="1600" dirty="0">
                <a:solidFill>
                  <a:srgbClr val="000000"/>
                </a:solidFill>
                <a:cs typeface="Arial" charset="0"/>
              </a:rPr>
              <a:t>”</a:t>
            </a:r>
            <a:r>
              <a:rPr lang="en-US" sz="1600" dirty="0">
                <a:solidFill>
                  <a:srgbClr val="000000"/>
                </a:solidFill>
                <a:cs typeface="Arial" charset="0"/>
              </a:rPr>
              <a:t> – person, organisation, request, transfer, item, location, activity, etc. </a:t>
            </a:r>
            <a:br>
              <a:rPr lang="en-US" sz="1600" dirty="0">
                <a:solidFill>
                  <a:srgbClr val="000000"/>
                </a:solidFill>
                <a:cs typeface="Arial" charset="0"/>
              </a:rPr>
            </a:br>
            <a:r>
              <a:rPr lang="en-US" sz="1600" dirty="0">
                <a:solidFill>
                  <a:srgbClr val="000000"/>
                </a:solidFill>
                <a:cs typeface="Arial" charset="0"/>
              </a:rPr>
              <a:t>Be sure to identify any specific inclusions (“This includes</a:t>
            </a:r>
            <a:r>
              <a:rPr lang="is-IS" sz="1600" dirty="0">
                <a:solidFill>
                  <a:srgbClr val="000000"/>
                </a:solidFill>
                <a:cs typeface="Arial" charset="0"/>
              </a:rPr>
              <a:t>…” or “This is...”)</a:t>
            </a:r>
            <a:endParaRPr lang="en-US" sz="1600" dirty="0">
              <a:solidFill>
                <a:srgbClr val="000000"/>
              </a:solidFill>
              <a:cs typeface="Arial" charset="0"/>
            </a:endParaRPr>
          </a:p>
          <a:p>
            <a:pPr marL="230188" indent="-230188" defTabSz="793750">
              <a:spcBef>
                <a:spcPct val="20000"/>
              </a:spcBef>
              <a:buClr>
                <a:srgbClr val="CC3300"/>
              </a:buClr>
              <a:buFontTx/>
              <a:buAutoNum type="arabicPeriod"/>
              <a:defRPr/>
            </a:pPr>
            <a:r>
              <a:rPr lang="en-US" sz="1600" dirty="0">
                <a:solidFill>
                  <a:srgbClr val="000000"/>
                </a:solidFill>
                <a:cs typeface="Arial" charset="0"/>
              </a:rPr>
              <a:t>Illustrate with examples:</a:t>
            </a:r>
          </a:p>
          <a:p>
            <a:pPr marL="461963" lvl="1" indent="-222250" defTabSz="793750">
              <a:spcBef>
                <a:spcPct val="20000"/>
              </a:spcBef>
              <a:buClr>
                <a:srgbClr val="CC3300"/>
              </a:buClr>
              <a:buFontTx/>
              <a:buChar char="•"/>
              <a:defRPr/>
            </a:pPr>
            <a:r>
              <a:rPr lang="en-US" sz="1600" dirty="0">
                <a:solidFill>
                  <a:srgbClr val="000000"/>
                </a:solidFill>
                <a:cs typeface="Arial" charset="0"/>
              </a:rPr>
              <a:t>5 – 10 sample instances</a:t>
            </a:r>
          </a:p>
          <a:p>
            <a:pPr marL="461963" lvl="1" indent="-222250" defTabSz="793750">
              <a:spcBef>
                <a:spcPct val="20000"/>
              </a:spcBef>
              <a:buClr>
                <a:srgbClr val="CC3300"/>
              </a:buClr>
              <a:buFontTx/>
              <a:buChar char="•"/>
              <a:defRPr/>
            </a:pPr>
            <a:r>
              <a:rPr lang="en-US" sz="1600" dirty="0">
                <a:solidFill>
                  <a:srgbClr val="000000"/>
                </a:solidFill>
                <a:cs typeface="Arial" charset="0"/>
              </a:rPr>
              <a:t>diagrams or scenarios</a:t>
            </a:r>
          </a:p>
          <a:p>
            <a:pPr marL="461963" lvl="1" indent="-222250" defTabSz="793750">
              <a:spcBef>
                <a:spcPct val="20000"/>
              </a:spcBef>
              <a:buClr>
                <a:srgbClr val="CC3300"/>
              </a:buClr>
              <a:buFontTx/>
              <a:buChar char="•"/>
              <a:defRPr/>
            </a:pPr>
            <a:r>
              <a:rPr lang="en-CA" sz="1600" dirty="0">
                <a:solidFill>
                  <a:srgbClr val="000000"/>
                </a:solidFill>
                <a:cs typeface="Arial" charset="0"/>
              </a:rPr>
              <a:t>illustrations </a:t>
            </a:r>
            <a:r>
              <a:rPr lang="en-US" sz="1600" dirty="0">
                <a:solidFill>
                  <a:srgbClr val="000000"/>
                </a:solidFill>
                <a:cs typeface="Arial" charset="0"/>
              </a:rPr>
              <a:t>such as reports or forms</a:t>
            </a:r>
          </a:p>
          <a:p>
            <a:pPr marL="230188" indent="-230188" defTabSz="793750">
              <a:spcBef>
                <a:spcPct val="20000"/>
              </a:spcBef>
              <a:buClr>
                <a:srgbClr val="CC3300"/>
              </a:buClr>
              <a:buFontTx/>
              <a:buAutoNum type="arabicPeriod"/>
              <a:defRPr/>
            </a:pPr>
            <a:r>
              <a:rPr lang="en-US" sz="1600" dirty="0">
                <a:solidFill>
                  <a:srgbClr val="000000"/>
                </a:solidFill>
                <a:cs typeface="Arial" charset="0"/>
              </a:rPr>
              <a:t>Interesting points – anomalies, synonyms, common points of confusion, etc.</a:t>
            </a:r>
            <a:br>
              <a:rPr lang="en-US" sz="1600" dirty="0">
                <a:solidFill>
                  <a:srgbClr val="000000"/>
                </a:solidFill>
                <a:cs typeface="Arial" charset="0"/>
              </a:rPr>
            </a:br>
            <a:r>
              <a:rPr lang="en-US" sz="1600" dirty="0">
                <a:solidFill>
                  <a:srgbClr val="000000"/>
                </a:solidFill>
                <a:cs typeface="Arial" charset="0"/>
              </a:rPr>
              <a:t>May include specific exclusions (“This excludes</a:t>
            </a:r>
            <a:r>
              <a:rPr lang="is-IS" sz="1600" dirty="0">
                <a:solidFill>
                  <a:srgbClr val="000000"/>
                </a:solidFill>
                <a:cs typeface="Arial" charset="0"/>
              </a:rPr>
              <a:t>…” or “This is not...”)</a:t>
            </a:r>
            <a:endParaRPr lang="en-US" sz="1600" dirty="0">
              <a:solidFill>
                <a:srgbClr val="000000"/>
              </a:solidFill>
              <a:cs typeface="Arial" charset="0"/>
            </a:endParaRPr>
          </a:p>
        </p:txBody>
      </p:sp>
      <p:sp>
        <p:nvSpPr>
          <p:cNvPr id="1815555" name="Rectangle 3"/>
          <p:cNvSpPr>
            <a:spLocks noChangeArrowheads="1"/>
          </p:cNvSpPr>
          <p:nvPr/>
        </p:nvSpPr>
        <p:spPr bwMode="auto">
          <a:xfrm>
            <a:off x="8474890" y="983272"/>
            <a:ext cx="3540125" cy="4683090"/>
          </a:xfrm>
          <a:prstGeom prst="rect">
            <a:avLst/>
          </a:prstGeom>
          <a:solidFill>
            <a:schemeClr val="bg1">
              <a:alpha val="50195"/>
            </a:schemeClr>
          </a:solidFill>
          <a:ln w="19050">
            <a:solidFill>
              <a:srgbClr val="339966"/>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hangingPunct="0">
              <a:lnSpc>
                <a:spcPct val="97000"/>
              </a:lnSpc>
              <a:defRPr/>
            </a:pPr>
            <a:r>
              <a:rPr lang="en-US" b="1" dirty="0">
                <a:solidFill>
                  <a:srgbClr val="000000"/>
                </a:solidFill>
                <a:cs typeface="Arial" charset="0"/>
              </a:rPr>
              <a:t>Customer</a:t>
            </a:r>
            <a:endParaRPr lang="en-US" dirty="0">
              <a:solidFill>
                <a:srgbClr val="000000"/>
              </a:solidFill>
              <a:cs typeface="Arial" charset="0"/>
            </a:endParaRPr>
          </a:p>
          <a:p>
            <a:pPr defTabSz="831850" eaLnBrk="0" hangingPunct="0">
              <a:lnSpc>
                <a:spcPct val="97000"/>
              </a:lnSpc>
              <a:defRPr/>
            </a:pPr>
            <a:r>
              <a:rPr lang="en-US" dirty="0">
                <a:solidFill>
                  <a:srgbClr val="000000"/>
                </a:solidFill>
                <a:cs typeface="Arial" charset="0"/>
              </a:rPr>
              <a:t>1. A Customer is a person or organisation that is a past, present, or potential user of our products or services.  </a:t>
            </a:r>
            <a:br>
              <a:rPr lang="en-US" dirty="0">
                <a:solidFill>
                  <a:srgbClr val="000000"/>
                </a:solidFill>
                <a:cs typeface="Arial" charset="0"/>
              </a:rPr>
            </a:br>
            <a:endParaRPr lang="en-US" sz="400" dirty="0">
              <a:solidFill>
                <a:srgbClr val="000000"/>
              </a:solidFill>
              <a:cs typeface="Arial" charset="0"/>
            </a:endParaRPr>
          </a:p>
          <a:p>
            <a:pPr defTabSz="831850" eaLnBrk="0" hangingPunct="0">
              <a:lnSpc>
                <a:spcPct val="97000"/>
              </a:lnSpc>
              <a:defRPr/>
            </a:pPr>
            <a:r>
              <a:rPr lang="en-US" dirty="0">
                <a:solidFill>
                  <a:srgbClr val="000000"/>
                </a:solidFill>
                <a:cs typeface="Arial" charset="0"/>
              </a:rPr>
              <a:t>2. Current examples include Solectron (contract manufacturer,) Cisco Systems (OEM,) Arrow Electronics (distributor,) Best Buy (retailer,) M&amp;P PCs (assembler,) and individual consumers.</a:t>
            </a:r>
            <a:br>
              <a:rPr lang="en-US" dirty="0">
                <a:solidFill>
                  <a:srgbClr val="000000"/>
                </a:solidFill>
                <a:cs typeface="Arial" charset="0"/>
              </a:rPr>
            </a:br>
            <a:endParaRPr lang="en-US" sz="400" dirty="0">
              <a:solidFill>
                <a:srgbClr val="000000"/>
              </a:solidFill>
              <a:cs typeface="Arial" charset="0"/>
            </a:endParaRPr>
          </a:p>
          <a:p>
            <a:pPr defTabSz="831850" eaLnBrk="0" hangingPunct="0">
              <a:lnSpc>
                <a:spcPct val="97000"/>
              </a:lnSpc>
              <a:defRPr/>
            </a:pPr>
            <a:r>
              <a:rPr lang="en-US" dirty="0">
                <a:solidFill>
                  <a:srgbClr val="000000"/>
                </a:solidFill>
                <a:cs typeface="Arial" charset="0"/>
              </a:rPr>
              <a:t>3. Excludes the company itself when we use our own products or services but includes cases where the Customer </a:t>
            </a:r>
            <a:r>
              <a:rPr lang="en-US" dirty="0" err="1">
                <a:solidFill>
                  <a:srgbClr val="000000"/>
                </a:solidFill>
                <a:cs typeface="Arial" charset="0"/>
              </a:rPr>
              <a:t>doesn</a:t>
            </a:r>
            <a:r>
              <a:rPr lang="tr-TR" altLang="ja-JP" dirty="0">
                <a:solidFill>
                  <a:srgbClr val="000000"/>
                </a:solidFill>
                <a:cs typeface="Arial" charset="0"/>
              </a:rPr>
              <a:t>'t</a:t>
            </a:r>
            <a:r>
              <a:rPr lang="en-US" dirty="0">
                <a:solidFill>
                  <a:srgbClr val="000000"/>
                </a:solidFill>
                <a:cs typeface="Arial" charset="0"/>
              </a:rPr>
              <a:t> have to pay (e.g., a charity.)</a:t>
            </a:r>
          </a:p>
        </p:txBody>
      </p:sp>
      <p:sp>
        <p:nvSpPr>
          <p:cNvPr id="27652" name="Rectangle 4"/>
          <p:cNvSpPr>
            <a:spLocks noGrp="1" noChangeArrowheads="1"/>
          </p:cNvSpPr>
          <p:nvPr>
            <p:ph type="title"/>
          </p:nvPr>
        </p:nvSpPr>
        <p:spPr>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defRPr/>
            </a:pPr>
            <a:r>
              <a:rPr lang="en-US" dirty="0">
                <a:latin typeface="Arial" charset="0"/>
                <a:cs typeface="Times New Roman" charset="0"/>
              </a:rPr>
              <a:t>Entity definition – bad example then a good format</a:t>
            </a:r>
            <a:endParaRPr lang="en-US" dirty="0">
              <a:latin typeface="Arial" charset="0"/>
              <a:cs typeface="+mj-cs"/>
            </a:endParaRPr>
          </a:p>
        </p:txBody>
      </p:sp>
      <p:sp>
        <p:nvSpPr>
          <p:cNvPr id="27653" name="Rectangle 6"/>
          <p:cNvSpPr>
            <a:spLocks noChangeArrowheads="1"/>
          </p:cNvSpPr>
          <p:nvPr/>
        </p:nvSpPr>
        <p:spPr bwMode="auto">
          <a:xfrm>
            <a:off x="895880" y="983273"/>
            <a:ext cx="3586162" cy="1937358"/>
          </a:xfrm>
          <a:prstGeom prst="rect">
            <a:avLst/>
          </a:prstGeom>
          <a:solidFill>
            <a:schemeClr val="bg1">
              <a:alpha val="50195"/>
            </a:schemeClr>
          </a:solidFill>
          <a:ln w="1905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hangingPunct="0">
              <a:lnSpc>
                <a:spcPct val="97000"/>
              </a:lnSpc>
              <a:defRPr/>
            </a:pPr>
            <a:r>
              <a:rPr lang="en-US" b="1" dirty="0">
                <a:solidFill>
                  <a:srgbClr val="000000"/>
                </a:solidFill>
                <a:cs typeface="Arial" charset="0"/>
              </a:rPr>
              <a:t>Customer</a:t>
            </a:r>
            <a:endParaRPr lang="en-US" dirty="0">
              <a:solidFill>
                <a:srgbClr val="000000"/>
              </a:solidFill>
              <a:cs typeface="Arial" charset="0"/>
            </a:endParaRPr>
          </a:p>
          <a:p>
            <a:pPr defTabSz="831850" eaLnBrk="0" hangingPunct="0">
              <a:lnSpc>
                <a:spcPct val="97000"/>
              </a:lnSpc>
              <a:defRPr/>
            </a:pPr>
            <a:r>
              <a:rPr lang="en-US" dirty="0">
                <a:solidFill>
                  <a:srgbClr val="000000"/>
                </a:solidFill>
                <a:cs typeface="Arial" charset="0"/>
              </a:rPr>
              <a:t>We have a variety of Customers that operate in multiple geographies, and these must be tracked in order to consolidate purchasing statistics and enable our rating process to identify our best Customers.</a:t>
            </a:r>
          </a:p>
        </p:txBody>
      </p:sp>
      <p:grpSp>
        <p:nvGrpSpPr>
          <p:cNvPr id="1815559" name="Group 7"/>
          <p:cNvGrpSpPr>
            <a:grpSpLocks/>
          </p:cNvGrpSpPr>
          <p:nvPr/>
        </p:nvGrpSpPr>
        <p:grpSpPr bwMode="auto">
          <a:xfrm>
            <a:off x="745068" y="1088302"/>
            <a:ext cx="3870325" cy="1689100"/>
            <a:chOff x="256" y="495"/>
            <a:chExt cx="2438" cy="1064"/>
          </a:xfrm>
        </p:grpSpPr>
        <p:sp>
          <p:nvSpPr>
            <p:cNvPr id="27668" name="Line 8"/>
            <p:cNvSpPr>
              <a:spLocks noChangeShapeType="1"/>
            </p:cNvSpPr>
            <p:nvPr/>
          </p:nvSpPr>
          <p:spPr bwMode="auto">
            <a:xfrm>
              <a:off x="256" y="495"/>
              <a:ext cx="2438" cy="1064"/>
            </a:xfrm>
            <a:prstGeom prst="line">
              <a:avLst/>
            </a:prstGeom>
            <a:noFill/>
            <a:ln w="317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cs typeface="Arial" charset="0"/>
              </a:endParaRPr>
            </a:p>
          </p:txBody>
        </p:sp>
        <p:sp>
          <p:nvSpPr>
            <p:cNvPr id="27669" name="Line 9"/>
            <p:cNvSpPr>
              <a:spLocks noChangeShapeType="1"/>
            </p:cNvSpPr>
            <p:nvPr/>
          </p:nvSpPr>
          <p:spPr bwMode="auto">
            <a:xfrm flipV="1">
              <a:off x="256" y="495"/>
              <a:ext cx="2438" cy="1064"/>
            </a:xfrm>
            <a:prstGeom prst="line">
              <a:avLst/>
            </a:prstGeom>
            <a:noFill/>
            <a:ln w="317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cs typeface="Arial" charset="0"/>
              </a:endParaRPr>
            </a:p>
          </p:txBody>
        </p:sp>
      </p:grpSp>
      <p:sp>
        <p:nvSpPr>
          <p:cNvPr id="1815562" name="Line 10"/>
          <p:cNvSpPr>
            <a:spLocks noChangeShapeType="1"/>
          </p:cNvSpPr>
          <p:nvPr/>
        </p:nvSpPr>
        <p:spPr bwMode="auto">
          <a:xfrm flipV="1">
            <a:off x="3869571" y="2707295"/>
            <a:ext cx="4605319" cy="824219"/>
          </a:xfrm>
          <a:prstGeom prst="line">
            <a:avLst/>
          </a:prstGeom>
          <a:noFill/>
          <a:ln w="31750">
            <a:solidFill>
              <a:srgbClr val="339966"/>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endParaRPr lang="en-US">
              <a:solidFill>
                <a:srgbClr val="000000"/>
              </a:solidFill>
              <a:cs typeface="Arial" charset="0"/>
            </a:endParaRPr>
          </a:p>
        </p:txBody>
      </p:sp>
      <p:sp>
        <p:nvSpPr>
          <p:cNvPr id="3" name="TextBox 2">
            <a:extLst>
              <a:ext uri="{FF2B5EF4-FFF2-40B4-BE49-F238E27FC236}">
                <a16:creationId xmlns:a16="http://schemas.microsoft.com/office/drawing/2014/main" id="{7B21227D-E867-1896-E192-1990EC0B16D7}"/>
              </a:ext>
            </a:extLst>
          </p:cNvPr>
          <p:cNvSpPr txBox="1"/>
          <p:nvPr/>
        </p:nvSpPr>
        <p:spPr>
          <a:xfrm>
            <a:off x="4654678" y="983272"/>
            <a:ext cx="3726850" cy="1618905"/>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000000"/>
              </a:buClr>
              <a:buSzTx/>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 good definition</a:t>
            </a:r>
          </a:p>
          <a:p>
            <a:pPr marL="458788" marR="0" lvl="1" indent="-344488" algn="l" defTabSz="914400" rtl="0" eaLnBrk="1" fontAlgn="auto" latinLnBrk="0" hangingPunct="1">
              <a:lnSpc>
                <a:spcPct val="100000"/>
              </a:lnSpc>
              <a:spcBef>
                <a:spcPct val="20000"/>
              </a:spcBef>
              <a:spcAft>
                <a:spcPts val="0"/>
              </a:spcAft>
              <a:buClr>
                <a:srgbClr val="000000"/>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Interesting background and miscellaneous points</a:t>
            </a:r>
          </a:p>
          <a:p>
            <a:pPr marL="458788" lvl="1" indent="-344488">
              <a:spcBef>
                <a:spcPct val="20000"/>
              </a:spcBef>
              <a:buClr>
                <a:srgbClr val="000000"/>
              </a:buClr>
              <a:buFontTx/>
              <a:buChar char="•"/>
              <a:defRPr/>
            </a:pPr>
            <a:r>
              <a:rPr lang="en-US" i="1" dirty="0">
                <a:solidFill>
                  <a:srgbClr val="000000"/>
                </a:solidFill>
                <a:latin typeface="Arial" panose="020B0604020202020204" pitchFamily="34" charset="0"/>
                <a:cs typeface="Arial" panose="020B0604020202020204" pitchFamily="34" charset="0"/>
              </a:rPr>
              <a:t>Doesn't </a:t>
            </a:r>
            <a:r>
              <a:rPr lang="en-US" dirty="0">
                <a:solidFill>
                  <a:srgbClr val="000000"/>
                </a:solidFill>
                <a:latin typeface="Arial" panose="020B0604020202020204" pitchFamily="34" charset="0"/>
                <a:cs typeface="Arial" panose="020B0604020202020204" pitchFamily="34" charset="0"/>
              </a:rPr>
              <a:t>answer the question </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What is </a:t>
            </a:r>
            <a:r>
              <a:rPr lang="en-US" i="1" dirty="0">
                <a:solidFill>
                  <a:srgbClr val="000000"/>
                </a:solidFill>
                <a:latin typeface="Arial" panose="020B0604020202020204" pitchFamily="34" charset="0"/>
                <a:cs typeface="Arial" panose="020B0604020202020204" pitchFamily="34" charset="0"/>
              </a:rPr>
              <a:t>one</a:t>
            </a:r>
            <a:r>
              <a:rPr lang="en-US" dirty="0">
                <a:solidFill>
                  <a:srgbClr val="000000"/>
                </a:solidFill>
                <a:latin typeface="Arial" panose="020B0604020202020204" pitchFamily="34" charset="0"/>
                <a:cs typeface="Arial" panose="020B0604020202020204" pitchFamily="34" charset="0"/>
              </a:rPr>
              <a:t> of these things?</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893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15559"/>
                                        </p:tgtEl>
                                        <p:attrNameLst>
                                          <p:attrName>style.visibility</p:attrName>
                                        </p:attrNameLst>
                                      </p:cBhvr>
                                      <p:to>
                                        <p:strVal val="visible"/>
                                      </p:to>
                                    </p:set>
                                    <p:animEffect transition="in" filter="dissolve">
                                      <p:cBhvr>
                                        <p:cTn id="7" dur="500"/>
                                        <p:tgtEl>
                                          <p:spTgt spid="18155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15555"/>
                                        </p:tgtEl>
                                        <p:attrNameLst>
                                          <p:attrName>style.visibility</p:attrName>
                                        </p:attrNameLst>
                                      </p:cBhvr>
                                      <p:to>
                                        <p:strVal val="visible"/>
                                      </p:to>
                                    </p:set>
                                    <p:animEffect transition="in" filter="dissolve">
                                      <p:cBhvr>
                                        <p:cTn id="15" dur="500"/>
                                        <p:tgtEl>
                                          <p:spTgt spid="18155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815562"/>
                                        </p:tgtEl>
                                        <p:attrNameLst>
                                          <p:attrName>style.visibility</p:attrName>
                                        </p:attrNameLst>
                                      </p:cBhvr>
                                      <p:to>
                                        <p:strVal val="visible"/>
                                      </p:to>
                                    </p:set>
                                    <p:animEffect transition="in" filter="dissolve">
                                      <p:cBhvr>
                                        <p:cTn id="20" dur="500"/>
                                        <p:tgtEl>
                                          <p:spTgt spid="1815562"/>
                                        </p:tgtEl>
                                      </p:cBhvr>
                                    </p:animEffect>
                                  </p:childTnLst>
                                </p:cTn>
                              </p:par>
                              <p:par>
                                <p:cTn id="21" presetID="9" presetClass="entr" presetSubtype="0" fill="hold" nodeType="withEffect">
                                  <p:stCondLst>
                                    <p:cond delay="0"/>
                                  </p:stCondLst>
                                  <p:childTnLst>
                                    <p:set>
                                      <p:cBhvr>
                                        <p:cTn id="22" dur="1" fill="hold">
                                          <p:stCondLst>
                                            <p:cond delay="0"/>
                                          </p:stCondLst>
                                        </p:cTn>
                                        <p:tgtEl>
                                          <p:spTgt spid="1815554">
                                            <p:txEl>
                                              <p:pRg st="0" end="0"/>
                                            </p:txEl>
                                          </p:spTgt>
                                        </p:tgtEl>
                                        <p:attrNameLst>
                                          <p:attrName>style.visibility</p:attrName>
                                        </p:attrNameLst>
                                      </p:cBhvr>
                                      <p:to>
                                        <p:strVal val="visible"/>
                                      </p:to>
                                    </p:set>
                                    <p:animEffect transition="in" filter="dissolve">
                                      <p:cBhvr>
                                        <p:cTn id="23" dur="500"/>
                                        <p:tgtEl>
                                          <p:spTgt spid="1815554">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15554">
                                            <p:txEl>
                                              <p:pRg st="1" end="1"/>
                                            </p:txEl>
                                          </p:spTgt>
                                        </p:tgtEl>
                                        <p:attrNameLst>
                                          <p:attrName>style.visibility</p:attrName>
                                        </p:attrNameLst>
                                      </p:cBhvr>
                                      <p:to>
                                        <p:strVal val="visible"/>
                                      </p:to>
                                    </p:set>
                                    <p:animEffect transition="in" filter="dissolve">
                                      <p:cBhvr>
                                        <p:cTn id="28" dur="500"/>
                                        <p:tgtEl>
                                          <p:spTgt spid="1815554">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815554">
                                            <p:txEl>
                                              <p:pRg st="2" end="2"/>
                                            </p:txEl>
                                          </p:spTgt>
                                        </p:tgtEl>
                                        <p:attrNameLst>
                                          <p:attrName>style.visibility</p:attrName>
                                        </p:attrNameLst>
                                      </p:cBhvr>
                                      <p:to>
                                        <p:strVal val="visible"/>
                                      </p:to>
                                    </p:set>
                                    <p:animEffect transition="in" filter="dissolve">
                                      <p:cBhvr>
                                        <p:cTn id="33" dur="500"/>
                                        <p:tgtEl>
                                          <p:spTgt spid="1815554">
                                            <p:txEl>
                                              <p:pRg st="2" end="2"/>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1815554">
                                            <p:txEl>
                                              <p:pRg st="3" end="3"/>
                                            </p:txEl>
                                          </p:spTgt>
                                        </p:tgtEl>
                                        <p:attrNameLst>
                                          <p:attrName>style.visibility</p:attrName>
                                        </p:attrNameLst>
                                      </p:cBhvr>
                                      <p:to>
                                        <p:strVal val="visible"/>
                                      </p:to>
                                    </p:set>
                                    <p:animEffect transition="in" filter="dissolve">
                                      <p:cBhvr>
                                        <p:cTn id="36" dur="500"/>
                                        <p:tgtEl>
                                          <p:spTgt spid="1815554">
                                            <p:txEl>
                                              <p:pRg st="3" end="3"/>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815554">
                                            <p:txEl>
                                              <p:pRg st="4" end="4"/>
                                            </p:txEl>
                                          </p:spTgt>
                                        </p:tgtEl>
                                        <p:attrNameLst>
                                          <p:attrName>style.visibility</p:attrName>
                                        </p:attrNameLst>
                                      </p:cBhvr>
                                      <p:to>
                                        <p:strVal val="visible"/>
                                      </p:to>
                                    </p:set>
                                    <p:animEffect transition="in" filter="dissolve">
                                      <p:cBhvr>
                                        <p:cTn id="39" dur="500"/>
                                        <p:tgtEl>
                                          <p:spTgt spid="1815554">
                                            <p:txEl>
                                              <p:pRg st="4" end="4"/>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815554">
                                            <p:txEl>
                                              <p:pRg st="5" end="5"/>
                                            </p:txEl>
                                          </p:spTgt>
                                        </p:tgtEl>
                                        <p:attrNameLst>
                                          <p:attrName>style.visibility</p:attrName>
                                        </p:attrNameLst>
                                      </p:cBhvr>
                                      <p:to>
                                        <p:strVal val="visible"/>
                                      </p:to>
                                    </p:set>
                                    <p:animEffect transition="in" filter="dissolve">
                                      <p:cBhvr>
                                        <p:cTn id="42" dur="500"/>
                                        <p:tgtEl>
                                          <p:spTgt spid="1815554">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15554">
                                            <p:txEl>
                                              <p:pRg st="6" end="6"/>
                                            </p:txEl>
                                          </p:spTgt>
                                        </p:tgtEl>
                                        <p:attrNameLst>
                                          <p:attrName>style.visibility</p:attrName>
                                        </p:attrNameLst>
                                      </p:cBhvr>
                                      <p:to>
                                        <p:strVal val="visible"/>
                                      </p:to>
                                    </p:set>
                                    <p:animEffect transition="in" filter="dissolve">
                                      <p:cBhvr>
                                        <p:cTn id="47" dur="500"/>
                                        <p:tgtEl>
                                          <p:spTgt spid="18155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5555"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37F-0665-FF40-9303-EEDC693B0114}"/>
              </a:ext>
            </a:extLst>
          </p:cNvPr>
          <p:cNvSpPr>
            <a:spLocks noGrp="1"/>
          </p:cNvSpPr>
          <p:nvPr>
            <p:ph type="title"/>
          </p:nvPr>
        </p:nvSpPr>
        <p:spPr/>
        <p:txBody>
          <a:bodyPr/>
          <a:lstStyle/>
          <a:p>
            <a:r>
              <a:rPr lang="en-US" dirty="0"/>
              <a:t>Entity definition - start by opening minds</a:t>
            </a:r>
          </a:p>
        </p:txBody>
      </p:sp>
      <p:sp>
        <p:nvSpPr>
          <p:cNvPr id="3" name="Rectangle 2">
            <a:extLst>
              <a:ext uri="{FF2B5EF4-FFF2-40B4-BE49-F238E27FC236}">
                <a16:creationId xmlns:a16="http://schemas.microsoft.com/office/drawing/2014/main" id="{9BEC9C6B-5286-E34B-8A61-C2E88031B137}"/>
              </a:ext>
            </a:extLst>
          </p:cNvPr>
          <p:cNvSpPr/>
          <p:nvPr/>
        </p:nvSpPr>
        <p:spPr>
          <a:xfrm>
            <a:off x="885238" y="961967"/>
            <a:ext cx="10311849" cy="1015663"/>
          </a:xfrm>
          <a:prstGeom prst="rect">
            <a:avLst/>
          </a:prstGeom>
        </p:spPr>
        <p:txBody>
          <a:bodyPr wrap="square">
            <a:spAutoFit/>
          </a:bodyPr>
          <a:lstStyle/>
          <a:p>
            <a:pPr fontAlgn="base">
              <a:spcBef>
                <a:spcPct val="20000"/>
              </a:spcBef>
              <a:spcAft>
                <a:spcPct val="0"/>
              </a:spcAft>
              <a:buClr>
                <a:srgbClr val="000000"/>
              </a:buClr>
              <a:defRPr/>
            </a:pP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Can anyone think of examples that might surprise someone else –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that is, anomalies or potential sources of confusion."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E.g., how could we legitimately have different ideas what </a:t>
            </a: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Employee" means?</a:t>
            </a:r>
          </a:p>
        </p:txBody>
      </p:sp>
      <p:sp>
        <p:nvSpPr>
          <p:cNvPr id="4" name="Rounded Rectangle 3">
            <a:extLst>
              <a:ext uri="{FF2B5EF4-FFF2-40B4-BE49-F238E27FC236}">
                <a16:creationId xmlns:a16="http://schemas.microsoft.com/office/drawing/2014/main" id="{49EF7F8A-62DA-C4C4-3027-C7ED999EFB9E}"/>
              </a:ext>
            </a:extLst>
          </p:cNvPr>
          <p:cNvSpPr/>
          <p:nvPr/>
        </p:nvSpPr>
        <p:spPr bwMode="auto">
          <a:xfrm>
            <a:off x="9968015" y="2296604"/>
            <a:ext cx="1606096" cy="779228"/>
          </a:xfrm>
          <a:prstGeom prst="round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Employee</a:t>
            </a:r>
          </a:p>
        </p:txBody>
      </p:sp>
      <p:sp>
        <p:nvSpPr>
          <p:cNvPr id="5" name="Rounded Rectangle 4">
            <a:extLst>
              <a:ext uri="{FF2B5EF4-FFF2-40B4-BE49-F238E27FC236}">
                <a16:creationId xmlns:a16="http://schemas.microsoft.com/office/drawing/2014/main" id="{68C36370-CB7E-DC30-998E-A247360E4BEF}"/>
              </a:ext>
            </a:extLst>
          </p:cNvPr>
          <p:cNvSpPr/>
          <p:nvPr/>
        </p:nvSpPr>
        <p:spPr bwMode="auto">
          <a:xfrm>
            <a:off x="9968015" y="3411281"/>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Project</a:t>
            </a:r>
          </a:p>
        </p:txBody>
      </p:sp>
      <p:sp>
        <p:nvSpPr>
          <p:cNvPr id="6" name="Rounded Rectangle 5">
            <a:extLst>
              <a:ext uri="{FF2B5EF4-FFF2-40B4-BE49-F238E27FC236}">
                <a16:creationId xmlns:a16="http://schemas.microsoft.com/office/drawing/2014/main" id="{1A3CC957-76B4-B85F-134C-38046AF292DB}"/>
              </a:ext>
            </a:extLst>
          </p:cNvPr>
          <p:cNvSpPr/>
          <p:nvPr/>
        </p:nvSpPr>
        <p:spPr bwMode="auto">
          <a:xfrm>
            <a:off x="9968015" y="5725569"/>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Task</a:t>
            </a:r>
          </a:p>
        </p:txBody>
      </p:sp>
      <p:sp>
        <p:nvSpPr>
          <p:cNvPr id="7" name="Rounded Rectangle 6">
            <a:extLst>
              <a:ext uri="{FF2B5EF4-FFF2-40B4-BE49-F238E27FC236}">
                <a16:creationId xmlns:a16="http://schemas.microsoft.com/office/drawing/2014/main" id="{7910DC48-0F46-736D-DC19-AD1D58E40005}"/>
              </a:ext>
            </a:extLst>
          </p:cNvPr>
          <p:cNvSpPr/>
          <p:nvPr/>
        </p:nvSpPr>
        <p:spPr bwMode="auto">
          <a:xfrm>
            <a:off x="9968015" y="4610315"/>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Account</a:t>
            </a:r>
          </a:p>
        </p:txBody>
      </p:sp>
    </p:spTree>
    <p:extLst>
      <p:ext uri="{BB962C8B-B14F-4D97-AF65-F5344CB8AC3E}">
        <p14:creationId xmlns:p14="http://schemas.microsoft.com/office/powerpoint/2010/main" val="2932603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37F-0665-FF40-9303-EEDC693B0114}"/>
              </a:ext>
            </a:extLst>
          </p:cNvPr>
          <p:cNvSpPr>
            <a:spLocks noGrp="1"/>
          </p:cNvSpPr>
          <p:nvPr>
            <p:ph type="title"/>
          </p:nvPr>
        </p:nvSpPr>
        <p:spPr/>
        <p:txBody>
          <a:bodyPr/>
          <a:lstStyle/>
          <a:p>
            <a:r>
              <a:rPr lang="en-US" dirty="0"/>
              <a:t>Starting an Entity definition</a:t>
            </a:r>
          </a:p>
        </p:txBody>
      </p:sp>
      <p:sp>
        <p:nvSpPr>
          <p:cNvPr id="3" name="Rectangle 2">
            <a:extLst>
              <a:ext uri="{FF2B5EF4-FFF2-40B4-BE49-F238E27FC236}">
                <a16:creationId xmlns:a16="http://schemas.microsoft.com/office/drawing/2014/main" id="{9BEC9C6B-5286-E34B-8A61-C2E88031B137}"/>
              </a:ext>
            </a:extLst>
          </p:cNvPr>
          <p:cNvSpPr/>
          <p:nvPr/>
        </p:nvSpPr>
        <p:spPr>
          <a:xfrm>
            <a:off x="885238" y="961967"/>
            <a:ext cx="10311849" cy="1015663"/>
          </a:xfrm>
          <a:prstGeom prst="rect">
            <a:avLst/>
          </a:prstGeom>
        </p:spPr>
        <p:txBody>
          <a:bodyPr wrap="square">
            <a:spAutoFit/>
          </a:bodyPr>
          <a:lstStyle/>
          <a:p>
            <a:pPr fontAlgn="base">
              <a:spcBef>
                <a:spcPct val="20000"/>
              </a:spcBef>
              <a:spcAft>
                <a:spcPct val="0"/>
              </a:spcAft>
              <a:buClr>
                <a:srgbClr val="000000"/>
              </a:buClr>
              <a:defRPr/>
            </a:pP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Can anyone think of examples that might surprise someone else –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that is, anomalies or potential sources of confusion."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E.g., how could we legitimately have different ideas what </a:t>
            </a: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Employee" means?</a:t>
            </a:r>
          </a:p>
        </p:txBody>
      </p:sp>
      <p:sp>
        <p:nvSpPr>
          <p:cNvPr id="35" name="Rectangle 34">
            <a:extLst>
              <a:ext uri="{FF2B5EF4-FFF2-40B4-BE49-F238E27FC236}">
                <a16:creationId xmlns:a16="http://schemas.microsoft.com/office/drawing/2014/main" id="{A29EC7F3-AE9A-5149-AB50-0655DA318A1F}"/>
              </a:ext>
            </a:extLst>
          </p:cNvPr>
          <p:cNvSpPr/>
          <p:nvPr/>
        </p:nvSpPr>
        <p:spPr>
          <a:xfrm>
            <a:off x="885239" y="2422888"/>
            <a:ext cx="7179604" cy="3354765"/>
          </a:xfrm>
          <a:prstGeom prst="rect">
            <a:avLst/>
          </a:prstGeom>
        </p:spPr>
        <p:txBody>
          <a:bodyPr wrap="square">
            <a:spAutoFit/>
          </a:bodyPr>
          <a:lstStyle/>
          <a:p>
            <a:pPr marL="342900" indent="-342900">
              <a:spcBef>
                <a:spcPct val="20000"/>
              </a:spcBef>
              <a:buClr>
                <a:srgbClr val="000000"/>
              </a:buClr>
              <a:defRPr/>
            </a:pPr>
            <a:r>
              <a:rPr lang="en-US" sz="2000" dirty="0">
                <a:solidFill>
                  <a:srgbClr val="000000"/>
                </a:solidFill>
                <a:cs typeface="Arial" charset="0"/>
              </a:rPr>
              <a:t>F/T vs. P/T?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Only IS Department? </a:t>
            </a:r>
            <a:endParaRPr lang="en-US" sz="2000" i="1" dirty="0">
              <a:solidFill>
                <a:srgbClr val="000000"/>
              </a:solidFill>
              <a:cs typeface="Arial" charset="0"/>
            </a:endParaRPr>
          </a:p>
          <a:p>
            <a:pPr marL="12700" indent="-12700">
              <a:spcBef>
                <a:spcPct val="20000"/>
              </a:spcBef>
              <a:buClr>
                <a:srgbClr val="000000"/>
              </a:buClr>
              <a:defRPr/>
            </a:pPr>
            <a:r>
              <a:rPr lang="en-US" sz="2000" dirty="0">
                <a:solidFill>
                  <a:srgbClr val="000000"/>
                </a:solidFill>
                <a:cs typeface="Arial" charset="0"/>
              </a:rPr>
              <a:t>Include management, or only individual contributors?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Still in recruitment (an applicant)?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Onboarded? on probation? active? retirees?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Include contractors, student interns, vendor staff, etc.?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Volunteers?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A type of worker (DBA or tester) or a specific person?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A robotic, automated, or AI agent? </a:t>
            </a:r>
            <a:endParaRPr lang="en-US" sz="2000" i="1" dirty="0">
              <a:solidFill>
                <a:srgbClr val="000000"/>
              </a:solidFill>
              <a:cs typeface="Arial" charset="0"/>
            </a:endParaRPr>
          </a:p>
        </p:txBody>
      </p:sp>
      <p:sp>
        <p:nvSpPr>
          <p:cNvPr id="37" name="Rounded Rectangle 36">
            <a:extLst>
              <a:ext uri="{FF2B5EF4-FFF2-40B4-BE49-F238E27FC236}">
                <a16:creationId xmlns:a16="http://schemas.microsoft.com/office/drawing/2014/main" id="{F5538E9A-DA11-5E40-86FB-B7629F4B1D2C}"/>
              </a:ext>
            </a:extLst>
          </p:cNvPr>
          <p:cNvSpPr/>
          <p:nvPr/>
        </p:nvSpPr>
        <p:spPr bwMode="auto">
          <a:xfrm>
            <a:off x="9968015" y="2296604"/>
            <a:ext cx="1606096" cy="779228"/>
          </a:xfrm>
          <a:prstGeom prst="round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Employee</a:t>
            </a:r>
          </a:p>
        </p:txBody>
      </p:sp>
      <p:sp>
        <p:nvSpPr>
          <p:cNvPr id="41" name="Rounded Rectangle 40">
            <a:extLst>
              <a:ext uri="{FF2B5EF4-FFF2-40B4-BE49-F238E27FC236}">
                <a16:creationId xmlns:a16="http://schemas.microsoft.com/office/drawing/2014/main" id="{E66AF53F-4CF7-3A49-AB74-E78B3B4A765D}"/>
              </a:ext>
            </a:extLst>
          </p:cNvPr>
          <p:cNvSpPr/>
          <p:nvPr/>
        </p:nvSpPr>
        <p:spPr bwMode="auto">
          <a:xfrm>
            <a:off x="9968015" y="3411281"/>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Project</a:t>
            </a:r>
          </a:p>
        </p:txBody>
      </p:sp>
      <p:sp>
        <p:nvSpPr>
          <p:cNvPr id="42" name="Rounded Rectangle 41">
            <a:extLst>
              <a:ext uri="{FF2B5EF4-FFF2-40B4-BE49-F238E27FC236}">
                <a16:creationId xmlns:a16="http://schemas.microsoft.com/office/drawing/2014/main" id="{AE55D898-A04D-1845-9791-686B68E3E203}"/>
              </a:ext>
            </a:extLst>
          </p:cNvPr>
          <p:cNvSpPr/>
          <p:nvPr/>
        </p:nvSpPr>
        <p:spPr bwMode="auto">
          <a:xfrm>
            <a:off x="9968015" y="5725569"/>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Task</a:t>
            </a:r>
          </a:p>
        </p:txBody>
      </p:sp>
      <p:sp>
        <p:nvSpPr>
          <p:cNvPr id="43" name="Rounded Rectangle 42">
            <a:extLst>
              <a:ext uri="{FF2B5EF4-FFF2-40B4-BE49-F238E27FC236}">
                <a16:creationId xmlns:a16="http://schemas.microsoft.com/office/drawing/2014/main" id="{4915FB7A-7998-204F-A55B-F1AF9EB7954E}"/>
              </a:ext>
            </a:extLst>
          </p:cNvPr>
          <p:cNvSpPr/>
          <p:nvPr/>
        </p:nvSpPr>
        <p:spPr bwMode="auto">
          <a:xfrm>
            <a:off x="9968015" y="4610315"/>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Account</a:t>
            </a:r>
          </a:p>
        </p:txBody>
      </p:sp>
    </p:spTree>
    <p:extLst>
      <p:ext uri="{BB962C8B-B14F-4D97-AF65-F5344CB8AC3E}">
        <p14:creationId xmlns:p14="http://schemas.microsoft.com/office/powerpoint/2010/main" val="35190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dissolv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dissolve">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dissolve">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dissolve">
                                      <p:cBhvr>
                                        <p:cTn id="22" dur="500"/>
                                        <p:tgtEl>
                                          <p:spTgt spid="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5">
                                            <p:txEl>
                                              <p:pRg st="4" end="4"/>
                                            </p:txEl>
                                          </p:spTgt>
                                        </p:tgtEl>
                                        <p:attrNameLst>
                                          <p:attrName>style.visibility</p:attrName>
                                        </p:attrNameLst>
                                      </p:cBhvr>
                                      <p:to>
                                        <p:strVal val="visible"/>
                                      </p:to>
                                    </p:set>
                                    <p:animEffect transition="in" filter="dissolve">
                                      <p:cBhvr>
                                        <p:cTn id="27" dur="500"/>
                                        <p:tgtEl>
                                          <p:spTgt spid="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5">
                                            <p:txEl>
                                              <p:pRg st="5" end="5"/>
                                            </p:txEl>
                                          </p:spTgt>
                                        </p:tgtEl>
                                        <p:attrNameLst>
                                          <p:attrName>style.visibility</p:attrName>
                                        </p:attrNameLst>
                                      </p:cBhvr>
                                      <p:to>
                                        <p:strVal val="visible"/>
                                      </p:to>
                                    </p:set>
                                    <p:animEffect transition="in" filter="dissolve">
                                      <p:cBhvr>
                                        <p:cTn id="32" dur="500"/>
                                        <p:tgtEl>
                                          <p:spTgt spid="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5">
                                            <p:txEl>
                                              <p:pRg st="6" end="6"/>
                                            </p:txEl>
                                          </p:spTgt>
                                        </p:tgtEl>
                                        <p:attrNameLst>
                                          <p:attrName>style.visibility</p:attrName>
                                        </p:attrNameLst>
                                      </p:cBhvr>
                                      <p:to>
                                        <p:strVal val="visible"/>
                                      </p:to>
                                    </p:set>
                                    <p:animEffect transition="in" filter="dissolve">
                                      <p:cBhvr>
                                        <p:cTn id="37" dur="500"/>
                                        <p:tgtEl>
                                          <p:spTgt spid="3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5">
                                            <p:txEl>
                                              <p:pRg st="7" end="7"/>
                                            </p:txEl>
                                          </p:spTgt>
                                        </p:tgtEl>
                                        <p:attrNameLst>
                                          <p:attrName>style.visibility</p:attrName>
                                        </p:attrNameLst>
                                      </p:cBhvr>
                                      <p:to>
                                        <p:strVal val="visible"/>
                                      </p:to>
                                    </p:set>
                                    <p:animEffect transition="in" filter="dissolve">
                                      <p:cBhvr>
                                        <p:cTn id="42" dur="500"/>
                                        <p:tgtEl>
                                          <p:spTgt spid="3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5">
                                            <p:txEl>
                                              <p:pRg st="8" end="8"/>
                                            </p:txEl>
                                          </p:spTgt>
                                        </p:tgtEl>
                                        <p:attrNameLst>
                                          <p:attrName>style.visibility</p:attrName>
                                        </p:attrNameLst>
                                      </p:cBhvr>
                                      <p:to>
                                        <p:strVal val="visible"/>
                                      </p:to>
                                    </p:set>
                                    <p:animEffect transition="in" filter="dissolve">
                                      <p:cBhvr>
                                        <p:cTn id="47" dur="500"/>
                                        <p:tgtEl>
                                          <p:spTgt spid="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380DC-DDBE-0BD8-79C2-34EAB407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0B9B4-B40C-33B6-8F8A-EE9A3B79456A}"/>
              </a:ext>
            </a:extLst>
          </p:cNvPr>
          <p:cNvSpPr>
            <a:spLocks noGrp="1"/>
          </p:cNvSpPr>
          <p:nvPr>
            <p:ph type="title"/>
          </p:nvPr>
        </p:nvSpPr>
        <p:spPr/>
        <p:txBody>
          <a:bodyPr/>
          <a:lstStyle/>
          <a:p>
            <a:r>
              <a:rPr lang="en-US" dirty="0"/>
              <a:t>Starting an Entity definition</a:t>
            </a:r>
          </a:p>
        </p:txBody>
      </p:sp>
      <p:sp>
        <p:nvSpPr>
          <p:cNvPr id="3" name="Rectangle 2">
            <a:extLst>
              <a:ext uri="{FF2B5EF4-FFF2-40B4-BE49-F238E27FC236}">
                <a16:creationId xmlns:a16="http://schemas.microsoft.com/office/drawing/2014/main" id="{78A9D9B0-62D0-E682-EF06-45C95F1056D0}"/>
              </a:ext>
            </a:extLst>
          </p:cNvPr>
          <p:cNvSpPr/>
          <p:nvPr/>
        </p:nvSpPr>
        <p:spPr>
          <a:xfrm>
            <a:off x="885238" y="961967"/>
            <a:ext cx="10311849" cy="1015663"/>
          </a:xfrm>
          <a:prstGeom prst="rect">
            <a:avLst/>
          </a:prstGeom>
        </p:spPr>
        <p:txBody>
          <a:bodyPr wrap="square">
            <a:spAutoFit/>
          </a:bodyPr>
          <a:lstStyle/>
          <a:p>
            <a:pPr fontAlgn="base">
              <a:spcBef>
                <a:spcPct val="20000"/>
              </a:spcBef>
              <a:spcAft>
                <a:spcPct val="0"/>
              </a:spcAft>
              <a:buClr>
                <a:srgbClr val="000000"/>
              </a:buClr>
              <a:defRPr/>
            </a:pP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Can anyone think of examples that might surprise someone else –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that is, anomalies or potential sources of confusion."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E.g., how could we legitimately have different ideas what </a:t>
            </a: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Employee" means?</a:t>
            </a:r>
          </a:p>
        </p:txBody>
      </p:sp>
      <p:sp>
        <p:nvSpPr>
          <p:cNvPr id="35" name="Rectangle 34">
            <a:extLst>
              <a:ext uri="{FF2B5EF4-FFF2-40B4-BE49-F238E27FC236}">
                <a16:creationId xmlns:a16="http://schemas.microsoft.com/office/drawing/2014/main" id="{A28E32F6-1A8B-19DE-4596-0E3E45DB0F0F}"/>
              </a:ext>
            </a:extLst>
          </p:cNvPr>
          <p:cNvSpPr/>
          <p:nvPr/>
        </p:nvSpPr>
        <p:spPr>
          <a:xfrm>
            <a:off x="885239" y="2422888"/>
            <a:ext cx="5920296" cy="3354765"/>
          </a:xfrm>
          <a:prstGeom prst="rect">
            <a:avLst/>
          </a:prstGeom>
        </p:spPr>
        <p:txBody>
          <a:bodyPr wrap="square">
            <a:spAutoFit/>
          </a:bodyPr>
          <a:lstStyle/>
          <a:p>
            <a:pPr marL="342900" indent="-342900">
              <a:spcBef>
                <a:spcPct val="20000"/>
              </a:spcBef>
              <a:buClr>
                <a:srgbClr val="000000"/>
              </a:buClr>
              <a:defRPr/>
            </a:pPr>
            <a:r>
              <a:rPr lang="en-US" sz="2000" dirty="0">
                <a:solidFill>
                  <a:srgbClr val="000000"/>
                </a:solidFill>
                <a:cs typeface="Arial" charset="0"/>
              </a:rPr>
              <a:t>F/T vs. P/T?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Only IS Department? </a:t>
            </a:r>
            <a:endParaRPr lang="en-US" sz="2000" i="1" dirty="0">
              <a:solidFill>
                <a:srgbClr val="000000"/>
              </a:solidFill>
              <a:cs typeface="Arial" charset="0"/>
            </a:endParaRPr>
          </a:p>
          <a:p>
            <a:pPr marL="12700" indent="-12700">
              <a:spcBef>
                <a:spcPct val="20000"/>
              </a:spcBef>
              <a:buClr>
                <a:srgbClr val="000000"/>
              </a:buClr>
              <a:defRPr/>
            </a:pPr>
            <a:r>
              <a:rPr lang="en-US" sz="2000" dirty="0">
                <a:solidFill>
                  <a:srgbClr val="000000"/>
                </a:solidFill>
                <a:cs typeface="Arial" charset="0"/>
              </a:rPr>
              <a:t>Include management, or only individual contributors?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Still in recruitment (an applicant)?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Onboarded? on probation? active? retirees?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Include contractors, student interns, vendor staff, etc.?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Volunteers?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A type of worker (DBA or tester) or a specific person? </a:t>
            </a:r>
            <a:endParaRPr lang="en-US" sz="2000" i="1" dirty="0">
              <a:solidFill>
                <a:srgbClr val="000000"/>
              </a:solidFill>
              <a:cs typeface="Arial" charset="0"/>
            </a:endParaRPr>
          </a:p>
          <a:p>
            <a:pPr marL="342900" indent="-342900">
              <a:spcBef>
                <a:spcPct val="20000"/>
              </a:spcBef>
              <a:buClr>
                <a:srgbClr val="000000"/>
              </a:buClr>
              <a:defRPr/>
            </a:pPr>
            <a:r>
              <a:rPr lang="en-US" sz="2000" dirty="0">
                <a:solidFill>
                  <a:srgbClr val="000000"/>
                </a:solidFill>
                <a:cs typeface="Arial" charset="0"/>
              </a:rPr>
              <a:t>A robotic, automated, or AI agent? </a:t>
            </a:r>
            <a:endParaRPr lang="en-US" sz="2000" i="1" dirty="0">
              <a:solidFill>
                <a:srgbClr val="000000"/>
              </a:solidFill>
              <a:cs typeface="Arial" charset="0"/>
            </a:endParaRPr>
          </a:p>
        </p:txBody>
      </p:sp>
      <p:sp>
        <p:nvSpPr>
          <p:cNvPr id="37" name="Rounded Rectangle 36">
            <a:extLst>
              <a:ext uri="{FF2B5EF4-FFF2-40B4-BE49-F238E27FC236}">
                <a16:creationId xmlns:a16="http://schemas.microsoft.com/office/drawing/2014/main" id="{336E8CB9-6B7A-E791-805C-495E334116E1}"/>
              </a:ext>
            </a:extLst>
          </p:cNvPr>
          <p:cNvSpPr/>
          <p:nvPr/>
        </p:nvSpPr>
        <p:spPr bwMode="auto">
          <a:xfrm>
            <a:off x="9968015" y="2296604"/>
            <a:ext cx="1606096" cy="779228"/>
          </a:xfrm>
          <a:prstGeom prst="round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Employee</a:t>
            </a:r>
          </a:p>
        </p:txBody>
      </p:sp>
      <p:sp>
        <p:nvSpPr>
          <p:cNvPr id="41" name="Rounded Rectangle 40">
            <a:extLst>
              <a:ext uri="{FF2B5EF4-FFF2-40B4-BE49-F238E27FC236}">
                <a16:creationId xmlns:a16="http://schemas.microsoft.com/office/drawing/2014/main" id="{302D2CB9-DB6D-926B-882A-75A68D912970}"/>
              </a:ext>
            </a:extLst>
          </p:cNvPr>
          <p:cNvSpPr/>
          <p:nvPr/>
        </p:nvSpPr>
        <p:spPr bwMode="auto">
          <a:xfrm>
            <a:off x="9968015" y="3411281"/>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Project</a:t>
            </a:r>
          </a:p>
        </p:txBody>
      </p:sp>
      <p:sp>
        <p:nvSpPr>
          <p:cNvPr id="42" name="Rounded Rectangle 41">
            <a:extLst>
              <a:ext uri="{FF2B5EF4-FFF2-40B4-BE49-F238E27FC236}">
                <a16:creationId xmlns:a16="http://schemas.microsoft.com/office/drawing/2014/main" id="{B2CB5F95-2EFA-D549-37FC-0B919BD01873}"/>
              </a:ext>
            </a:extLst>
          </p:cNvPr>
          <p:cNvSpPr/>
          <p:nvPr/>
        </p:nvSpPr>
        <p:spPr bwMode="auto">
          <a:xfrm>
            <a:off x="9968015" y="5725569"/>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Task</a:t>
            </a:r>
          </a:p>
        </p:txBody>
      </p:sp>
      <p:sp>
        <p:nvSpPr>
          <p:cNvPr id="43" name="Rounded Rectangle 42">
            <a:extLst>
              <a:ext uri="{FF2B5EF4-FFF2-40B4-BE49-F238E27FC236}">
                <a16:creationId xmlns:a16="http://schemas.microsoft.com/office/drawing/2014/main" id="{654A057F-F519-8A45-CB76-3F3747D37BEB}"/>
              </a:ext>
            </a:extLst>
          </p:cNvPr>
          <p:cNvSpPr/>
          <p:nvPr/>
        </p:nvSpPr>
        <p:spPr bwMode="auto">
          <a:xfrm>
            <a:off x="9968015" y="4610315"/>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Account</a:t>
            </a:r>
          </a:p>
        </p:txBody>
      </p:sp>
      <p:sp>
        <p:nvSpPr>
          <p:cNvPr id="4" name="Rectangle 3">
            <a:extLst>
              <a:ext uri="{FF2B5EF4-FFF2-40B4-BE49-F238E27FC236}">
                <a16:creationId xmlns:a16="http://schemas.microsoft.com/office/drawing/2014/main" id="{DAF0A9C2-0C36-7721-82E6-7627482298D3}"/>
              </a:ext>
            </a:extLst>
          </p:cNvPr>
          <p:cNvSpPr/>
          <p:nvPr/>
        </p:nvSpPr>
        <p:spPr>
          <a:xfrm>
            <a:off x="6805535" y="2452642"/>
            <a:ext cx="3190381" cy="3354765"/>
          </a:xfrm>
          <a:prstGeom prst="rect">
            <a:avLst/>
          </a:prstGeom>
        </p:spPr>
        <p:txBody>
          <a:bodyPr wrap="square">
            <a:spAutoFit/>
          </a:bodyPr>
          <a:lstStyle/>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Both</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No</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Yes, everyone</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No</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Yes, all</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Yes, all</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Yes</a:t>
            </a:r>
          </a:p>
          <a:p>
            <a:pPr marL="342900" indent="-342900">
              <a:spcBef>
                <a:spcPct val="20000"/>
              </a:spcBef>
              <a:buClr>
                <a:srgbClr val="000000"/>
              </a:buClr>
              <a:defRPr/>
            </a:pPr>
            <a:r>
              <a:rPr lang="en-US" sz="2000" i="1" dirty="0">
                <a:solidFill>
                  <a:srgbClr val="000000"/>
                </a:solidFill>
                <a:cs typeface="Arial" charset="0"/>
              </a:rPr>
              <a:t>– No, only a specific person</a:t>
            </a:r>
          </a:p>
          <a:p>
            <a:pPr marL="342900" indent="-342900">
              <a:spcBef>
                <a:spcPct val="20000"/>
              </a:spcBef>
              <a:buClr>
                <a:srgbClr val="000000"/>
              </a:buClr>
              <a:defRPr/>
            </a:pPr>
            <a:r>
              <a:rPr lang="en-US" sz="2000" dirty="0">
                <a:solidFill>
                  <a:srgbClr val="000000"/>
                </a:solidFill>
                <a:cs typeface="Arial" charset="0"/>
              </a:rPr>
              <a:t>– </a:t>
            </a:r>
            <a:r>
              <a:rPr lang="en-US" sz="2000" i="1" dirty="0">
                <a:solidFill>
                  <a:srgbClr val="000000"/>
                </a:solidFill>
                <a:cs typeface="Arial" charset="0"/>
              </a:rPr>
              <a:t>No, only a real person</a:t>
            </a:r>
          </a:p>
        </p:txBody>
      </p:sp>
      <p:cxnSp>
        <p:nvCxnSpPr>
          <p:cNvPr id="13" name="Straight Connector 12">
            <a:extLst>
              <a:ext uri="{FF2B5EF4-FFF2-40B4-BE49-F238E27FC236}">
                <a16:creationId xmlns:a16="http://schemas.microsoft.com/office/drawing/2014/main" id="{6293F787-CD52-6475-CC5B-EAFA00573E42}"/>
              </a:ext>
            </a:extLst>
          </p:cNvPr>
          <p:cNvCxnSpPr>
            <a:cxnSpLocks/>
          </p:cNvCxnSpPr>
          <p:nvPr/>
        </p:nvCxnSpPr>
        <p:spPr>
          <a:xfrm>
            <a:off x="991520" y="2830580"/>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7EFD16-C70D-CD0A-2FC7-A85D068B9CB5}"/>
              </a:ext>
            </a:extLst>
          </p:cNvPr>
          <p:cNvCxnSpPr>
            <a:cxnSpLocks/>
          </p:cNvCxnSpPr>
          <p:nvPr/>
        </p:nvCxnSpPr>
        <p:spPr>
          <a:xfrm>
            <a:off x="991520" y="3205334"/>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0AE7A0-F3C3-3FED-EA06-0B7309A4052A}"/>
              </a:ext>
            </a:extLst>
          </p:cNvPr>
          <p:cNvCxnSpPr>
            <a:cxnSpLocks/>
          </p:cNvCxnSpPr>
          <p:nvPr/>
        </p:nvCxnSpPr>
        <p:spPr>
          <a:xfrm>
            <a:off x="991520" y="3539844"/>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497DF0-6B37-0DB5-E3A2-2F026ED2AADE}"/>
              </a:ext>
            </a:extLst>
          </p:cNvPr>
          <p:cNvCxnSpPr>
            <a:cxnSpLocks/>
          </p:cNvCxnSpPr>
          <p:nvPr/>
        </p:nvCxnSpPr>
        <p:spPr>
          <a:xfrm>
            <a:off x="991520" y="3925131"/>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EAE69E-C471-BB7F-1E71-D5C8633C63A4}"/>
              </a:ext>
            </a:extLst>
          </p:cNvPr>
          <p:cNvCxnSpPr>
            <a:cxnSpLocks/>
          </p:cNvCxnSpPr>
          <p:nvPr/>
        </p:nvCxnSpPr>
        <p:spPr>
          <a:xfrm>
            <a:off x="991520" y="4284894"/>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DB90A80-182A-27A8-29F7-82A410D1F0CC}"/>
              </a:ext>
            </a:extLst>
          </p:cNvPr>
          <p:cNvCxnSpPr>
            <a:cxnSpLocks/>
          </p:cNvCxnSpPr>
          <p:nvPr/>
        </p:nvCxnSpPr>
        <p:spPr>
          <a:xfrm>
            <a:off x="991520" y="4659648"/>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912AA7-813B-DE99-DA94-7D13269B9479}"/>
              </a:ext>
            </a:extLst>
          </p:cNvPr>
          <p:cNvCxnSpPr>
            <a:cxnSpLocks/>
          </p:cNvCxnSpPr>
          <p:nvPr/>
        </p:nvCxnSpPr>
        <p:spPr>
          <a:xfrm>
            <a:off x="991520" y="5004422"/>
            <a:ext cx="8580848"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F54925-D628-AB66-6A04-EB377F5DEA18}"/>
              </a:ext>
            </a:extLst>
          </p:cNvPr>
          <p:cNvCxnSpPr>
            <a:cxnSpLocks/>
          </p:cNvCxnSpPr>
          <p:nvPr/>
        </p:nvCxnSpPr>
        <p:spPr>
          <a:xfrm>
            <a:off x="991520" y="5388900"/>
            <a:ext cx="8663226"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0E9746-D905-2417-0220-6F78AA2F6143}"/>
              </a:ext>
            </a:extLst>
          </p:cNvPr>
          <p:cNvCxnSpPr>
            <a:cxnSpLocks/>
          </p:cNvCxnSpPr>
          <p:nvPr/>
        </p:nvCxnSpPr>
        <p:spPr>
          <a:xfrm>
            <a:off x="991520" y="5731042"/>
            <a:ext cx="8663226" cy="0"/>
          </a:xfrm>
          <a:prstGeom prst="line">
            <a:avLst/>
          </a:prstGeom>
          <a:ln w="1270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263DE11-E40B-1FD1-67EF-3CFD8EEF5386}"/>
              </a:ext>
            </a:extLst>
          </p:cNvPr>
          <p:cNvSpPr>
            <a:spLocks noChangeArrowheads="1"/>
          </p:cNvSpPr>
          <p:nvPr/>
        </p:nvSpPr>
        <p:spPr bwMode="auto">
          <a:xfrm rot="21039583">
            <a:off x="3238181" y="2149445"/>
            <a:ext cx="3560936" cy="369974"/>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9525" indent="-9525" algn="ctr">
              <a:spcBef>
                <a:spcPct val="0"/>
              </a:spcBef>
              <a:buClr>
                <a:srgbClr val="CC6600"/>
              </a:buClr>
              <a:buSzPct val="100000"/>
            </a:pPr>
            <a:r>
              <a:rPr lang="en-US" dirty="0">
                <a:latin typeface="Arial" charset="0"/>
                <a:ea typeface="ＭＳ Ｐゴシック" charset="0"/>
                <a:cs typeface="ＭＳ Ｐゴシック" charset="0"/>
              </a:rPr>
              <a:t>Let's see what the group decided</a:t>
            </a:r>
          </a:p>
        </p:txBody>
      </p:sp>
    </p:spTree>
    <p:extLst>
      <p:ext uri="{BB962C8B-B14F-4D97-AF65-F5344CB8AC3E}">
        <p14:creationId xmlns:p14="http://schemas.microsoft.com/office/powerpoint/2010/main" val="181075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dissolve">
                                      <p:cBhvr>
                                        <p:cTn id="23" dur="500"/>
                                        <p:tgtEl>
                                          <p:spTgt spid="4">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dissolve">
                                      <p:cBhvr>
                                        <p:cTn id="31" dur="500"/>
                                        <p:tgtEl>
                                          <p:spTgt spid="4">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dissolve">
                                      <p:cBhvr>
                                        <p:cTn id="39" dur="500"/>
                                        <p:tgtEl>
                                          <p:spTgt spid="4">
                                            <p:txEl>
                                              <p:pRg st="3" end="3"/>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dissolve">
                                      <p:cBhvr>
                                        <p:cTn id="47" dur="500"/>
                                        <p:tgtEl>
                                          <p:spTgt spid="4">
                                            <p:txEl>
                                              <p:pRg st="4" end="4"/>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dissolve">
                                      <p:cBhvr>
                                        <p:cTn id="55" dur="500"/>
                                        <p:tgtEl>
                                          <p:spTgt spid="4">
                                            <p:txEl>
                                              <p:pRg st="5" end="5"/>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animEffect transition="in" filter="dissolve">
                                      <p:cBhvr>
                                        <p:cTn id="63" dur="500"/>
                                        <p:tgtEl>
                                          <p:spTgt spid="4">
                                            <p:txEl>
                                              <p:pRg st="6" end="6"/>
                                            </p:txEl>
                                          </p:spTgt>
                                        </p:tgtEl>
                                      </p:cBhvr>
                                    </p:animEffect>
                                  </p:childTnLst>
                                </p:cTn>
                              </p:par>
                              <p:par>
                                <p:cTn id="64" presetID="9"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dissolv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animEffect transition="in" filter="dissolve">
                                      <p:cBhvr>
                                        <p:cTn id="71" dur="500"/>
                                        <p:tgtEl>
                                          <p:spTgt spid="4">
                                            <p:txEl>
                                              <p:pRg st="7" end="7"/>
                                            </p:txEl>
                                          </p:spTgt>
                                        </p:tgtEl>
                                      </p:cBhvr>
                                    </p:animEffect>
                                  </p:childTnLst>
                                </p:cTn>
                              </p:par>
                              <p:par>
                                <p:cTn id="72" presetID="9"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dissolv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
                                            <p:txEl>
                                              <p:pRg st="8" end="8"/>
                                            </p:txEl>
                                          </p:spTgt>
                                        </p:tgtEl>
                                        <p:attrNameLst>
                                          <p:attrName>style.visibility</p:attrName>
                                        </p:attrNameLst>
                                      </p:cBhvr>
                                      <p:to>
                                        <p:strVal val="visible"/>
                                      </p:to>
                                    </p:set>
                                    <p:animEffect transition="in" filter="dissolve">
                                      <p:cBhvr>
                                        <p:cTn id="79" dur="500"/>
                                        <p:tgtEl>
                                          <p:spTgt spid="4">
                                            <p:txEl>
                                              <p:pRg st="8" end="8"/>
                                            </p:txEl>
                                          </p:spTgt>
                                        </p:tgtEl>
                                      </p:cBhvr>
                                    </p:animEffect>
                                  </p:childTnLst>
                                </p:cTn>
                              </p:par>
                              <p:par>
                                <p:cTn id="80" presetID="9"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dissolve">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37F-0665-FF40-9303-EEDC693B0114}"/>
              </a:ext>
            </a:extLst>
          </p:cNvPr>
          <p:cNvSpPr>
            <a:spLocks noGrp="1"/>
          </p:cNvSpPr>
          <p:nvPr>
            <p:ph type="title"/>
          </p:nvPr>
        </p:nvSpPr>
        <p:spPr/>
        <p:txBody>
          <a:bodyPr/>
          <a:lstStyle/>
          <a:p>
            <a:r>
              <a:rPr lang="en-US" dirty="0"/>
              <a:t>Defining the Entity "</a:t>
            </a:r>
            <a:r>
              <a:rPr lang="en-US" strike="sngStrike" dirty="0"/>
              <a:t>Employee</a:t>
            </a:r>
            <a:r>
              <a:rPr lang="en-US" dirty="0"/>
              <a:t>" – "Worker"</a:t>
            </a:r>
          </a:p>
        </p:txBody>
      </p:sp>
      <p:sp>
        <p:nvSpPr>
          <p:cNvPr id="37" name="Rectangle 2">
            <a:extLst>
              <a:ext uri="{FF2B5EF4-FFF2-40B4-BE49-F238E27FC236}">
                <a16:creationId xmlns:a16="http://schemas.microsoft.com/office/drawing/2014/main" id="{9AD43300-4B44-344A-A8D0-589A971E7747}"/>
              </a:ext>
            </a:extLst>
          </p:cNvPr>
          <p:cNvSpPr>
            <a:spLocks noChangeArrowheads="1"/>
          </p:cNvSpPr>
          <p:nvPr/>
        </p:nvSpPr>
        <p:spPr bwMode="auto">
          <a:xfrm>
            <a:off x="284078" y="652465"/>
            <a:ext cx="4893403" cy="5822476"/>
          </a:xfrm>
          <a:prstGeom prst="rect">
            <a:avLst/>
          </a:prstGeom>
          <a:noFill/>
          <a:ln w="19050">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7313" tIns="44450" rIns="87313" bIns="44450"/>
          <a:lstStyle/>
          <a:p>
            <a:pPr marL="0" marR="0" lvl="0" indent="0" algn="l" defTabSz="831850" rtl="0" eaLnBrk="1" fontAlgn="auto" latinLnBrk="0" hangingPunct="1">
              <a:lnSpc>
                <a:spcPct val="97000"/>
              </a:lnSpc>
              <a:spcBef>
                <a:spcPct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Definition format:</a:t>
            </a:r>
          </a:p>
          <a:p>
            <a:pPr marL="230188" marR="0" lvl="0" indent="-230188" algn="l" defTabSz="793750" rtl="0" eaLnBrk="1" fontAlgn="auto" latinLnBrk="0" hangingPunct="1">
              <a:lnSpc>
                <a:spcPct val="100000"/>
              </a:lnSpc>
              <a:spcBef>
                <a:spcPct val="20000"/>
              </a:spcBef>
              <a:spcAft>
                <a:spcPts val="0"/>
              </a:spcAft>
              <a:buClr>
                <a:srgbClr val="CC3300"/>
              </a:buClr>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description of which real-world things </a:t>
            </a:r>
            <a:r>
              <a:rPr lang="en-US" dirty="0">
                <a:solidFill>
                  <a:srgbClr val="000000"/>
                </a:solidFill>
                <a:latin typeface="Arial" panose="020B0604020202020204" pitchFamily="34" charset="0"/>
                <a:cs typeface="Arial" panose="020B0604020202020204" pitchFamily="34" charset="0"/>
              </a:rPr>
              <a:t>are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within in scope</a:t>
            </a:r>
            <a:r>
              <a:rPr lang="en-US" noProof="0" dirty="0">
                <a:solidFill>
                  <a:srgbClr val="000000"/>
                </a:solidFill>
                <a:latin typeface="Arial" panose="020B0604020202020204" pitchFamily="34" charset="0"/>
                <a:cs typeface="Arial" panose="020B0604020202020204" pitchFamily="34" charset="0"/>
              </a:rPr>
              <a:t>, and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any specific inclusions (“This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includes</a:t>
            </a:r>
            <a:r>
              <a:rPr kumimoji="0" lang="is-I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“This </a:t>
            </a:r>
            <a:r>
              <a:rPr kumimoji="0" lang="is-I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a:t>
            </a:r>
            <a:r>
              <a:rPr kumimoji="0" lang="is-I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br>
              <a:rPr kumimoji="0" lang="is-I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30188" marR="0" lvl="0" indent="-230188" algn="l" defTabSz="793750" rtl="0" eaLnBrk="1" fontAlgn="auto" latinLnBrk="0" hangingPunct="1">
              <a:lnSpc>
                <a:spcPct val="100000"/>
              </a:lnSpc>
              <a:spcBef>
                <a:spcPct val="20000"/>
              </a:spcBef>
              <a:spcAft>
                <a:spcPts val="0"/>
              </a:spcAft>
              <a:buClr>
                <a:srgbClr val="CC3300"/>
              </a:buClr>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Illustrate with examples – 5 to 10 sample instances or types</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br>
              <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lang="en-US" sz="1700" dirty="0">
                <a:solidFill>
                  <a:srgbClr val="000000"/>
                </a:solidFill>
                <a:latin typeface="Arial" panose="020B0604020202020204" pitchFamily="34" charset="0"/>
                <a:cs typeface="Arial" panose="020B0604020202020204" pitchFamily="34" charset="0"/>
              </a:rPr>
            </a:br>
            <a:br>
              <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br>
              <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30188" marR="0" lvl="0" indent="-230188" algn="l" defTabSz="793750" rtl="0" eaLnBrk="1" fontAlgn="auto" latinLnBrk="0" hangingPunct="1">
              <a:lnSpc>
                <a:spcPct val="100000"/>
              </a:lnSpc>
              <a:spcBef>
                <a:spcPct val="20000"/>
              </a:spcBef>
              <a:spcAft>
                <a:spcPts val="0"/>
              </a:spcAft>
              <a:buClr>
                <a:srgbClr val="CC3300"/>
              </a:buClr>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Interesting points – anomalies, synonyms, common points of confusion, etc.</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May include specific exclusions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excludes</a:t>
            </a:r>
            <a:r>
              <a:rPr kumimoji="0" lang="is-I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“This </a:t>
            </a:r>
            <a:r>
              <a:rPr kumimoji="0" lang="is-I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not</a:t>
            </a:r>
            <a:r>
              <a:rPr kumimoji="0" lang="is-I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Rectangle 3">
            <a:extLst>
              <a:ext uri="{FF2B5EF4-FFF2-40B4-BE49-F238E27FC236}">
                <a16:creationId xmlns:a16="http://schemas.microsoft.com/office/drawing/2014/main" id="{CB844C23-C48D-7742-A7DB-B230EE56849A}"/>
              </a:ext>
            </a:extLst>
          </p:cNvPr>
          <p:cNvSpPr>
            <a:spLocks noChangeArrowheads="1"/>
          </p:cNvSpPr>
          <p:nvPr/>
        </p:nvSpPr>
        <p:spPr bwMode="auto">
          <a:xfrm>
            <a:off x="5314379" y="652465"/>
            <a:ext cx="6692777" cy="6048603"/>
          </a:xfrm>
          <a:prstGeom prst="rect">
            <a:avLst/>
          </a:prstGeom>
          <a:solidFill>
            <a:schemeClr val="bg1">
              <a:alpha val="50195"/>
            </a:schemeClr>
          </a:solidFill>
          <a:ln w="19050">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0325" tIns="23813" rIns="60325" bIns="23813"/>
          <a:lstStyle/>
          <a:p>
            <a:pPr marL="0" marR="0" lvl="0" indent="0" algn="l" defTabSz="831850" rtl="0" eaLnBrk="1" fontAlgn="auto" latinLnBrk="0" hangingPunct="1">
              <a:lnSpc>
                <a:spcPct val="97000"/>
              </a:lnSpc>
              <a:spcBef>
                <a:spcPct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Worker (renamed from Employee):</a:t>
            </a:r>
          </a:p>
          <a:p>
            <a:pPr marL="0" marR="0" lvl="0" indent="0" algn="l" defTabSz="831850" rtl="0" eaLnBrk="1" fontAlgn="auto" latinLnBrk="0" hangingPunct="1">
              <a:lnSpc>
                <a:spcPct val="97000"/>
              </a:lnSpc>
              <a:spcBef>
                <a:spcPts val="60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18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Worker</a:t>
            </a: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a person, whether or not directly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employed by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company,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with some sort of employment contract or arrangement, who has been or may be assigned to a Project.</a:t>
            </a:r>
          </a:p>
          <a:p>
            <a:pPr marL="0" marR="0" lvl="0" indent="0" algn="l" defTabSz="831850" rtl="0" eaLnBrk="1" fontAlgn="auto" latinLnBrk="0" hangingPunct="1">
              <a:lnSpc>
                <a:spcPct val="97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525" marR="0" lvl="0" indent="-9525" algn="l" defTabSz="831850" rtl="0" eaLnBrk="1" fontAlgn="auto" latinLnBrk="0" hangingPunct="1">
              <a:lnSpc>
                <a:spcPct val="97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Worker includes:</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Full or Part-time Employees who have been onboarded,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including Probation, Active, Seconded, Suspended, Retired…</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Contractors</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Consultants</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Student Interns</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Vendor Staff Persons</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Company Owners and Managers</a:t>
            </a:r>
          </a:p>
          <a:p>
            <a:pPr marL="0" marR="0" lvl="0" indent="0" algn="l" defTabSz="831850" rtl="0" eaLnBrk="1" fontAlgn="auto" latinLnBrk="0" hangingPunct="1">
              <a:lnSpc>
                <a:spcPct val="97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831850" rtl="0" eaLnBrk="1" fontAlgn="auto" latinLnBrk="0" hangingPunct="1">
              <a:lnSpc>
                <a:spcPct val="97000"/>
              </a:lnSpc>
              <a:spcBef>
                <a:spcPct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points:</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"Worker" was chosen as the entity name because </a:t>
            </a:r>
            <a:b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is more generalised than "Employee."</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Worker may not necessarily be billable on a Project, </a:t>
            </a:r>
            <a:b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e.g., a non-chargeable Subject Matter Expert or Volunteer</a:t>
            </a:r>
          </a:p>
          <a:p>
            <a:pPr marL="285750" marR="0" lvl="0" indent="-285750" algn="l" defTabSz="831850" rtl="0" eaLnBrk="1" fontAlgn="auto" latinLnBrk="0" hangingPunct="1">
              <a:lnSpc>
                <a:spcPct val="97000"/>
              </a:lnSpc>
              <a:spcBef>
                <a:spcPct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Worker excludes:</a:t>
            </a:r>
          </a:p>
          <a:p>
            <a:pPr marL="623888" lvl="1" indent="-293688" defTabSz="831850">
              <a:lnSpc>
                <a:spcPct val="97000"/>
              </a:lnSpc>
              <a:spcBef>
                <a:spcPct val="0"/>
              </a:spcBef>
              <a:buFont typeface="Arial" panose="020B0604020202020204" pitchFamily="34" charset="0"/>
              <a:buChar char="•"/>
              <a:defRPr/>
            </a:pPr>
            <a:r>
              <a:rPr kumimoji="0" lang="en-CA"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Job Roles, e.g., DBA or Technical Writer</a:t>
            </a:r>
          </a:p>
          <a:p>
            <a:pPr marL="623888" lvl="1" indent="-293688" defTabSz="831850">
              <a:lnSpc>
                <a:spcPct val="97000"/>
              </a:lnSpc>
              <a:spcBef>
                <a:spcPct val="0"/>
              </a:spcBef>
              <a:buFont typeface="Arial" panose="020B0604020202020204" pitchFamily="34" charset="0"/>
              <a:buChar char="•"/>
              <a:defRPr/>
            </a:pPr>
            <a:r>
              <a:rPr kumimoji="0" lang="en-CA"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Robotic, Automated, or AI Agents</a:t>
            </a:r>
            <a:r>
              <a:rPr kumimoji="0" lang="en-CA"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might change)</a:t>
            </a:r>
          </a:p>
        </p:txBody>
      </p:sp>
    </p:spTree>
    <p:extLst>
      <p:ext uri="{BB962C8B-B14F-4D97-AF65-F5344CB8AC3E}">
        <p14:creationId xmlns:p14="http://schemas.microsoft.com/office/powerpoint/2010/main" val="1316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dissolve">
                                      <p:cBhvr>
                                        <p:cTn id="7" dur="500"/>
                                        <p:tgtEl>
                                          <p:spTgt spid="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dissolve">
                                      <p:cBhvr>
                                        <p:cTn id="12" dur="500"/>
                                        <p:tgtEl>
                                          <p:spTgt spid="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dissolve">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2">
                                            <p:txEl>
                                              <p:pRg st="3" end="3"/>
                                            </p:txEl>
                                          </p:spTgt>
                                        </p:tgtEl>
                                        <p:attrNameLst>
                                          <p:attrName>style.visibility</p:attrName>
                                        </p:attrNameLst>
                                      </p:cBhvr>
                                      <p:to>
                                        <p:strVal val="visible"/>
                                      </p:to>
                                    </p:set>
                                    <p:animEffect transition="in" filter="dissolve">
                                      <p:cBhvr>
                                        <p:cTn id="22" dur="500"/>
                                        <p:tgtEl>
                                          <p:spTgt spid="42">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2">
                                            <p:txEl>
                                              <p:pRg st="4" end="4"/>
                                            </p:txEl>
                                          </p:spTgt>
                                        </p:tgtEl>
                                        <p:attrNameLst>
                                          <p:attrName>style.visibility</p:attrName>
                                        </p:attrNameLst>
                                      </p:cBhvr>
                                      <p:to>
                                        <p:strVal val="visible"/>
                                      </p:to>
                                    </p:set>
                                    <p:animEffect transition="in" filter="dissolve">
                                      <p:cBhvr>
                                        <p:cTn id="25" dur="500"/>
                                        <p:tgtEl>
                                          <p:spTgt spid="42">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2">
                                            <p:txEl>
                                              <p:pRg st="5" end="5"/>
                                            </p:txEl>
                                          </p:spTgt>
                                        </p:tgtEl>
                                        <p:attrNameLst>
                                          <p:attrName>style.visibility</p:attrName>
                                        </p:attrNameLst>
                                      </p:cBhvr>
                                      <p:to>
                                        <p:strVal val="visible"/>
                                      </p:to>
                                    </p:set>
                                    <p:animEffect transition="in" filter="dissolve">
                                      <p:cBhvr>
                                        <p:cTn id="28" dur="500"/>
                                        <p:tgtEl>
                                          <p:spTgt spid="42">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2">
                                            <p:txEl>
                                              <p:pRg st="6" end="6"/>
                                            </p:txEl>
                                          </p:spTgt>
                                        </p:tgtEl>
                                        <p:attrNameLst>
                                          <p:attrName>style.visibility</p:attrName>
                                        </p:attrNameLst>
                                      </p:cBhvr>
                                      <p:to>
                                        <p:strVal val="visible"/>
                                      </p:to>
                                    </p:set>
                                    <p:animEffect transition="in" filter="dissolve">
                                      <p:cBhvr>
                                        <p:cTn id="31" dur="500"/>
                                        <p:tgtEl>
                                          <p:spTgt spid="42">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42">
                                            <p:txEl>
                                              <p:pRg st="7" end="7"/>
                                            </p:txEl>
                                          </p:spTgt>
                                        </p:tgtEl>
                                        <p:attrNameLst>
                                          <p:attrName>style.visibility</p:attrName>
                                        </p:attrNameLst>
                                      </p:cBhvr>
                                      <p:to>
                                        <p:strVal val="visible"/>
                                      </p:to>
                                    </p:set>
                                    <p:animEffect transition="in" filter="dissolve">
                                      <p:cBhvr>
                                        <p:cTn id="34" dur="500"/>
                                        <p:tgtEl>
                                          <p:spTgt spid="42">
                                            <p:txEl>
                                              <p:pRg st="7" end="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42">
                                            <p:txEl>
                                              <p:pRg st="8" end="8"/>
                                            </p:txEl>
                                          </p:spTgt>
                                        </p:tgtEl>
                                        <p:attrNameLst>
                                          <p:attrName>style.visibility</p:attrName>
                                        </p:attrNameLst>
                                      </p:cBhvr>
                                      <p:to>
                                        <p:strVal val="visible"/>
                                      </p:to>
                                    </p:set>
                                    <p:animEffect transition="in" filter="dissolve">
                                      <p:cBhvr>
                                        <p:cTn id="37" dur="500"/>
                                        <p:tgtEl>
                                          <p:spTgt spid="42">
                                            <p:txEl>
                                              <p:pRg st="8" end="8"/>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42">
                                            <p:txEl>
                                              <p:pRg st="9" end="9"/>
                                            </p:txEl>
                                          </p:spTgt>
                                        </p:tgtEl>
                                        <p:attrNameLst>
                                          <p:attrName>style.visibility</p:attrName>
                                        </p:attrNameLst>
                                      </p:cBhvr>
                                      <p:to>
                                        <p:strVal val="visible"/>
                                      </p:to>
                                    </p:set>
                                    <p:animEffect transition="in" filter="dissolve">
                                      <p:cBhvr>
                                        <p:cTn id="40" dur="500"/>
                                        <p:tgtEl>
                                          <p:spTgt spid="4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7">
                                            <p:txEl>
                                              <p:pRg st="3" end="3"/>
                                            </p:txEl>
                                          </p:spTgt>
                                        </p:tgtEl>
                                        <p:attrNameLst>
                                          <p:attrName>style.visibility</p:attrName>
                                        </p:attrNameLst>
                                      </p:cBhvr>
                                      <p:to>
                                        <p:strVal val="visible"/>
                                      </p:to>
                                    </p:set>
                                    <p:animEffect transition="in" filter="dissolve">
                                      <p:cBhvr>
                                        <p:cTn id="45" dur="500"/>
                                        <p:tgtEl>
                                          <p:spTgt spid="3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42">
                                            <p:txEl>
                                              <p:pRg st="11" end="11"/>
                                            </p:txEl>
                                          </p:spTgt>
                                        </p:tgtEl>
                                        <p:attrNameLst>
                                          <p:attrName>style.visibility</p:attrName>
                                        </p:attrNameLst>
                                      </p:cBhvr>
                                      <p:to>
                                        <p:strVal val="visible"/>
                                      </p:to>
                                    </p:set>
                                    <p:animEffect transition="in" filter="dissolve">
                                      <p:cBhvr>
                                        <p:cTn id="50" dur="500"/>
                                        <p:tgtEl>
                                          <p:spTgt spid="42">
                                            <p:txEl>
                                              <p:pRg st="11" end="11"/>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42">
                                            <p:txEl>
                                              <p:pRg st="12" end="12"/>
                                            </p:txEl>
                                          </p:spTgt>
                                        </p:tgtEl>
                                        <p:attrNameLst>
                                          <p:attrName>style.visibility</p:attrName>
                                        </p:attrNameLst>
                                      </p:cBhvr>
                                      <p:to>
                                        <p:strVal val="visible"/>
                                      </p:to>
                                    </p:set>
                                    <p:animEffect transition="in" filter="dissolve">
                                      <p:cBhvr>
                                        <p:cTn id="53" dur="500"/>
                                        <p:tgtEl>
                                          <p:spTgt spid="42">
                                            <p:txEl>
                                              <p:pRg st="12" end="12"/>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42">
                                            <p:txEl>
                                              <p:pRg st="13" end="13"/>
                                            </p:txEl>
                                          </p:spTgt>
                                        </p:tgtEl>
                                        <p:attrNameLst>
                                          <p:attrName>style.visibility</p:attrName>
                                        </p:attrNameLst>
                                      </p:cBhvr>
                                      <p:to>
                                        <p:strVal val="visible"/>
                                      </p:to>
                                    </p:set>
                                    <p:animEffect transition="in" filter="dissolve">
                                      <p:cBhvr>
                                        <p:cTn id="56" dur="500"/>
                                        <p:tgtEl>
                                          <p:spTgt spid="42">
                                            <p:txEl>
                                              <p:pRg st="13" end="13"/>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42">
                                            <p:txEl>
                                              <p:pRg st="14" end="14"/>
                                            </p:txEl>
                                          </p:spTgt>
                                        </p:tgtEl>
                                        <p:attrNameLst>
                                          <p:attrName>style.visibility</p:attrName>
                                        </p:attrNameLst>
                                      </p:cBhvr>
                                      <p:to>
                                        <p:strVal val="visible"/>
                                      </p:to>
                                    </p:set>
                                    <p:animEffect transition="in" filter="dissolve">
                                      <p:cBhvr>
                                        <p:cTn id="59" dur="500"/>
                                        <p:tgtEl>
                                          <p:spTgt spid="42">
                                            <p:txEl>
                                              <p:pRg st="14" end="14"/>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42">
                                            <p:txEl>
                                              <p:pRg st="15" end="15"/>
                                            </p:txEl>
                                          </p:spTgt>
                                        </p:tgtEl>
                                        <p:attrNameLst>
                                          <p:attrName>style.visibility</p:attrName>
                                        </p:attrNameLst>
                                      </p:cBhvr>
                                      <p:to>
                                        <p:strVal val="visible"/>
                                      </p:to>
                                    </p:set>
                                    <p:animEffect transition="in" filter="dissolve">
                                      <p:cBhvr>
                                        <p:cTn id="62" dur="500"/>
                                        <p:tgtEl>
                                          <p:spTgt spid="42">
                                            <p:txEl>
                                              <p:pRg st="15" end="15"/>
                                            </p:txEl>
                                          </p:spTgt>
                                        </p:tgtEl>
                                      </p:cBhvr>
                                    </p:animEffect>
                                  </p:childTnLst>
                                </p:cTn>
                              </p:par>
                              <p:par>
                                <p:cTn id="63" presetID="9" presetClass="entr" presetSubtype="0" fill="hold" nodeType="withEffect">
                                  <p:stCondLst>
                                    <p:cond delay="0"/>
                                  </p:stCondLst>
                                  <p:childTnLst>
                                    <p:set>
                                      <p:cBhvr>
                                        <p:cTn id="64" dur="1" fill="hold">
                                          <p:stCondLst>
                                            <p:cond delay="0"/>
                                          </p:stCondLst>
                                        </p:cTn>
                                        <p:tgtEl>
                                          <p:spTgt spid="42">
                                            <p:txEl>
                                              <p:pRg st="16" end="16"/>
                                            </p:txEl>
                                          </p:spTgt>
                                        </p:tgtEl>
                                        <p:attrNameLst>
                                          <p:attrName>style.visibility</p:attrName>
                                        </p:attrNameLst>
                                      </p:cBhvr>
                                      <p:to>
                                        <p:strVal val="visible"/>
                                      </p:to>
                                    </p:set>
                                    <p:animEffect transition="in" filter="dissolve">
                                      <p:cBhvr>
                                        <p:cTn id="65" dur="500"/>
                                        <p:tgtEl>
                                          <p:spTgt spid="4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2600" dirty="0">
                <a:latin typeface="Arial" charset="0"/>
              </a:rPr>
              <a:t>What </a:t>
            </a:r>
            <a:r>
              <a:rPr lang="en-US" sz="2600" u="sng" dirty="0">
                <a:latin typeface="Arial" charset="0"/>
              </a:rPr>
              <a:t>is</a:t>
            </a:r>
            <a:r>
              <a:rPr lang="en-US" sz="2600" dirty="0">
                <a:latin typeface="Arial" charset="0"/>
              </a:rPr>
              <a:t> a Concept Model / Business Object Model / Domain Model…?</a:t>
            </a:r>
            <a:endParaRPr lang="en-US" sz="2600" dirty="0">
              <a:latin typeface="Arial" charset="0"/>
              <a:cs typeface="+mj-cs"/>
            </a:endParaRPr>
          </a:p>
        </p:txBody>
      </p:sp>
      <p:sp>
        <p:nvSpPr>
          <p:cNvPr id="1562627" name="Rectangle 3"/>
          <p:cNvSpPr>
            <a:spLocks noChangeArrowheads="1"/>
          </p:cNvSpPr>
          <p:nvPr/>
        </p:nvSpPr>
        <p:spPr bwMode="auto">
          <a:xfrm>
            <a:off x="804299" y="762000"/>
            <a:ext cx="6240193" cy="267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7313" tIns="44450" rIns="87313" bIns="44450"/>
          <a:lstStyle/>
          <a:p>
            <a:pPr marL="327025" indent="-327025" defTabSz="793750" eaLnBrk="0" hangingPunct="0">
              <a:lnSpc>
                <a:spcPct val="85000"/>
              </a:lnSpc>
              <a:spcBef>
                <a:spcPct val="40000"/>
              </a:spcBef>
              <a:buSzPct val="1000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 </a:t>
            </a:r>
            <a:r>
              <a:rPr lang="en-US" i="1" dirty="0">
                <a:solidFill>
                  <a:srgbClr val="000000"/>
                </a:solidFill>
                <a:latin typeface="Arial" panose="020B0604020202020204" pitchFamily="34" charset="0"/>
                <a:cs typeface="Arial" panose="020B0604020202020204" pitchFamily="34" charset="0"/>
              </a:rPr>
              <a:t>description of a business </a:t>
            </a:r>
            <a:r>
              <a:rPr lang="en-US" dirty="0">
                <a:solidFill>
                  <a:srgbClr val="000000"/>
                </a:solidFill>
                <a:latin typeface="Arial" panose="020B0604020202020204" pitchFamily="34" charset="0"/>
                <a:cs typeface="Arial" panose="020B0604020202020204" pitchFamily="34" charset="0"/>
              </a:rPr>
              <a:t>in terms of </a:t>
            </a:r>
          </a:p>
          <a:p>
            <a:pPr marL="727075" lvl="1" indent="-285750" defTabSz="793750" eaLnBrk="0" hangingPunct="0">
              <a:lnSpc>
                <a:spcPct val="70000"/>
              </a:lnSpc>
              <a:spcBef>
                <a:spcPct val="32000"/>
              </a:spcBef>
              <a:buSzPct val="100000"/>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things</a:t>
            </a:r>
            <a:r>
              <a:rPr lang="en-US" sz="1600" dirty="0">
                <a:solidFill>
                  <a:srgbClr val="000000"/>
                </a:solidFill>
                <a:latin typeface="Arial" panose="020B0604020202020204" pitchFamily="34" charset="0"/>
                <a:cs typeface="Arial" panose="020B0604020202020204" pitchFamily="34" charset="0"/>
              </a:rPr>
              <a:t> it needs to maintain records of – </a:t>
            </a:r>
            <a:r>
              <a:rPr lang="en-US" sz="1600" i="1" dirty="0">
                <a:solidFill>
                  <a:srgbClr val="000000"/>
                </a:solidFill>
                <a:latin typeface="Arial" panose="020B0604020202020204" pitchFamily="34" charset="0"/>
                <a:cs typeface="Arial" panose="020B0604020202020204" pitchFamily="34" charset="0"/>
              </a:rPr>
              <a:t>Entities</a:t>
            </a:r>
          </a:p>
          <a:p>
            <a:pPr marL="727075" lvl="1" indent="-285750" defTabSz="793750" eaLnBrk="0" hangingPunct="0">
              <a:lnSpc>
                <a:spcPct val="70000"/>
              </a:lnSpc>
              <a:spcBef>
                <a:spcPct val="32000"/>
              </a:spcBef>
              <a:buSzPct val="100000"/>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facts about those things</a:t>
            </a:r>
            <a:r>
              <a:rPr lang="en-US" sz="1600" dirty="0">
                <a:solidFill>
                  <a:srgbClr val="000000"/>
                </a:solidFill>
                <a:latin typeface="Arial" panose="020B0604020202020204" pitchFamily="34" charset="0"/>
                <a:cs typeface="Arial" panose="020B0604020202020204" pitchFamily="34" charset="0"/>
              </a:rPr>
              <a:t> – </a:t>
            </a:r>
            <a:r>
              <a:rPr lang="en-US" sz="1600" i="1" dirty="0">
                <a:solidFill>
                  <a:srgbClr val="000000"/>
                </a:solidFill>
                <a:latin typeface="Arial" panose="020B0604020202020204" pitchFamily="34" charset="0"/>
                <a:cs typeface="Arial" panose="020B0604020202020204" pitchFamily="34" charset="0"/>
              </a:rPr>
              <a:t>Relationships &amp; Attributes</a:t>
            </a:r>
          </a:p>
          <a:p>
            <a:pPr marL="727075" lvl="1" indent="-285750" defTabSz="793750" eaLnBrk="0" hangingPunct="0">
              <a:lnSpc>
                <a:spcPct val="70000"/>
              </a:lnSpc>
              <a:spcBef>
                <a:spcPct val="32000"/>
              </a:spcBef>
              <a:buSzPct val="100000"/>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policies &amp; rules</a:t>
            </a:r>
            <a:r>
              <a:rPr lang="en-US" sz="1600" dirty="0">
                <a:solidFill>
                  <a:srgbClr val="000000"/>
                </a:solidFill>
                <a:latin typeface="Arial" panose="020B0604020202020204" pitchFamily="34" charset="0"/>
                <a:cs typeface="Arial" panose="020B0604020202020204" pitchFamily="34" charset="0"/>
              </a:rPr>
              <a:t> </a:t>
            </a:r>
            <a:r>
              <a:rPr lang="en-US" sz="1600" i="1" dirty="0">
                <a:solidFill>
                  <a:srgbClr val="000000"/>
                </a:solidFill>
                <a:latin typeface="Arial" panose="020B0604020202020204" pitchFamily="34" charset="0"/>
                <a:cs typeface="Arial" panose="020B0604020202020204" pitchFamily="34" charset="0"/>
              </a:rPr>
              <a:t>governing those things and facts</a:t>
            </a:r>
          </a:p>
          <a:p>
            <a:pPr marL="327025" indent="-327025" defTabSz="793750" eaLnBrk="0" hangingPunct="0">
              <a:lnSpc>
                <a:spcPct val="85000"/>
              </a:lnSpc>
              <a:spcBef>
                <a:spcPct val="40000"/>
              </a:spcBef>
              <a:buSzPct val="100000"/>
              <a:buFont typeface="Arial" panose="020B0604020202020204" pitchFamily="34" charset="0"/>
              <a:buChar char="•"/>
            </a:pPr>
            <a:r>
              <a:rPr lang="en-CA" altLang="ja-JP" dirty="0">
                <a:solidFill>
                  <a:srgbClr val="000000"/>
                </a:solidFill>
                <a:latin typeface="Arial" panose="020B0604020202020204" pitchFamily="34" charset="0"/>
                <a:cs typeface="Arial" panose="020B0604020202020204" pitchFamily="34" charset="0"/>
              </a:rPr>
              <a:t>Models a view of the </a:t>
            </a:r>
            <a:r>
              <a:rPr lang="en-US" altLang="ja-JP" b="1" dirty="0">
                <a:solidFill>
                  <a:srgbClr val="000000"/>
                </a:solidFill>
                <a:latin typeface="Arial" panose="020B0604020202020204" pitchFamily="34" charset="0"/>
                <a:cs typeface="Arial" panose="020B0604020202020204" pitchFamily="34" charset="0"/>
              </a:rPr>
              <a:t>r</a:t>
            </a:r>
            <a:r>
              <a:rPr lang="en-US" b="1" dirty="0">
                <a:solidFill>
                  <a:srgbClr val="000000"/>
                </a:solidFill>
                <a:latin typeface="Arial" panose="020B0604020202020204" pitchFamily="34" charset="0"/>
                <a:cs typeface="Arial" panose="020B0604020202020204" pitchFamily="34" charset="0"/>
              </a:rPr>
              <a:t>eal world</a:t>
            </a:r>
            <a:r>
              <a:rPr lang="en-US" dirty="0">
                <a:solidFill>
                  <a:srgbClr val="000000"/>
                </a:solidFill>
                <a:latin typeface="Arial" panose="020B0604020202020204" pitchFamily="34" charset="0"/>
                <a:cs typeface="Arial" panose="020B0604020202020204" pitchFamily="34" charset="0"/>
              </a:rPr>
              <a:t>, not a technical design</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(therefore, stable and flexible)</a:t>
            </a:r>
          </a:p>
          <a:p>
            <a:pPr marL="327025" indent="-327025" defTabSz="793750" eaLnBrk="0" hangingPunct="0">
              <a:lnSpc>
                <a:spcPct val="85000"/>
              </a:lnSpc>
              <a:spcBef>
                <a:spcPct val="40000"/>
              </a:spcBef>
              <a:buSzPct val="1000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Can be comprehended by mere mortals</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(at least initially)</a:t>
            </a:r>
          </a:p>
          <a:p>
            <a:pPr marL="327025" indent="-327025" defTabSz="793750" eaLnBrk="0" hangingPunct="0">
              <a:lnSpc>
                <a:spcPct val="85000"/>
              </a:lnSpc>
              <a:spcBef>
                <a:spcPct val="40000"/>
              </a:spcBef>
              <a:buSzPct val="10000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Graham Witt –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A narrative supported by a graphic</a:t>
            </a:r>
            <a:r>
              <a:rPr lang="ja-JP" altLang="en-US">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grpSp>
        <p:nvGrpSpPr>
          <p:cNvPr id="1562628" name="Group 4"/>
          <p:cNvGrpSpPr>
            <a:grpSpLocks/>
          </p:cNvGrpSpPr>
          <p:nvPr/>
        </p:nvGrpSpPr>
        <p:grpSpPr bwMode="auto">
          <a:xfrm>
            <a:off x="6953009" y="5576195"/>
            <a:ext cx="2100267" cy="1055688"/>
            <a:chOff x="113" y="2273"/>
            <a:chExt cx="1323" cy="665"/>
          </a:xfrm>
        </p:grpSpPr>
        <p:sp>
          <p:nvSpPr>
            <p:cNvPr id="99410" name="Line 5"/>
            <p:cNvSpPr>
              <a:spLocks noChangeShapeType="1"/>
            </p:cNvSpPr>
            <p:nvPr/>
          </p:nvSpPr>
          <p:spPr bwMode="auto">
            <a:xfrm>
              <a:off x="194" y="2293"/>
              <a:ext cx="0" cy="5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nvGrpSpPr>
            <p:cNvPr id="27731" name="Group 6"/>
            <p:cNvGrpSpPr>
              <a:grpSpLocks/>
            </p:cNvGrpSpPr>
            <p:nvPr/>
          </p:nvGrpSpPr>
          <p:grpSpPr bwMode="auto">
            <a:xfrm>
              <a:off x="113" y="2775"/>
              <a:ext cx="158" cy="80"/>
              <a:chOff x="225" y="3807"/>
              <a:chExt cx="158" cy="80"/>
            </a:xfrm>
          </p:grpSpPr>
          <p:sp>
            <p:nvSpPr>
              <p:cNvPr id="99415" name="Line 7"/>
              <p:cNvSpPr>
                <a:spLocks noChangeShapeType="1"/>
              </p:cNvSpPr>
              <p:nvPr/>
            </p:nvSpPr>
            <p:spPr bwMode="auto">
              <a:xfrm flipV="1">
                <a:off x="225" y="3807"/>
                <a:ext cx="80" cy="8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99416" name="Line 8"/>
              <p:cNvSpPr>
                <a:spLocks noChangeShapeType="1"/>
              </p:cNvSpPr>
              <p:nvPr/>
            </p:nvSpPr>
            <p:spPr bwMode="auto">
              <a:xfrm flipH="1" flipV="1">
                <a:off x="303" y="3807"/>
                <a:ext cx="80" cy="8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99412" name="Rectangle 9"/>
            <p:cNvSpPr>
              <a:spLocks noChangeArrowheads="1"/>
            </p:cNvSpPr>
            <p:nvPr/>
          </p:nvSpPr>
          <p:spPr bwMode="auto">
            <a:xfrm>
              <a:off x="282" y="2273"/>
              <a:ext cx="229" cy="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0325" tIns="23813" rIns="60325" bIns="23813">
              <a:spAutoFit/>
            </a:bodyPr>
            <a:lstStyle/>
            <a:p>
              <a:pPr algn="ctr" defTabSz="831850" eaLnBrk="0" hangingPunct="0">
                <a:defRPr/>
              </a:pPr>
              <a:r>
                <a:rPr lang="en-US" sz="1000">
                  <a:solidFill>
                    <a:srgbClr val="000000"/>
                  </a:solidFill>
                  <a:latin typeface="Arial" pitchFamily="34" charset="0"/>
                </a:rPr>
                <a:t>One</a:t>
              </a:r>
            </a:p>
          </p:txBody>
        </p:sp>
        <p:sp>
          <p:nvSpPr>
            <p:cNvPr id="27733" name="Rectangle 10"/>
            <p:cNvSpPr>
              <a:spLocks noChangeArrowheads="1"/>
            </p:cNvSpPr>
            <p:nvPr/>
          </p:nvSpPr>
          <p:spPr bwMode="auto">
            <a:xfrm>
              <a:off x="283" y="2714"/>
              <a:ext cx="1153" cy="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0325" tIns="23813" rIns="60325" bIns="23813">
              <a:spAutoFit/>
            </a:bodyPr>
            <a:lstStyle/>
            <a:p>
              <a:pPr defTabSz="831850" eaLnBrk="0" hangingPunct="0"/>
              <a:r>
                <a:rPr lang="en-US" sz="1000">
                  <a:solidFill>
                    <a:srgbClr val="000000"/>
                  </a:solidFill>
                </a:rPr>
                <a:t>Many </a:t>
              </a:r>
            </a:p>
            <a:p>
              <a:pPr defTabSz="831850" eaLnBrk="0" hangingPunct="0"/>
              <a:r>
                <a:rPr lang="en-US" sz="1000">
                  <a:solidFill>
                    <a:srgbClr val="000000"/>
                  </a:solidFill>
                </a:rPr>
                <a:t>(or </a:t>
              </a:r>
              <a:r>
                <a:rPr lang="ja-JP" altLang="en-US" sz="1000">
                  <a:solidFill>
                    <a:srgbClr val="000000"/>
                  </a:solidFill>
                </a:rPr>
                <a:t>“</a:t>
              </a:r>
              <a:r>
                <a:rPr lang="en-US" altLang="ja-JP" sz="1000">
                  <a:solidFill>
                    <a:srgbClr val="000000"/>
                  </a:solidFill>
                </a:rPr>
                <a:t>Multiple</a:t>
              </a:r>
              <a:r>
                <a:rPr lang="ja-JP" altLang="en-US" sz="1000">
                  <a:solidFill>
                    <a:srgbClr val="000000"/>
                  </a:solidFill>
                </a:rPr>
                <a:t>”</a:t>
              </a:r>
              <a:r>
                <a:rPr lang="en-US" altLang="ja-JP" sz="1000">
                  <a:solidFill>
                    <a:srgbClr val="000000"/>
                  </a:solidFill>
                </a:rPr>
                <a:t> or </a:t>
              </a:r>
              <a:r>
                <a:rPr lang="ja-JP" altLang="en-US" sz="1000">
                  <a:solidFill>
                    <a:srgbClr val="000000"/>
                  </a:solidFill>
                </a:rPr>
                <a:t>“</a:t>
              </a:r>
              <a:r>
                <a:rPr lang="en-US" altLang="ja-JP" sz="1000">
                  <a:solidFill>
                    <a:srgbClr val="000000"/>
                  </a:solidFill>
                </a:rPr>
                <a:t>One or more</a:t>
              </a:r>
              <a:r>
                <a:rPr lang="ja-JP" altLang="en-US" sz="1000">
                  <a:solidFill>
                    <a:srgbClr val="000000"/>
                  </a:solidFill>
                </a:rPr>
                <a:t>”</a:t>
              </a:r>
              <a:r>
                <a:rPr lang="en-US" altLang="ja-JP" sz="1000">
                  <a:solidFill>
                    <a:srgbClr val="000000"/>
                  </a:solidFill>
                </a:rPr>
                <a:t>)</a:t>
              </a:r>
              <a:endParaRPr lang="en-US" sz="1000">
                <a:solidFill>
                  <a:srgbClr val="000000"/>
                </a:solidFill>
              </a:endParaRPr>
            </a:p>
          </p:txBody>
        </p:sp>
        <p:sp>
          <p:nvSpPr>
            <p:cNvPr id="99414" name="Line 11"/>
            <p:cNvSpPr>
              <a:spLocks noChangeShapeType="1"/>
            </p:cNvSpPr>
            <p:nvPr/>
          </p:nvSpPr>
          <p:spPr bwMode="auto">
            <a:xfrm>
              <a:off x="120" y="2346"/>
              <a:ext cx="14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1562639" name="Rectangle 15"/>
          <p:cNvSpPr>
            <a:spLocks noChangeArrowheads="1"/>
          </p:cNvSpPr>
          <p:nvPr/>
        </p:nvSpPr>
        <p:spPr bwMode="auto">
          <a:xfrm>
            <a:off x="5670550" y="3525150"/>
            <a:ext cx="1736904" cy="7057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0325" tIns="23813" rIns="60325" bIns="23813">
            <a:spAutoFit/>
          </a:bodyPr>
          <a:lstStyle/>
          <a:p>
            <a:pPr defTabSz="831850" eaLnBrk="0" hangingPunct="0">
              <a:lnSpc>
                <a:spcPct val="97000"/>
              </a:lnSpc>
              <a:defRPr/>
            </a:pPr>
            <a:r>
              <a:rPr lang="en-US" sz="1100" b="1" dirty="0">
                <a:solidFill>
                  <a:srgbClr val="000000"/>
                </a:solidFill>
                <a:latin typeface="Arial" pitchFamily="34" charset="0"/>
              </a:rPr>
              <a:t>Entity (thing)</a:t>
            </a:r>
            <a:endParaRPr lang="en-US" sz="1100" dirty="0">
              <a:solidFill>
                <a:srgbClr val="000000"/>
              </a:solidFill>
              <a:latin typeface="Arial" pitchFamily="34" charset="0"/>
            </a:endParaRPr>
          </a:p>
          <a:p>
            <a:pPr defTabSz="831850" eaLnBrk="0" hangingPunct="0">
              <a:lnSpc>
                <a:spcPct val="97000"/>
              </a:lnSpc>
              <a:defRPr/>
            </a:pPr>
            <a:r>
              <a:rPr lang="en-US" sz="1100" dirty="0">
                <a:solidFill>
                  <a:srgbClr val="000000"/>
                </a:solidFill>
                <a:latin typeface="Arial" pitchFamily="34" charset="0"/>
              </a:rPr>
              <a:t>a distinct thing of interest</a:t>
            </a:r>
          </a:p>
          <a:p>
            <a:pPr defTabSz="831850" eaLnBrk="0" hangingPunct="0">
              <a:lnSpc>
                <a:spcPct val="97000"/>
              </a:lnSpc>
              <a:defRPr/>
            </a:pPr>
            <a:r>
              <a:rPr lang="en-US" sz="1100" dirty="0">
                <a:solidFill>
                  <a:srgbClr val="000000"/>
                </a:solidFill>
                <a:latin typeface="Arial" pitchFamily="34" charset="0"/>
              </a:rPr>
              <a:t>about which the business </a:t>
            </a:r>
          </a:p>
          <a:p>
            <a:pPr defTabSz="831850" eaLnBrk="0" hangingPunct="0">
              <a:lnSpc>
                <a:spcPct val="97000"/>
              </a:lnSpc>
              <a:defRPr/>
            </a:pPr>
            <a:r>
              <a:rPr lang="en-US" sz="1100" dirty="0">
                <a:solidFill>
                  <a:srgbClr val="000000"/>
                </a:solidFill>
                <a:latin typeface="Arial" pitchFamily="34" charset="0"/>
              </a:rPr>
              <a:t>must maintain information</a:t>
            </a:r>
          </a:p>
        </p:txBody>
      </p:sp>
      <p:sp>
        <p:nvSpPr>
          <p:cNvPr id="1562640" name="Rectangle 16"/>
          <p:cNvSpPr>
            <a:spLocks noChangeArrowheads="1"/>
          </p:cNvSpPr>
          <p:nvPr/>
        </p:nvSpPr>
        <p:spPr bwMode="auto">
          <a:xfrm>
            <a:off x="3851280" y="6101657"/>
            <a:ext cx="2118481" cy="5407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0325" tIns="23813" rIns="60325" bIns="23813">
            <a:spAutoFit/>
          </a:bodyPr>
          <a:lstStyle/>
          <a:p>
            <a:pPr defTabSz="831850" eaLnBrk="0" hangingPunct="0">
              <a:lnSpc>
                <a:spcPct val="97000"/>
              </a:lnSpc>
              <a:defRPr/>
            </a:pPr>
            <a:r>
              <a:rPr lang="en-US" sz="1100" b="1" dirty="0">
                <a:solidFill>
                  <a:srgbClr val="000000"/>
                </a:solidFill>
                <a:latin typeface="Arial" pitchFamily="34" charset="0"/>
              </a:rPr>
              <a:t>Relationship (fact)</a:t>
            </a:r>
            <a:endParaRPr lang="en-US" sz="1100" dirty="0">
              <a:solidFill>
                <a:srgbClr val="000000"/>
              </a:solidFill>
              <a:latin typeface="Arial" pitchFamily="34" charset="0"/>
            </a:endParaRPr>
          </a:p>
          <a:p>
            <a:pPr defTabSz="831850" eaLnBrk="0" hangingPunct="0">
              <a:lnSpc>
                <a:spcPct val="97000"/>
              </a:lnSpc>
              <a:defRPr/>
            </a:pPr>
            <a:r>
              <a:rPr lang="en-US" sz="1100" dirty="0">
                <a:solidFill>
                  <a:srgbClr val="000000"/>
                </a:solidFill>
                <a:latin typeface="Arial" pitchFamily="34" charset="0"/>
              </a:rPr>
              <a:t>A named association between two Entities</a:t>
            </a:r>
          </a:p>
        </p:txBody>
      </p:sp>
      <p:sp>
        <p:nvSpPr>
          <p:cNvPr id="1562641" name="Rectangle 17"/>
          <p:cNvSpPr>
            <a:spLocks noChangeArrowheads="1"/>
          </p:cNvSpPr>
          <p:nvPr/>
        </p:nvSpPr>
        <p:spPr bwMode="auto">
          <a:xfrm>
            <a:off x="804299" y="4074438"/>
            <a:ext cx="2734249" cy="5407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0325" tIns="23813" rIns="60325" bIns="23813">
            <a:spAutoFit/>
          </a:bodyPr>
          <a:lstStyle/>
          <a:p>
            <a:pPr algn="r" defTabSz="831850" eaLnBrk="0" hangingPunct="0">
              <a:lnSpc>
                <a:spcPct val="97000"/>
              </a:lnSpc>
              <a:defRPr/>
            </a:pPr>
            <a:r>
              <a:rPr lang="en-US" sz="1100" b="1" dirty="0">
                <a:solidFill>
                  <a:srgbClr val="000000"/>
                </a:solidFill>
                <a:latin typeface="Arial" pitchFamily="34" charset="0"/>
              </a:rPr>
              <a:t>Attribute (fact)</a:t>
            </a:r>
            <a:endParaRPr lang="en-US" sz="1100" dirty="0">
              <a:solidFill>
                <a:srgbClr val="000000"/>
              </a:solidFill>
              <a:latin typeface="Arial" pitchFamily="34" charset="0"/>
            </a:endParaRPr>
          </a:p>
          <a:p>
            <a:pPr algn="r" defTabSz="831850" eaLnBrk="0" hangingPunct="0">
              <a:lnSpc>
                <a:spcPct val="97000"/>
              </a:lnSpc>
              <a:defRPr/>
            </a:pPr>
            <a:r>
              <a:rPr lang="en-US" sz="1100" dirty="0">
                <a:solidFill>
                  <a:srgbClr val="000000"/>
                </a:solidFill>
                <a:latin typeface="Arial" pitchFamily="34" charset="0"/>
              </a:rPr>
              <a:t>A property of an entity</a:t>
            </a:r>
          </a:p>
          <a:p>
            <a:pPr algn="r" defTabSz="831850" eaLnBrk="0" hangingPunct="0">
              <a:lnSpc>
                <a:spcPct val="97000"/>
              </a:lnSpc>
              <a:defRPr/>
            </a:pPr>
            <a:r>
              <a:rPr lang="en-US" sz="1100" dirty="0">
                <a:solidFill>
                  <a:srgbClr val="000000"/>
                </a:solidFill>
                <a:latin typeface="Arial" pitchFamily="34" charset="0"/>
              </a:rPr>
              <a:t>that can be expressed as a piece of data</a:t>
            </a:r>
          </a:p>
        </p:txBody>
      </p:sp>
      <p:sp>
        <p:nvSpPr>
          <p:cNvPr id="1562642" name="Line 18"/>
          <p:cNvSpPr>
            <a:spLocks noChangeShapeType="1"/>
          </p:cNvSpPr>
          <p:nvPr/>
        </p:nvSpPr>
        <p:spPr bwMode="auto">
          <a:xfrm flipH="1">
            <a:off x="4892676" y="3644207"/>
            <a:ext cx="798513" cy="24606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1562643" name="Line 19"/>
          <p:cNvSpPr>
            <a:spLocks noChangeShapeType="1"/>
          </p:cNvSpPr>
          <p:nvPr/>
        </p:nvSpPr>
        <p:spPr bwMode="auto">
          <a:xfrm flipV="1">
            <a:off x="4754563" y="5858788"/>
            <a:ext cx="220662" cy="277813"/>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nvGrpSpPr>
          <p:cNvPr id="24" name="Group 23"/>
          <p:cNvGrpSpPr/>
          <p:nvPr/>
        </p:nvGrpSpPr>
        <p:grpSpPr>
          <a:xfrm>
            <a:off x="3541721" y="4168082"/>
            <a:ext cx="388937" cy="609600"/>
            <a:chOff x="2017713" y="4168082"/>
            <a:chExt cx="388937" cy="609600"/>
          </a:xfrm>
        </p:grpSpPr>
        <p:sp>
          <p:nvSpPr>
            <p:cNvPr id="1562637" name="AutoShape 13"/>
            <p:cNvSpPr>
              <a:spLocks/>
            </p:cNvSpPr>
            <p:nvPr/>
          </p:nvSpPr>
          <p:spPr bwMode="auto">
            <a:xfrm>
              <a:off x="2330450" y="4168082"/>
              <a:ext cx="76200" cy="609600"/>
            </a:xfrm>
            <a:prstGeom prst="leftBrace">
              <a:avLst>
                <a:gd name="adj1" fmla="val 66667"/>
                <a:gd name="adj2" fmla="val 50000"/>
              </a:avLst>
            </a:prstGeom>
            <a:noFill/>
            <a:ln w="15875">
              <a:solidFill>
                <a:schemeClr val="tx1"/>
              </a:solidFill>
              <a:round/>
              <a:headEnd type="none" w="sm" len="sm"/>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CA">
                <a:solidFill>
                  <a:srgbClr val="000000"/>
                </a:solidFill>
                <a:latin typeface="Arial" pitchFamily="34" charset="0"/>
              </a:endParaRPr>
            </a:p>
          </p:txBody>
        </p:sp>
        <p:sp>
          <p:nvSpPr>
            <p:cNvPr id="1562644" name="Line 20"/>
            <p:cNvSpPr>
              <a:spLocks noChangeShapeType="1"/>
            </p:cNvSpPr>
            <p:nvPr/>
          </p:nvSpPr>
          <p:spPr bwMode="auto">
            <a:xfrm>
              <a:off x="2017713" y="4190307"/>
              <a:ext cx="258762" cy="236537"/>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1562708" name="Rectangle 84"/>
          <p:cNvSpPr>
            <a:spLocks noChangeArrowheads="1"/>
          </p:cNvSpPr>
          <p:nvPr/>
        </p:nvSpPr>
        <p:spPr bwMode="auto">
          <a:xfrm>
            <a:off x="3414258" y="3308843"/>
            <a:ext cx="2068891" cy="276999"/>
          </a:xfrm>
          <a:prstGeom prst="rect">
            <a:avLst/>
          </a:prstGeom>
          <a:solidFill>
            <a:srgbClr val="FFFF00"/>
          </a:solidFill>
          <a:ln>
            <a:noFill/>
          </a:ln>
        </p:spPr>
        <p:txBody>
          <a:bodyPr wrap="none" lIns="0" tIns="0" rIns="0" bIns="0">
            <a:spAutoFit/>
          </a:bodyPr>
          <a:lstStyle/>
          <a:p>
            <a:pPr algn="ctr" eaLnBrk="0" hangingPunct="0">
              <a:defRPr/>
            </a:pPr>
            <a:r>
              <a:rPr lang="en-US" dirty="0">
                <a:solidFill>
                  <a:srgbClr val="000000"/>
                </a:solidFill>
                <a:latin typeface="Arial" pitchFamily="34" charset="0"/>
              </a:rPr>
              <a:t>Graphic component</a:t>
            </a:r>
          </a:p>
        </p:txBody>
      </p:sp>
      <p:sp>
        <p:nvSpPr>
          <p:cNvPr id="1562709" name="Rectangle 85"/>
          <p:cNvSpPr>
            <a:spLocks noChangeArrowheads="1"/>
          </p:cNvSpPr>
          <p:nvPr/>
        </p:nvSpPr>
        <p:spPr bwMode="auto">
          <a:xfrm>
            <a:off x="8602661" y="1801832"/>
            <a:ext cx="2335212" cy="274637"/>
          </a:xfrm>
          <a:prstGeom prst="rect">
            <a:avLst/>
          </a:prstGeom>
          <a:solidFill>
            <a:srgbClr val="FFFF00"/>
          </a:solidFill>
          <a:ln>
            <a:noFill/>
          </a:ln>
        </p:spPr>
        <p:txBody>
          <a:bodyPr lIns="0" tIns="0" rIns="0" bIns="0">
            <a:spAutoFit/>
          </a:bodyPr>
          <a:lstStyle/>
          <a:p>
            <a:pPr algn="ctr" eaLnBrk="0" hangingPunct="0">
              <a:defRPr/>
            </a:pPr>
            <a:r>
              <a:rPr lang="en-US" dirty="0">
                <a:solidFill>
                  <a:srgbClr val="000000"/>
                </a:solidFill>
                <a:latin typeface="Arial" pitchFamily="34" charset="0"/>
              </a:rPr>
              <a:t>Narrative component</a:t>
            </a:r>
          </a:p>
        </p:txBody>
      </p:sp>
      <p:sp>
        <p:nvSpPr>
          <p:cNvPr id="1562716" name="Rectangle 92"/>
          <p:cNvSpPr>
            <a:spLocks noChangeArrowheads="1"/>
          </p:cNvSpPr>
          <p:nvPr/>
        </p:nvSpPr>
        <p:spPr bwMode="auto">
          <a:xfrm>
            <a:off x="7789108" y="2324949"/>
            <a:ext cx="4402892" cy="3181350"/>
          </a:xfrm>
          <a:prstGeom prst="rect">
            <a:avLst/>
          </a:prstGeom>
          <a:noFill/>
          <a:ln w="12700">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0325" tIns="23813" rIns="60325" bIns="23813"/>
          <a:lstStyle/>
          <a:p>
            <a:pPr defTabSz="831850" eaLnBrk="0" hangingPunct="0">
              <a:lnSpc>
                <a:spcPct val="97000"/>
              </a:lnSpc>
            </a:pPr>
            <a:r>
              <a:rPr lang="en-US" sz="1400" b="1" dirty="0">
                <a:solidFill>
                  <a:srgbClr val="000000"/>
                </a:solidFill>
                <a:latin typeface="Arial" panose="020B0604020202020204" pitchFamily="34" charset="0"/>
                <a:cs typeface="Arial" panose="020B0604020202020204" pitchFamily="34" charset="0"/>
              </a:rPr>
              <a:t>Student definition:</a:t>
            </a:r>
            <a:endParaRPr lang="en-US" sz="1400"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pPr>
            <a:r>
              <a:rPr lang="en-US" sz="1400" dirty="0">
                <a:solidFill>
                  <a:srgbClr val="000000"/>
                </a:solidFill>
                <a:latin typeface="Arial" panose="020B0604020202020204" pitchFamily="34" charset="0"/>
                <a:cs typeface="Arial" panose="020B0604020202020204" pitchFamily="34" charset="0"/>
              </a:rPr>
              <a:t>A Student is any person who has been admitted to the University, has accepted, and has registered in a course within a designated time.  Faculty and staff members may also </a:t>
            </a:r>
            <a:r>
              <a:rPr lang="en-US" sz="1400">
                <a:solidFill>
                  <a:srgbClr val="000000"/>
                </a:solidFill>
                <a:latin typeface="Arial" panose="020B0604020202020204" pitchFamily="34" charset="0"/>
                <a:cs typeface="Arial" panose="020B0604020202020204" pitchFamily="34" charset="0"/>
              </a:rPr>
              <a:t>be Students.</a:t>
            </a:r>
            <a:endParaRPr lang="en-US" sz="1400"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pPr>
            <a:endParaRPr lang="en-US" sz="1400"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pPr>
            <a:endParaRPr lang="en-US" sz="1400" dirty="0">
              <a:solidFill>
                <a:srgbClr val="000000"/>
              </a:solidFill>
              <a:latin typeface="Arial" panose="020B0604020202020204" pitchFamily="34" charset="0"/>
              <a:cs typeface="Arial" panose="020B0604020202020204" pitchFamily="34" charset="0"/>
            </a:endParaRPr>
          </a:p>
          <a:p>
            <a:pPr defTabSz="831850" eaLnBrk="0" hangingPunct="0">
              <a:lnSpc>
                <a:spcPct val="97000"/>
              </a:lnSpc>
            </a:pPr>
            <a:r>
              <a:rPr lang="en-US" sz="1400" b="1" dirty="0">
                <a:solidFill>
                  <a:srgbClr val="000000"/>
                </a:solidFill>
                <a:latin typeface="Arial" panose="020B0604020202020204" pitchFamily="34" charset="0"/>
                <a:cs typeface="Arial" panose="020B0604020202020204" pitchFamily="34" charset="0"/>
              </a:rPr>
              <a:t>Plus </a:t>
            </a:r>
            <a:r>
              <a:rPr lang="ja-JP" altLang="en-US" sz="1400" b="1" dirty="0">
                <a:solidFill>
                  <a:srgbClr val="000000"/>
                </a:solidFill>
                <a:latin typeface="Arial" panose="020B0604020202020204" pitchFamily="34" charset="0"/>
                <a:cs typeface="Arial" panose="020B0604020202020204" pitchFamily="34" charset="0"/>
              </a:rPr>
              <a:t>“</a:t>
            </a:r>
            <a:r>
              <a:rPr lang="en-US" altLang="ja-JP" sz="1400" b="1" dirty="0">
                <a:solidFill>
                  <a:srgbClr val="000000"/>
                </a:solidFill>
                <a:latin typeface="Arial" panose="020B0604020202020204" pitchFamily="34" charset="0"/>
                <a:cs typeface="Arial" panose="020B0604020202020204" pitchFamily="34" charset="0"/>
              </a:rPr>
              <a:t>Assertions</a:t>
            </a:r>
            <a:r>
              <a:rPr lang="ja-JP" altLang="en-US" sz="1400" b="1" dirty="0">
                <a:solidFill>
                  <a:srgbClr val="000000"/>
                </a:solidFill>
                <a:latin typeface="Arial" panose="020B0604020202020204" pitchFamily="34" charset="0"/>
                <a:cs typeface="Arial" panose="020B0604020202020204" pitchFamily="34" charset="0"/>
              </a:rPr>
              <a:t>”</a:t>
            </a:r>
            <a:r>
              <a:rPr lang="en-US" altLang="ja-JP" sz="1400" b="1" dirty="0">
                <a:solidFill>
                  <a:srgbClr val="000000"/>
                </a:solidFill>
                <a:latin typeface="Arial" panose="020B0604020202020204" pitchFamily="34" charset="0"/>
                <a:cs typeface="Arial" panose="020B0604020202020204" pitchFamily="34" charset="0"/>
              </a:rPr>
              <a:t> (policies &amp; rules)</a:t>
            </a:r>
          </a:p>
          <a:p>
            <a:pPr marL="95250" indent="-84138" defTabSz="831850" eaLnBrk="0" hangingPunct="0">
              <a:lnSpc>
                <a:spcPct val="97000"/>
              </a:lnSpc>
            </a:pPr>
            <a:r>
              <a:rPr lang="en-US" sz="1400" dirty="0">
                <a:solidFill>
                  <a:srgbClr val="000000"/>
                </a:solidFill>
                <a:latin typeface="Arial" panose="020B0604020202020204" pitchFamily="34" charset="0"/>
                <a:cs typeface="Arial" panose="020B0604020202020204" pitchFamily="34" charset="0"/>
              </a:rPr>
              <a:t>- Each Course is offered through one or more Classes</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Each Class is an offering of a single, specific Course</a:t>
            </a:r>
          </a:p>
          <a:p>
            <a:pPr marL="95250" indent="-84138" defTabSz="831850" eaLnBrk="0" hangingPunct="0">
              <a:lnSpc>
                <a:spcPct val="97000"/>
              </a:lnSpc>
            </a:pPr>
            <a:r>
              <a:rPr lang="en-US" sz="1400" dirty="0">
                <a:solidFill>
                  <a:srgbClr val="000000"/>
                </a:solidFill>
                <a:latin typeface="Arial" panose="020B0604020202020204" pitchFamily="34" charset="0"/>
                <a:cs typeface="Arial" panose="020B0604020202020204" pitchFamily="34" charset="0"/>
              </a:rPr>
              <a:t>- Each Instructor teaches one or more Classes</a:t>
            </a:r>
          </a:p>
          <a:p>
            <a:pPr marL="95250" indent="-84138" defTabSz="831850" eaLnBrk="0" hangingPunct="0">
              <a:lnSpc>
                <a:spcPct val="97000"/>
              </a:lnSpc>
            </a:pPr>
            <a:r>
              <a:rPr lang="en-US" sz="1400" dirty="0">
                <a:solidFill>
                  <a:srgbClr val="000000"/>
                </a:solidFill>
                <a:latin typeface="Arial" panose="020B0604020202020204" pitchFamily="34" charset="0"/>
                <a:cs typeface="Arial" panose="020B0604020202020204" pitchFamily="34" charset="0"/>
              </a:rPr>
              <a:t>- Each Class is taught by one Instructor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(which may or may not be true…)</a:t>
            </a:r>
          </a:p>
          <a:p>
            <a:pPr marL="95250" indent="-84138" defTabSz="831850" eaLnBrk="0" hangingPunct="0">
              <a:lnSpc>
                <a:spcPct val="97000"/>
              </a:lnSpc>
            </a:pPr>
            <a:endParaRPr lang="en-US" sz="1400" dirty="0">
              <a:solidFill>
                <a:srgbClr val="000000"/>
              </a:solidFill>
              <a:latin typeface="Arial" panose="020B0604020202020204" pitchFamily="34" charset="0"/>
              <a:cs typeface="Arial" panose="020B0604020202020204" pitchFamily="34" charset="0"/>
            </a:endParaRPr>
          </a:p>
          <a:p>
            <a:pPr marL="95250" indent="-84138" defTabSz="831850" eaLnBrk="0" hangingPunct="0">
              <a:lnSpc>
                <a:spcPct val="97000"/>
              </a:lnSpc>
            </a:pPr>
            <a:r>
              <a:rPr lang="en-US" sz="1400" b="1" dirty="0">
                <a:solidFill>
                  <a:srgbClr val="000000"/>
                </a:solidFill>
                <a:latin typeface="Arial" panose="020B0604020202020204" pitchFamily="34" charset="0"/>
                <a:cs typeface="Arial" panose="020B0604020202020204" pitchFamily="34" charset="0"/>
              </a:rPr>
              <a:t>Many rules can't be shown on the diagram…</a:t>
            </a:r>
          </a:p>
          <a:p>
            <a:pPr marL="95250" indent="-84138" defTabSz="831850" eaLnBrk="0" hangingPunct="0">
              <a:lnSpc>
                <a:spcPct val="97000"/>
              </a:lnSpc>
            </a:pPr>
            <a:r>
              <a:rPr lang="en-US" sz="1400" dirty="0">
                <a:solidFill>
                  <a:srgbClr val="000000"/>
                </a:solidFill>
                <a:latin typeface="Arial" panose="020B0604020202020204" pitchFamily="34" charset="0"/>
                <a:cs typeface="Arial" panose="020B0604020202020204" pitchFamily="34" charset="0"/>
              </a:rPr>
              <a:t>- A Student can not register in two Classes of the same Course in the same Academic Term</a:t>
            </a:r>
          </a:p>
          <a:p>
            <a:pPr defTabSz="831850" eaLnBrk="0" hangingPunct="0">
              <a:lnSpc>
                <a:spcPct val="97000"/>
              </a:lnSpc>
            </a:pPr>
            <a:endParaRPr lang="en-US" sz="1200" b="1" dirty="0">
              <a:solidFill>
                <a:srgbClr val="000000"/>
              </a:solidFill>
            </a:endParaRPr>
          </a:p>
        </p:txBody>
      </p:sp>
      <p:sp>
        <p:nvSpPr>
          <p:cNvPr id="89" name="Rectangle 131"/>
          <p:cNvSpPr>
            <a:spLocks noChangeArrowheads="1"/>
          </p:cNvSpPr>
          <p:nvPr/>
        </p:nvSpPr>
        <p:spPr bwMode="auto">
          <a:xfrm>
            <a:off x="8647108" y="762000"/>
            <a:ext cx="2101850" cy="730250"/>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buClr>
                <a:srgbClr val="CC3300"/>
              </a:buClr>
              <a:buSzPct val="125000"/>
              <a:buFont typeface="Wingdings" charset="0"/>
              <a:buNone/>
              <a:defRPr/>
            </a:pPr>
            <a:r>
              <a:rPr lang="en-US" sz="2400" dirty="0">
                <a:solidFill>
                  <a:srgbClr val="000000"/>
                </a:solidFill>
                <a:cs typeface="Arial" charset="0"/>
              </a:rPr>
              <a:t>“Things” first,</a:t>
            </a:r>
            <a:br>
              <a:rPr lang="en-US" sz="2400" dirty="0">
                <a:solidFill>
                  <a:srgbClr val="000000"/>
                </a:solidFill>
                <a:cs typeface="Arial" charset="0"/>
              </a:rPr>
            </a:br>
            <a:r>
              <a:rPr lang="en-US" sz="2400" dirty="0">
                <a:solidFill>
                  <a:srgbClr val="000000"/>
                </a:solidFill>
                <a:cs typeface="Arial" charset="0"/>
              </a:rPr>
              <a:t>data later!</a:t>
            </a:r>
          </a:p>
        </p:txBody>
      </p:sp>
      <p:grpSp>
        <p:nvGrpSpPr>
          <p:cNvPr id="140" name="Group 139"/>
          <p:cNvGrpSpPr>
            <a:grpSpLocks/>
          </p:cNvGrpSpPr>
          <p:nvPr/>
        </p:nvGrpSpPr>
        <p:grpSpPr bwMode="auto">
          <a:xfrm>
            <a:off x="3005139" y="4385271"/>
            <a:ext cx="2495550" cy="1393825"/>
            <a:chOff x="1559500" y="1880259"/>
            <a:chExt cx="2495550" cy="1393825"/>
          </a:xfrm>
        </p:grpSpPr>
        <p:grpSp>
          <p:nvGrpSpPr>
            <p:cNvPr id="141" name="Group 96"/>
            <p:cNvGrpSpPr>
              <a:grpSpLocks/>
            </p:cNvGrpSpPr>
            <p:nvPr/>
          </p:nvGrpSpPr>
          <p:grpSpPr bwMode="auto">
            <a:xfrm>
              <a:off x="1559500" y="2942296"/>
              <a:ext cx="122238" cy="112713"/>
              <a:chOff x="1081" y="3505"/>
              <a:chExt cx="50" cy="50"/>
            </a:xfrm>
          </p:grpSpPr>
          <p:sp>
            <p:nvSpPr>
              <p:cNvPr id="157" name="Line 94"/>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sp>
            <p:nvSpPr>
              <p:cNvPr id="158" name="Line 95"/>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grpSp>
        <p:grpSp>
          <p:nvGrpSpPr>
            <p:cNvPr id="142" name="Group 97"/>
            <p:cNvGrpSpPr>
              <a:grpSpLocks/>
            </p:cNvGrpSpPr>
            <p:nvPr/>
          </p:nvGrpSpPr>
          <p:grpSpPr bwMode="auto">
            <a:xfrm>
              <a:off x="3427988" y="3062946"/>
              <a:ext cx="122237" cy="112713"/>
              <a:chOff x="1081" y="3505"/>
              <a:chExt cx="50" cy="50"/>
            </a:xfrm>
          </p:grpSpPr>
          <p:sp>
            <p:nvSpPr>
              <p:cNvPr id="155" name="Line 98"/>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sp>
            <p:nvSpPr>
              <p:cNvPr id="156" name="Line 99"/>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grpSp>
        <p:grpSp>
          <p:nvGrpSpPr>
            <p:cNvPr id="143" name="Group 100"/>
            <p:cNvGrpSpPr>
              <a:grpSpLocks/>
            </p:cNvGrpSpPr>
            <p:nvPr/>
          </p:nvGrpSpPr>
          <p:grpSpPr bwMode="auto">
            <a:xfrm flipH="1">
              <a:off x="2391350" y="2938165"/>
              <a:ext cx="122238" cy="117221"/>
              <a:chOff x="1081" y="3506"/>
              <a:chExt cx="50" cy="52"/>
            </a:xfrm>
          </p:grpSpPr>
          <p:sp>
            <p:nvSpPr>
              <p:cNvPr id="153" name="Line 101"/>
              <p:cNvSpPr>
                <a:spLocks noChangeShapeType="1"/>
              </p:cNvSpPr>
              <p:nvPr/>
            </p:nvSpPr>
            <p:spPr bwMode="auto">
              <a:xfrm flipH="1">
                <a:off x="1081" y="3533"/>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sp>
            <p:nvSpPr>
              <p:cNvPr id="154" name="Line 102"/>
              <p:cNvSpPr>
                <a:spLocks noChangeShapeType="1"/>
              </p:cNvSpPr>
              <p:nvPr/>
            </p:nvSpPr>
            <p:spPr bwMode="auto">
              <a:xfrm flipH="1" flipV="1">
                <a:off x="1081" y="3506"/>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grpSp>
        <p:sp>
          <p:nvSpPr>
            <p:cNvPr id="144" name="Line 103"/>
            <p:cNvSpPr>
              <a:spLocks noChangeShapeType="1"/>
            </p:cNvSpPr>
            <p:nvPr/>
          </p:nvSpPr>
          <p:spPr bwMode="auto">
            <a:xfrm>
              <a:off x="4048700" y="3150259"/>
              <a:ext cx="0" cy="1238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US" sz="3200">
                <a:solidFill>
                  <a:srgbClr val="000000"/>
                </a:solidFill>
              </a:endParaRPr>
            </a:p>
          </p:txBody>
        </p:sp>
        <p:sp>
          <p:nvSpPr>
            <p:cNvPr id="145" name="Line 104"/>
            <p:cNvSpPr>
              <a:spLocks noChangeShapeType="1"/>
            </p:cNvSpPr>
            <p:nvPr/>
          </p:nvSpPr>
          <p:spPr bwMode="auto">
            <a:xfrm>
              <a:off x="4055050" y="1880259"/>
              <a:ext cx="0" cy="1238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US" sz="3200">
                <a:solidFill>
                  <a:srgbClr val="000000"/>
                </a:solidFill>
              </a:endParaRPr>
            </a:p>
          </p:txBody>
        </p:sp>
        <p:grpSp>
          <p:nvGrpSpPr>
            <p:cNvPr id="146" name="Group 105"/>
            <p:cNvGrpSpPr>
              <a:grpSpLocks/>
            </p:cNvGrpSpPr>
            <p:nvPr/>
          </p:nvGrpSpPr>
          <p:grpSpPr bwMode="auto">
            <a:xfrm rot="5400000" flipH="1">
              <a:off x="2912050" y="2585109"/>
              <a:ext cx="122238" cy="112712"/>
              <a:chOff x="1081" y="3505"/>
              <a:chExt cx="50" cy="50"/>
            </a:xfrm>
          </p:grpSpPr>
          <p:sp>
            <p:nvSpPr>
              <p:cNvPr id="151" name="Line 106"/>
              <p:cNvSpPr>
                <a:spLocks noChangeShapeType="1"/>
              </p:cNvSpPr>
              <p:nvPr/>
            </p:nvSpPr>
            <p:spPr bwMode="auto">
              <a:xfrm flipH="1">
                <a:off x="1084" y="3532"/>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sp>
            <p:nvSpPr>
              <p:cNvPr id="152" name="Line 107"/>
              <p:cNvSpPr>
                <a:spLocks noChangeShapeType="1"/>
              </p:cNvSpPr>
              <p:nvPr/>
            </p:nvSpPr>
            <p:spPr bwMode="auto">
              <a:xfrm flipH="1" flipV="1">
                <a:off x="1084" y="3505"/>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grpSp>
        <p:sp>
          <p:nvSpPr>
            <p:cNvPr id="147" name="Line 109"/>
            <p:cNvSpPr>
              <a:spLocks noChangeShapeType="1"/>
            </p:cNvSpPr>
            <p:nvPr/>
          </p:nvSpPr>
          <p:spPr bwMode="auto">
            <a:xfrm rot="-5400000">
              <a:off x="2973963" y="2289833"/>
              <a:ext cx="0" cy="1238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US" sz="3200">
                <a:solidFill>
                  <a:srgbClr val="000000"/>
                </a:solidFill>
              </a:endParaRPr>
            </a:p>
          </p:txBody>
        </p:sp>
        <p:grpSp>
          <p:nvGrpSpPr>
            <p:cNvPr id="148" name="Group 111"/>
            <p:cNvGrpSpPr>
              <a:grpSpLocks/>
            </p:cNvGrpSpPr>
            <p:nvPr/>
          </p:nvGrpSpPr>
          <p:grpSpPr bwMode="auto">
            <a:xfrm>
              <a:off x="3427988" y="2789896"/>
              <a:ext cx="122237" cy="112713"/>
              <a:chOff x="1081" y="3505"/>
              <a:chExt cx="50" cy="50"/>
            </a:xfrm>
          </p:grpSpPr>
          <p:sp>
            <p:nvSpPr>
              <p:cNvPr id="149" name="Line 112"/>
              <p:cNvSpPr>
                <a:spLocks noChangeShapeType="1"/>
              </p:cNvSpPr>
              <p:nvPr/>
            </p:nvSpPr>
            <p:spPr bwMode="auto">
              <a:xfrm flipH="1">
                <a:off x="1081" y="3530"/>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sp>
            <p:nvSpPr>
              <p:cNvPr id="150" name="Line 113"/>
              <p:cNvSpPr>
                <a:spLocks noChangeShapeType="1"/>
              </p:cNvSpPr>
              <p:nvPr/>
            </p:nvSpPr>
            <p:spPr bwMode="auto">
              <a:xfrm flipH="1" flipV="1">
                <a:off x="1081" y="3505"/>
                <a:ext cx="50" cy="2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000000"/>
                  </a:solidFill>
                </a:endParaRPr>
              </a:p>
            </p:txBody>
          </p:sp>
        </p:grpSp>
      </p:grpSp>
      <p:grpSp>
        <p:nvGrpSpPr>
          <p:cNvPr id="17" name="Group 16"/>
          <p:cNvGrpSpPr/>
          <p:nvPr/>
        </p:nvGrpSpPr>
        <p:grpSpPr>
          <a:xfrm>
            <a:off x="2085909" y="3872371"/>
            <a:ext cx="4384675" cy="2089151"/>
            <a:chOff x="561899" y="3725408"/>
            <a:chExt cx="4384675" cy="2089151"/>
          </a:xfrm>
        </p:grpSpPr>
        <p:grpSp>
          <p:nvGrpSpPr>
            <p:cNvPr id="11" name="Group 10"/>
            <p:cNvGrpSpPr/>
            <p:nvPr/>
          </p:nvGrpSpPr>
          <p:grpSpPr>
            <a:xfrm>
              <a:off x="561899" y="4903333"/>
              <a:ext cx="912813" cy="911226"/>
              <a:chOff x="561899" y="4903333"/>
              <a:chExt cx="912813" cy="911226"/>
            </a:xfrm>
          </p:grpSpPr>
          <p:grpSp>
            <p:nvGrpSpPr>
              <p:cNvPr id="6" name="Group 5"/>
              <p:cNvGrpSpPr/>
              <p:nvPr/>
            </p:nvGrpSpPr>
            <p:grpSpPr>
              <a:xfrm>
                <a:off x="561899" y="4903333"/>
                <a:ext cx="912813" cy="911226"/>
                <a:chOff x="561899" y="4903333"/>
                <a:chExt cx="912813" cy="911226"/>
              </a:xfrm>
            </p:grpSpPr>
            <p:sp>
              <p:nvSpPr>
                <p:cNvPr id="203" name="Rectangle 26"/>
                <p:cNvSpPr>
                  <a:spLocks noChangeArrowheads="1"/>
                </p:cNvSpPr>
                <p:nvPr/>
              </p:nvSpPr>
              <p:spPr bwMode="auto">
                <a:xfrm>
                  <a:off x="561899" y="5130346"/>
                  <a:ext cx="912813" cy="684213"/>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209" name="Rectangle 32"/>
                <p:cNvSpPr>
                  <a:spLocks noChangeArrowheads="1"/>
                </p:cNvSpPr>
                <p:nvPr/>
              </p:nvSpPr>
              <p:spPr bwMode="auto">
                <a:xfrm>
                  <a:off x="561899" y="4903333"/>
                  <a:ext cx="912813" cy="227013"/>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210" name="Rectangle 33"/>
              <p:cNvSpPr>
                <a:spLocks noChangeArrowheads="1"/>
              </p:cNvSpPr>
              <p:nvPr/>
            </p:nvSpPr>
            <p:spPr bwMode="auto">
              <a:xfrm>
                <a:off x="639324" y="4941433"/>
                <a:ext cx="421590"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Student</a:t>
                </a:r>
                <a:endParaRPr lang="en-US" b="1" dirty="0">
                  <a:solidFill>
                    <a:srgbClr val="000000"/>
                  </a:solidFill>
                </a:endParaRPr>
              </a:p>
            </p:txBody>
          </p:sp>
        </p:grpSp>
        <p:grpSp>
          <p:nvGrpSpPr>
            <p:cNvPr id="12" name="Group 11"/>
            <p:cNvGrpSpPr/>
            <p:nvPr/>
          </p:nvGrpSpPr>
          <p:grpSpPr>
            <a:xfrm>
              <a:off x="2435149" y="3725408"/>
              <a:ext cx="912813" cy="911225"/>
              <a:chOff x="2435149" y="3725408"/>
              <a:chExt cx="912813" cy="911225"/>
            </a:xfrm>
          </p:grpSpPr>
          <p:grpSp>
            <p:nvGrpSpPr>
              <p:cNvPr id="7" name="Group 6"/>
              <p:cNvGrpSpPr/>
              <p:nvPr/>
            </p:nvGrpSpPr>
            <p:grpSpPr>
              <a:xfrm>
                <a:off x="2435149" y="3725408"/>
                <a:ext cx="912813" cy="911225"/>
                <a:chOff x="2435149" y="3725408"/>
                <a:chExt cx="912813" cy="911225"/>
              </a:xfrm>
            </p:grpSpPr>
            <p:sp>
              <p:nvSpPr>
                <p:cNvPr id="195" name="Rectangle 35"/>
                <p:cNvSpPr>
                  <a:spLocks noChangeArrowheads="1"/>
                </p:cNvSpPr>
                <p:nvPr/>
              </p:nvSpPr>
              <p:spPr bwMode="auto">
                <a:xfrm>
                  <a:off x="2435149" y="3954008"/>
                  <a:ext cx="912813" cy="682625"/>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201" name="Rectangle 41"/>
                <p:cNvSpPr>
                  <a:spLocks noChangeArrowheads="1"/>
                </p:cNvSpPr>
                <p:nvPr/>
              </p:nvSpPr>
              <p:spPr bwMode="auto">
                <a:xfrm>
                  <a:off x="2435149" y="3725408"/>
                  <a:ext cx="912813" cy="228600"/>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202" name="Rectangle 42"/>
              <p:cNvSpPr>
                <a:spLocks noChangeArrowheads="1"/>
              </p:cNvSpPr>
              <p:nvPr/>
            </p:nvSpPr>
            <p:spPr bwMode="auto">
              <a:xfrm>
                <a:off x="2529514" y="3765096"/>
                <a:ext cx="365485"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Course</a:t>
                </a:r>
                <a:endParaRPr lang="en-US" b="1" dirty="0">
                  <a:solidFill>
                    <a:srgbClr val="000000"/>
                  </a:solidFill>
                </a:endParaRPr>
              </a:p>
            </p:txBody>
          </p:sp>
        </p:grpSp>
        <p:grpSp>
          <p:nvGrpSpPr>
            <p:cNvPr id="13" name="Group 12"/>
            <p:cNvGrpSpPr/>
            <p:nvPr/>
          </p:nvGrpSpPr>
          <p:grpSpPr>
            <a:xfrm>
              <a:off x="4033762" y="4168320"/>
              <a:ext cx="912812" cy="622301"/>
              <a:chOff x="4033762" y="4168320"/>
              <a:chExt cx="912812" cy="622301"/>
            </a:xfrm>
          </p:grpSpPr>
          <p:grpSp>
            <p:nvGrpSpPr>
              <p:cNvPr id="8" name="Group 7"/>
              <p:cNvGrpSpPr/>
              <p:nvPr/>
            </p:nvGrpSpPr>
            <p:grpSpPr>
              <a:xfrm>
                <a:off x="4033762" y="4168320"/>
                <a:ext cx="912812" cy="622301"/>
                <a:chOff x="4033762" y="4168320"/>
                <a:chExt cx="912812" cy="622301"/>
              </a:xfrm>
            </p:grpSpPr>
            <p:sp>
              <p:nvSpPr>
                <p:cNvPr id="190" name="Rectangle 44"/>
                <p:cNvSpPr>
                  <a:spLocks noChangeArrowheads="1"/>
                </p:cNvSpPr>
                <p:nvPr/>
              </p:nvSpPr>
              <p:spPr bwMode="auto">
                <a:xfrm>
                  <a:off x="4033762" y="4360408"/>
                  <a:ext cx="912812" cy="430213"/>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193" name="Rectangle 47"/>
                <p:cNvSpPr>
                  <a:spLocks noChangeArrowheads="1"/>
                </p:cNvSpPr>
                <p:nvPr/>
              </p:nvSpPr>
              <p:spPr bwMode="auto">
                <a:xfrm>
                  <a:off x="4033762" y="4168320"/>
                  <a:ext cx="912812" cy="192088"/>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194" name="Rectangle 48"/>
              <p:cNvSpPr>
                <a:spLocks noChangeArrowheads="1"/>
              </p:cNvSpPr>
              <p:nvPr/>
            </p:nvSpPr>
            <p:spPr bwMode="auto">
              <a:xfrm>
                <a:off x="4097196" y="4185428"/>
                <a:ext cx="52418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Instructor</a:t>
                </a:r>
                <a:endParaRPr lang="en-US" b="1" dirty="0">
                  <a:solidFill>
                    <a:srgbClr val="000000"/>
                  </a:solidFill>
                </a:endParaRPr>
              </a:p>
            </p:txBody>
          </p:sp>
        </p:grpSp>
        <p:grpSp>
          <p:nvGrpSpPr>
            <p:cNvPr id="14" name="Group 13"/>
            <p:cNvGrpSpPr/>
            <p:nvPr/>
          </p:nvGrpSpPr>
          <p:grpSpPr>
            <a:xfrm>
              <a:off x="4033762" y="4900158"/>
              <a:ext cx="912812" cy="898525"/>
              <a:chOff x="4033762" y="4900158"/>
              <a:chExt cx="912812" cy="898525"/>
            </a:xfrm>
          </p:grpSpPr>
          <p:grpSp>
            <p:nvGrpSpPr>
              <p:cNvPr id="9" name="Group 8"/>
              <p:cNvGrpSpPr/>
              <p:nvPr/>
            </p:nvGrpSpPr>
            <p:grpSpPr>
              <a:xfrm>
                <a:off x="4033762" y="4900158"/>
                <a:ext cx="912812" cy="898525"/>
                <a:chOff x="4033762" y="4900158"/>
                <a:chExt cx="912812" cy="898525"/>
              </a:xfrm>
            </p:grpSpPr>
            <p:sp>
              <p:nvSpPr>
                <p:cNvPr id="183" name="Rectangle 50"/>
                <p:cNvSpPr>
                  <a:spLocks noChangeArrowheads="1"/>
                </p:cNvSpPr>
                <p:nvPr/>
              </p:nvSpPr>
              <p:spPr bwMode="auto">
                <a:xfrm>
                  <a:off x="4033762" y="5125583"/>
                  <a:ext cx="912812" cy="673100"/>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188" name="Rectangle 55"/>
                <p:cNvSpPr>
                  <a:spLocks noChangeArrowheads="1"/>
                </p:cNvSpPr>
                <p:nvPr/>
              </p:nvSpPr>
              <p:spPr bwMode="auto">
                <a:xfrm>
                  <a:off x="4033762" y="4900158"/>
                  <a:ext cx="912812" cy="225425"/>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189" name="Rectangle 56"/>
              <p:cNvSpPr>
                <a:spLocks noChangeArrowheads="1"/>
              </p:cNvSpPr>
              <p:nvPr/>
            </p:nvSpPr>
            <p:spPr bwMode="auto">
              <a:xfrm>
                <a:off x="4125199" y="4939846"/>
                <a:ext cx="31418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Room</a:t>
                </a:r>
                <a:endParaRPr lang="en-US" b="1" dirty="0">
                  <a:solidFill>
                    <a:srgbClr val="000000"/>
                  </a:solidFill>
                </a:endParaRPr>
              </a:p>
            </p:txBody>
          </p:sp>
        </p:grpSp>
        <p:grpSp>
          <p:nvGrpSpPr>
            <p:cNvPr id="15" name="Group 14"/>
            <p:cNvGrpSpPr/>
            <p:nvPr/>
          </p:nvGrpSpPr>
          <p:grpSpPr>
            <a:xfrm>
              <a:off x="2435149" y="5062083"/>
              <a:ext cx="912813" cy="620712"/>
              <a:chOff x="2435149" y="5062083"/>
              <a:chExt cx="912813" cy="620712"/>
            </a:xfrm>
          </p:grpSpPr>
          <p:grpSp>
            <p:nvGrpSpPr>
              <p:cNvPr id="10" name="Group 9"/>
              <p:cNvGrpSpPr/>
              <p:nvPr/>
            </p:nvGrpSpPr>
            <p:grpSpPr>
              <a:xfrm>
                <a:off x="2435149" y="5062083"/>
                <a:ext cx="912813" cy="620712"/>
                <a:chOff x="2435149" y="5062083"/>
                <a:chExt cx="912813" cy="620712"/>
              </a:xfrm>
            </p:grpSpPr>
            <p:sp>
              <p:nvSpPr>
                <p:cNvPr id="179" name="Rectangle 72"/>
                <p:cNvSpPr>
                  <a:spLocks noChangeArrowheads="1"/>
                </p:cNvSpPr>
                <p:nvPr/>
              </p:nvSpPr>
              <p:spPr bwMode="auto">
                <a:xfrm>
                  <a:off x="2435149" y="5254170"/>
                  <a:ext cx="912813" cy="428625"/>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sp>
              <p:nvSpPr>
                <p:cNvPr id="180" name="Rectangle 73"/>
                <p:cNvSpPr>
                  <a:spLocks noChangeArrowheads="1"/>
                </p:cNvSpPr>
                <p:nvPr/>
              </p:nvSpPr>
              <p:spPr bwMode="auto">
                <a:xfrm>
                  <a:off x="2435149" y="5062083"/>
                  <a:ext cx="912813" cy="192087"/>
                </a:xfrm>
                <a:prstGeom prst="rect">
                  <a:avLst/>
                </a:prstGeom>
                <a:solidFill>
                  <a:schemeClr val="bg1"/>
                </a:solidFill>
                <a:ln w="12700">
                  <a:solidFill>
                    <a:srgbClr val="000000"/>
                  </a:solidFill>
                  <a:miter lim="800000"/>
                  <a:headEnd/>
                  <a:tailEnd/>
                </a:ln>
              </p:spPr>
              <p:txBody>
                <a:bodyPr/>
                <a:lstStyle/>
                <a:p>
                  <a:pPr algn="ctr"/>
                  <a:endParaRPr lang="en-CA">
                    <a:solidFill>
                      <a:srgbClr val="000000"/>
                    </a:solidFill>
                  </a:endParaRPr>
                </a:p>
              </p:txBody>
            </p:sp>
          </p:grpSp>
          <p:sp>
            <p:nvSpPr>
              <p:cNvPr id="181" name="Rectangle 74"/>
              <p:cNvSpPr>
                <a:spLocks noChangeArrowheads="1"/>
              </p:cNvSpPr>
              <p:nvPr/>
            </p:nvSpPr>
            <p:spPr bwMode="auto">
              <a:xfrm>
                <a:off x="2567309" y="5076987"/>
                <a:ext cx="264496"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1000" b="1" dirty="0">
                    <a:solidFill>
                      <a:srgbClr val="000000"/>
                    </a:solidFill>
                  </a:rPr>
                  <a:t>Class</a:t>
                </a:r>
                <a:endParaRPr lang="en-US" b="1" dirty="0">
                  <a:solidFill>
                    <a:srgbClr val="000000"/>
                  </a:solidFill>
                </a:endParaRPr>
              </a:p>
            </p:txBody>
          </p:sp>
        </p:grpSp>
      </p:grpSp>
      <p:grpSp>
        <p:nvGrpSpPr>
          <p:cNvPr id="22" name="Group 21"/>
          <p:cNvGrpSpPr/>
          <p:nvPr/>
        </p:nvGrpSpPr>
        <p:grpSpPr>
          <a:xfrm>
            <a:off x="2998712" y="4248608"/>
            <a:ext cx="2559050" cy="1602661"/>
            <a:chOff x="1474712" y="4101645"/>
            <a:chExt cx="2559050" cy="1602661"/>
          </a:xfrm>
        </p:grpSpPr>
        <p:grpSp>
          <p:nvGrpSpPr>
            <p:cNvPr id="18" name="Group 17"/>
            <p:cNvGrpSpPr/>
            <p:nvPr/>
          </p:nvGrpSpPr>
          <p:grpSpPr>
            <a:xfrm>
              <a:off x="3329436" y="4101645"/>
              <a:ext cx="704326" cy="1104900"/>
              <a:chOff x="3329436" y="4101645"/>
              <a:chExt cx="704326" cy="1104900"/>
            </a:xfrm>
          </p:grpSpPr>
          <p:sp>
            <p:nvSpPr>
              <p:cNvPr id="166" name="Freeform 63"/>
              <p:cNvSpPr>
                <a:spLocks/>
              </p:cNvSpPr>
              <p:nvPr/>
            </p:nvSpPr>
            <p:spPr bwMode="auto">
              <a:xfrm>
                <a:off x="3341612" y="4300083"/>
                <a:ext cx="692150" cy="906462"/>
              </a:xfrm>
              <a:custGeom>
                <a:avLst/>
                <a:gdLst>
                  <a:gd name="T0" fmla="*/ 2147483647 w 762"/>
                  <a:gd name="T1" fmla="*/ 0 h 1148"/>
                  <a:gd name="T2" fmla="*/ 2147483647 w 762"/>
                  <a:gd name="T3" fmla="*/ 0 h 1148"/>
                  <a:gd name="T4" fmla="*/ 2147483647 w 762"/>
                  <a:gd name="T5" fmla="*/ 2147483647 h 1148"/>
                  <a:gd name="T6" fmla="*/ 0 w 762"/>
                  <a:gd name="T7" fmla="*/ 2147483647 h 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148">
                    <a:moveTo>
                      <a:pt x="762" y="0"/>
                    </a:moveTo>
                    <a:lnTo>
                      <a:pt x="331" y="0"/>
                    </a:lnTo>
                    <a:lnTo>
                      <a:pt x="331" y="1148"/>
                    </a:lnTo>
                    <a:lnTo>
                      <a:pt x="0" y="1148"/>
                    </a:lnTo>
                  </a:path>
                </a:pathLst>
              </a:custGeom>
              <a:noFill/>
              <a:ln w="1270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endParaRPr>
              </a:p>
            </p:txBody>
          </p:sp>
          <p:sp>
            <p:nvSpPr>
              <p:cNvPr id="172" name="Rectangle 87"/>
              <p:cNvSpPr>
                <a:spLocks noChangeArrowheads="1"/>
              </p:cNvSpPr>
              <p:nvPr/>
            </p:nvSpPr>
            <p:spPr bwMode="auto">
              <a:xfrm>
                <a:off x="3329436" y="4873170"/>
                <a:ext cx="27411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taught</a:t>
                </a:r>
              </a:p>
              <a:p>
                <a:pPr algn="r" eaLnBrk="0" hangingPunct="0"/>
                <a:r>
                  <a:rPr lang="en-US" sz="800" dirty="0">
                    <a:solidFill>
                      <a:srgbClr val="000000"/>
                    </a:solidFill>
                  </a:rPr>
                  <a:t>by</a:t>
                </a:r>
              </a:p>
            </p:txBody>
          </p:sp>
          <p:sp>
            <p:nvSpPr>
              <p:cNvPr id="174" name="Rectangle 89"/>
              <p:cNvSpPr>
                <a:spLocks noChangeArrowheads="1"/>
              </p:cNvSpPr>
              <p:nvPr/>
            </p:nvSpPr>
            <p:spPr bwMode="auto">
              <a:xfrm>
                <a:off x="3635342" y="4101645"/>
                <a:ext cx="32380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teaches</a:t>
                </a:r>
              </a:p>
            </p:txBody>
          </p:sp>
        </p:grpSp>
        <p:grpSp>
          <p:nvGrpSpPr>
            <p:cNvPr id="21" name="Group 20"/>
            <p:cNvGrpSpPr/>
            <p:nvPr/>
          </p:nvGrpSpPr>
          <p:grpSpPr>
            <a:xfrm>
              <a:off x="1474712" y="5193845"/>
              <a:ext cx="957262" cy="343774"/>
              <a:chOff x="1474712" y="5193845"/>
              <a:chExt cx="957262" cy="343774"/>
            </a:xfrm>
          </p:grpSpPr>
          <p:sp>
            <p:nvSpPr>
              <p:cNvPr id="171" name="Rectangle 86"/>
              <p:cNvSpPr>
                <a:spLocks noChangeArrowheads="1"/>
              </p:cNvSpPr>
              <p:nvPr/>
            </p:nvSpPr>
            <p:spPr bwMode="auto">
              <a:xfrm>
                <a:off x="1614897" y="5193845"/>
                <a:ext cx="46006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registers in</a:t>
                </a:r>
                <a:endParaRPr lang="en-US" dirty="0">
                  <a:solidFill>
                    <a:srgbClr val="000000"/>
                  </a:solidFill>
                </a:endParaRPr>
              </a:p>
            </p:txBody>
          </p:sp>
          <p:sp>
            <p:nvSpPr>
              <p:cNvPr id="175" name="Line 93"/>
              <p:cNvSpPr>
                <a:spLocks noChangeShapeType="1"/>
              </p:cNvSpPr>
              <p:nvPr/>
            </p:nvSpPr>
            <p:spPr bwMode="auto">
              <a:xfrm flipH="1">
                <a:off x="1474712" y="5357358"/>
                <a:ext cx="95726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US" sz="3200">
                  <a:solidFill>
                    <a:srgbClr val="000000"/>
                  </a:solidFill>
                </a:endParaRPr>
              </a:p>
            </p:txBody>
          </p:sp>
          <p:sp>
            <p:nvSpPr>
              <p:cNvPr id="176" name="Rectangle 108"/>
              <p:cNvSpPr>
                <a:spLocks noChangeArrowheads="1"/>
              </p:cNvSpPr>
              <p:nvPr/>
            </p:nvSpPr>
            <p:spPr bwMode="auto">
              <a:xfrm>
                <a:off x="1765607" y="5414508"/>
                <a:ext cx="63478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is registered by</a:t>
                </a:r>
                <a:endParaRPr lang="en-US" dirty="0">
                  <a:solidFill>
                    <a:srgbClr val="000000"/>
                  </a:solidFill>
                </a:endParaRPr>
              </a:p>
            </p:txBody>
          </p:sp>
        </p:grpSp>
        <p:grpSp>
          <p:nvGrpSpPr>
            <p:cNvPr id="20" name="Group 19"/>
            <p:cNvGrpSpPr/>
            <p:nvPr/>
          </p:nvGrpSpPr>
          <p:grpSpPr>
            <a:xfrm>
              <a:off x="2288354" y="4636633"/>
              <a:ext cx="1111038" cy="431800"/>
              <a:chOff x="2288354" y="4636633"/>
              <a:chExt cx="1111038" cy="431800"/>
            </a:xfrm>
          </p:grpSpPr>
          <p:sp>
            <p:nvSpPr>
              <p:cNvPr id="164" name="Freeform 57"/>
              <p:cNvSpPr>
                <a:spLocks/>
              </p:cNvSpPr>
              <p:nvPr/>
            </p:nvSpPr>
            <p:spPr bwMode="auto">
              <a:xfrm>
                <a:off x="2892349" y="4636633"/>
                <a:ext cx="1588" cy="431800"/>
              </a:xfrm>
              <a:custGeom>
                <a:avLst/>
                <a:gdLst>
                  <a:gd name="T0" fmla="*/ 0 w 1588"/>
                  <a:gd name="T1" fmla="*/ 0 h 543"/>
                  <a:gd name="T2" fmla="*/ 0 w 1588"/>
                  <a:gd name="T3" fmla="*/ 2147483647 h 543"/>
                  <a:gd name="T4" fmla="*/ 0 w 1588"/>
                  <a:gd name="T5" fmla="*/ 2147483647 h 543"/>
                  <a:gd name="T6" fmla="*/ 0 60000 65536"/>
                  <a:gd name="T7" fmla="*/ 0 60000 65536"/>
                  <a:gd name="T8" fmla="*/ 0 60000 65536"/>
                </a:gdLst>
                <a:ahLst/>
                <a:cxnLst>
                  <a:cxn ang="T6">
                    <a:pos x="T0" y="T1"/>
                  </a:cxn>
                  <a:cxn ang="T7">
                    <a:pos x="T2" y="T3"/>
                  </a:cxn>
                  <a:cxn ang="T8">
                    <a:pos x="T4" y="T5"/>
                  </a:cxn>
                </a:cxnLst>
                <a:rect l="0" t="0" r="r" b="b"/>
                <a:pathLst>
                  <a:path w="1588" h="543">
                    <a:moveTo>
                      <a:pt x="0" y="0"/>
                    </a:moveTo>
                    <a:lnTo>
                      <a:pt x="0" y="321"/>
                    </a:lnTo>
                    <a:lnTo>
                      <a:pt x="0" y="543"/>
                    </a:lnTo>
                  </a:path>
                </a:pathLst>
              </a:custGeom>
              <a:noFill/>
              <a:ln w="1270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endParaRPr>
              </a:p>
            </p:txBody>
          </p:sp>
          <p:sp>
            <p:nvSpPr>
              <p:cNvPr id="170" name="Rectangle 81"/>
              <p:cNvSpPr>
                <a:spLocks noChangeArrowheads="1"/>
              </p:cNvSpPr>
              <p:nvPr/>
            </p:nvSpPr>
            <p:spPr bwMode="auto">
              <a:xfrm>
                <a:off x="2288354" y="4905464"/>
                <a:ext cx="50550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eaLnBrk="0" hangingPunct="0"/>
                <a:r>
                  <a:rPr lang="en-US" sz="800" dirty="0">
                    <a:solidFill>
                      <a:srgbClr val="000000"/>
                    </a:solidFill>
                  </a:rPr>
                  <a:t>offering of</a:t>
                </a:r>
                <a:endParaRPr lang="en-US" dirty="0">
                  <a:solidFill>
                    <a:srgbClr val="000000"/>
                  </a:solidFill>
                </a:endParaRPr>
              </a:p>
            </p:txBody>
          </p:sp>
          <p:sp>
            <p:nvSpPr>
              <p:cNvPr id="177" name="Rectangle 81"/>
              <p:cNvSpPr>
                <a:spLocks noChangeArrowheads="1"/>
              </p:cNvSpPr>
              <p:nvPr/>
            </p:nvSpPr>
            <p:spPr bwMode="auto">
              <a:xfrm>
                <a:off x="2893886" y="4700484"/>
                <a:ext cx="50550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r" eaLnBrk="0" hangingPunct="0"/>
                <a:r>
                  <a:rPr lang="en-US" sz="800" dirty="0">
                    <a:solidFill>
                      <a:srgbClr val="000000"/>
                    </a:solidFill>
                  </a:rPr>
                  <a:t>offered via</a:t>
                </a:r>
                <a:endParaRPr lang="en-US" dirty="0">
                  <a:solidFill>
                    <a:srgbClr val="000000"/>
                  </a:solidFill>
                </a:endParaRPr>
              </a:p>
            </p:txBody>
          </p:sp>
        </p:grpSp>
        <p:grpSp>
          <p:nvGrpSpPr>
            <p:cNvPr id="19" name="Group 18"/>
            <p:cNvGrpSpPr/>
            <p:nvPr/>
          </p:nvGrpSpPr>
          <p:grpSpPr>
            <a:xfrm>
              <a:off x="3341612" y="5344311"/>
              <a:ext cx="692150" cy="359995"/>
              <a:chOff x="3341612" y="5344311"/>
              <a:chExt cx="692150" cy="359995"/>
            </a:xfrm>
          </p:grpSpPr>
          <p:sp>
            <p:nvSpPr>
              <p:cNvPr id="167" name="Freeform 67"/>
              <p:cNvSpPr>
                <a:spLocks/>
              </p:cNvSpPr>
              <p:nvPr/>
            </p:nvSpPr>
            <p:spPr bwMode="auto">
              <a:xfrm>
                <a:off x="3341612" y="5481183"/>
                <a:ext cx="692150" cy="92075"/>
              </a:xfrm>
              <a:custGeom>
                <a:avLst/>
                <a:gdLst>
                  <a:gd name="T0" fmla="*/ 2147483647 w 762"/>
                  <a:gd name="T1" fmla="*/ 2147483647 h 101"/>
                  <a:gd name="T2" fmla="*/ 2147483647 w 762"/>
                  <a:gd name="T3" fmla="*/ 2147483647 h 101"/>
                  <a:gd name="T4" fmla="*/ 2147483647 w 762"/>
                  <a:gd name="T5" fmla="*/ 0 h 101"/>
                  <a:gd name="T6" fmla="*/ 0 w 762"/>
                  <a:gd name="T7" fmla="*/ 0 h 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2" h="101">
                    <a:moveTo>
                      <a:pt x="762" y="101"/>
                    </a:moveTo>
                    <a:lnTo>
                      <a:pt x="331" y="101"/>
                    </a:lnTo>
                    <a:lnTo>
                      <a:pt x="331"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z="3200">
                  <a:solidFill>
                    <a:srgbClr val="000000"/>
                  </a:solidFill>
                </a:endParaRPr>
              </a:p>
            </p:txBody>
          </p:sp>
          <p:sp>
            <p:nvSpPr>
              <p:cNvPr id="173" name="Rectangle 88"/>
              <p:cNvSpPr>
                <a:spLocks noChangeArrowheads="1"/>
              </p:cNvSpPr>
              <p:nvPr/>
            </p:nvSpPr>
            <p:spPr bwMode="auto">
              <a:xfrm>
                <a:off x="3431867" y="5581195"/>
                <a:ext cx="41197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located in</a:t>
                </a:r>
                <a:endParaRPr lang="en-US" dirty="0">
                  <a:solidFill>
                    <a:srgbClr val="000000"/>
                  </a:solidFill>
                </a:endParaRPr>
              </a:p>
            </p:txBody>
          </p:sp>
          <p:sp>
            <p:nvSpPr>
              <p:cNvPr id="178" name="Rectangle 88"/>
              <p:cNvSpPr>
                <a:spLocks noChangeArrowheads="1"/>
              </p:cNvSpPr>
              <p:nvPr/>
            </p:nvSpPr>
            <p:spPr bwMode="auto">
              <a:xfrm>
                <a:off x="3568146" y="5344311"/>
                <a:ext cx="4472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r>
                  <a:rPr lang="en-US" sz="800" dirty="0">
                    <a:solidFill>
                      <a:srgbClr val="000000"/>
                    </a:solidFill>
                  </a:rPr>
                  <a:t>location of</a:t>
                </a:r>
                <a:endParaRPr lang="en-US" dirty="0">
                  <a:solidFill>
                    <a:srgbClr val="000000"/>
                  </a:solidFill>
                </a:endParaRPr>
              </a:p>
            </p:txBody>
          </p:sp>
        </p:grpSp>
      </p:grpSp>
      <p:grpSp>
        <p:nvGrpSpPr>
          <p:cNvPr id="23" name="Group 22"/>
          <p:cNvGrpSpPr/>
          <p:nvPr/>
        </p:nvGrpSpPr>
        <p:grpSpPr>
          <a:xfrm>
            <a:off x="2144965" y="4139053"/>
            <a:ext cx="4201132" cy="1785224"/>
            <a:chOff x="620964" y="3992108"/>
            <a:chExt cx="4201133" cy="1785224"/>
          </a:xfrm>
        </p:grpSpPr>
        <p:sp>
          <p:nvSpPr>
            <p:cNvPr id="182" name="Rectangle 75"/>
            <p:cNvSpPr>
              <a:spLocks noChangeArrowheads="1"/>
            </p:cNvSpPr>
            <p:nvPr/>
          </p:nvSpPr>
          <p:spPr bwMode="auto">
            <a:xfrm>
              <a:off x="2492299" y="5287508"/>
              <a:ext cx="24686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eaLnBrk="0" hangingPunct="0"/>
              <a:r>
                <a:rPr lang="en-US" sz="800" dirty="0">
                  <a:solidFill>
                    <a:srgbClr val="000000"/>
                  </a:solidFill>
                </a:rPr>
                <a:t>Days</a:t>
              </a:r>
            </a:p>
            <a:p>
              <a:pPr eaLnBrk="0" hangingPunct="0"/>
              <a:r>
                <a:rPr lang="en-US" sz="800" dirty="0">
                  <a:solidFill>
                    <a:srgbClr val="000000"/>
                  </a:solidFill>
                </a:rPr>
                <a:t>Times</a:t>
              </a:r>
              <a:endParaRPr lang="en-US" dirty="0">
                <a:solidFill>
                  <a:srgbClr val="000000"/>
                </a:solidFill>
              </a:endParaRPr>
            </a:p>
          </p:txBody>
        </p:sp>
        <p:grpSp>
          <p:nvGrpSpPr>
            <p:cNvPr id="2" name="Group 1"/>
            <p:cNvGrpSpPr/>
            <p:nvPr/>
          </p:nvGrpSpPr>
          <p:grpSpPr>
            <a:xfrm>
              <a:off x="620964" y="5168446"/>
              <a:ext cx="356098" cy="608886"/>
              <a:chOff x="620964" y="5168446"/>
              <a:chExt cx="356098" cy="608886"/>
            </a:xfrm>
          </p:grpSpPr>
          <p:sp>
            <p:nvSpPr>
              <p:cNvPr id="204" name="Rectangle 27"/>
              <p:cNvSpPr>
                <a:spLocks noChangeArrowheads="1"/>
              </p:cNvSpPr>
              <p:nvPr/>
            </p:nvSpPr>
            <p:spPr bwMode="auto">
              <a:xfrm>
                <a:off x="631678" y="5168446"/>
                <a:ext cx="3430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Number</a:t>
                </a:r>
                <a:endParaRPr lang="en-US" dirty="0">
                  <a:solidFill>
                    <a:srgbClr val="000000"/>
                  </a:solidFill>
                </a:endParaRPr>
              </a:p>
            </p:txBody>
          </p:sp>
          <p:sp>
            <p:nvSpPr>
              <p:cNvPr id="205" name="Rectangle 28"/>
              <p:cNvSpPr>
                <a:spLocks noChangeArrowheads="1"/>
              </p:cNvSpPr>
              <p:nvPr/>
            </p:nvSpPr>
            <p:spPr bwMode="auto">
              <a:xfrm>
                <a:off x="633723" y="5290683"/>
                <a:ext cx="24846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Name</a:t>
                </a:r>
                <a:endParaRPr lang="en-US" dirty="0">
                  <a:solidFill>
                    <a:srgbClr val="000000"/>
                  </a:solidFill>
                </a:endParaRPr>
              </a:p>
            </p:txBody>
          </p:sp>
          <p:sp>
            <p:nvSpPr>
              <p:cNvPr id="206" name="Rectangle 29"/>
              <p:cNvSpPr>
                <a:spLocks noChangeArrowheads="1"/>
              </p:cNvSpPr>
              <p:nvPr/>
            </p:nvSpPr>
            <p:spPr bwMode="auto">
              <a:xfrm>
                <a:off x="642034" y="5411333"/>
                <a:ext cx="33502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Address</a:t>
                </a:r>
                <a:endParaRPr lang="en-US" dirty="0">
                  <a:solidFill>
                    <a:srgbClr val="000000"/>
                  </a:solidFill>
                </a:endParaRPr>
              </a:p>
            </p:txBody>
          </p:sp>
          <p:sp>
            <p:nvSpPr>
              <p:cNvPr id="207" name="Rectangle 30"/>
              <p:cNvSpPr>
                <a:spLocks noChangeArrowheads="1"/>
              </p:cNvSpPr>
              <p:nvPr/>
            </p:nvSpPr>
            <p:spPr bwMode="auto">
              <a:xfrm>
                <a:off x="620964" y="5533571"/>
                <a:ext cx="25653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Major</a:t>
                </a:r>
                <a:endParaRPr lang="en-US">
                  <a:solidFill>
                    <a:srgbClr val="000000"/>
                  </a:solidFill>
                </a:endParaRPr>
              </a:p>
            </p:txBody>
          </p:sp>
          <p:sp>
            <p:nvSpPr>
              <p:cNvPr id="208" name="Rectangle 31"/>
              <p:cNvSpPr>
                <a:spLocks noChangeArrowheads="1"/>
              </p:cNvSpPr>
              <p:nvPr/>
            </p:nvSpPr>
            <p:spPr bwMode="auto">
              <a:xfrm>
                <a:off x="642006" y="5654221"/>
                <a:ext cx="17633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GPA</a:t>
                </a:r>
                <a:endParaRPr lang="en-US">
                  <a:solidFill>
                    <a:srgbClr val="000000"/>
                  </a:solidFill>
                </a:endParaRPr>
              </a:p>
            </p:txBody>
          </p:sp>
        </p:grpSp>
        <p:grpSp>
          <p:nvGrpSpPr>
            <p:cNvPr id="5" name="Group 4"/>
            <p:cNvGrpSpPr/>
            <p:nvPr/>
          </p:nvGrpSpPr>
          <p:grpSpPr>
            <a:xfrm>
              <a:off x="4103541" y="5163683"/>
              <a:ext cx="718556" cy="488236"/>
              <a:chOff x="4103541" y="5163683"/>
              <a:chExt cx="718556" cy="488236"/>
            </a:xfrm>
          </p:grpSpPr>
          <p:sp>
            <p:nvSpPr>
              <p:cNvPr id="184" name="Rectangle 51"/>
              <p:cNvSpPr>
                <a:spLocks noChangeArrowheads="1"/>
              </p:cNvSpPr>
              <p:nvPr/>
            </p:nvSpPr>
            <p:spPr bwMode="auto">
              <a:xfrm>
                <a:off x="4103541" y="5163683"/>
                <a:ext cx="3430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Number</a:t>
                </a:r>
                <a:endParaRPr lang="en-US">
                  <a:solidFill>
                    <a:srgbClr val="000000"/>
                  </a:solidFill>
                </a:endParaRPr>
              </a:p>
            </p:txBody>
          </p:sp>
          <p:sp>
            <p:nvSpPr>
              <p:cNvPr id="185" name="Rectangle 52"/>
              <p:cNvSpPr>
                <a:spLocks noChangeArrowheads="1"/>
              </p:cNvSpPr>
              <p:nvPr/>
            </p:nvSpPr>
            <p:spPr bwMode="auto">
              <a:xfrm>
                <a:off x="4105936" y="5285921"/>
                <a:ext cx="3398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Building</a:t>
                </a:r>
                <a:endParaRPr lang="en-US" dirty="0">
                  <a:solidFill>
                    <a:srgbClr val="000000"/>
                  </a:solidFill>
                </a:endParaRPr>
              </a:p>
            </p:txBody>
          </p:sp>
          <p:sp>
            <p:nvSpPr>
              <p:cNvPr id="186" name="Rectangle 53"/>
              <p:cNvSpPr>
                <a:spLocks noChangeArrowheads="1"/>
              </p:cNvSpPr>
              <p:nvPr/>
            </p:nvSpPr>
            <p:spPr bwMode="auto">
              <a:xfrm>
                <a:off x="4136012" y="5406571"/>
                <a:ext cx="68608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Seating Capacity</a:t>
                </a:r>
                <a:endParaRPr lang="en-US">
                  <a:solidFill>
                    <a:srgbClr val="000000"/>
                  </a:solidFill>
                </a:endParaRPr>
              </a:p>
            </p:txBody>
          </p:sp>
          <p:sp>
            <p:nvSpPr>
              <p:cNvPr id="187" name="Rectangle 54"/>
              <p:cNvSpPr>
                <a:spLocks noChangeArrowheads="1"/>
              </p:cNvSpPr>
              <p:nvPr/>
            </p:nvSpPr>
            <p:spPr bwMode="auto">
              <a:xfrm>
                <a:off x="4109333" y="5528808"/>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Equipment</a:t>
                </a:r>
                <a:endParaRPr lang="en-US">
                  <a:solidFill>
                    <a:srgbClr val="000000"/>
                  </a:solidFill>
                </a:endParaRPr>
              </a:p>
            </p:txBody>
          </p:sp>
        </p:grpSp>
        <p:grpSp>
          <p:nvGrpSpPr>
            <p:cNvPr id="4" name="Group 3"/>
            <p:cNvGrpSpPr/>
            <p:nvPr/>
          </p:nvGrpSpPr>
          <p:grpSpPr>
            <a:xfrm>
              <a:off x="4103541" y="4398508"/>
              <a:ext cx="343043" cy="245348"/>
              <a:chOff x="4103541" y="4398508"/>
              <a:chExt cx="343043" cy="245348"/>
            </a:xfrm>
          </p:grpSpPr>
          <p:sp>
            <p:nvSpPr>
              <p:cNvPr id="191" name="Rectangle 45"/>
              <p:cNvSpPr>
                <a:spLocks noChangeArrowheads="1"/>
              </p:cNvSpPr>
              <p:nvPr/>
            </p:nvSpPr>
            <p:spPr bwMode="auto">
              <a:xfrm>
                <a:off x="4103541" y="4398508"/>
                <a:ext cx="3430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Number</a:t>
                </a:r>
                <a:endParaRPr lang="en-US" dirty="0">
                  <a:solidFill>
                    <a:srgbClr val="000000"/>
                  </a:solidFill>
                </a:endParaRPr>
              </a:p>
            </p:txBody>
          </p:sp>
          <p:sp>
            <p:nvSpPr>
              <p:cNvPr id="192" name="Rectangle 46"/>
              <p:cNvSpPr>
                <a:spLocks noChangeArrowheads="1"/>
              </p:cNvSpPr>
              <p:nvPr/>
            </p:nvSpPr>
            <p:spPr bwMode="auto">
              <a:xfrm>
                <a:off x="4105586" y="4520745"/>
                <a:ext cx="24846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a:solidFill>
                      <a:srgbClr val="000000"/>
                    </a:solidFill>
                  </a:rPr>
                  <a:t>Name</a:t>
                </a:r>
                <a:endParaRPr lang="en-US">
                  <a:solidFill>
                    <a:srgbClr val="000000"/>
                  </a:solidFill>
                </a:endParaRPr>
              </a:p>
            </p:txBody>
          </p:sp>
        </p:grpSp>
        <p:grpSp>
          <p:nvGrpSpPr>
            <p:cNvPr id="3" name="Group 2"/>
            <p:cNvGrpSpPr/>
            <p:nvPr/>
          </p:nvGrpSpPr>
          <p:grpSpPr>
            <a:xfrm>
              <a:off x="2504926" y="3992108"/>
              <a:ext cx="595024" cy="608886"/>
              <a:chOff x="2504926" y="3992108"/>
              <a:chExt cx="595024" cy="608886"/>
            </a:xfrm>
          </p:grpSpPr>
          <p:sp>
            <p:nvSpPr>
              <p:cNvPr id="196" name="Rectangle 36"/>
              <p:cNvSpPr>
                <a:spLocks noChangeArrowheads="1"/>
              </p:cNvSpPr>
              <p:nvPr/>
            </p:nvSpPr>
            <p:spPr bwMode="auto">
              <a:xfrm>
                <a:off x="2508104" y="3992108"/>
                <a:ext cx="50815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Department</a:t>
                </a:r>
                <a:endParaRPr lang="en-US" dirty="0">
                  <a:solidFill>
                    <a:srgbClr val="000000"/>
                  </a:solidFill>
                </a:endParaRPr>
              </a:p>
            </p:txBody>
          </p:sp>
          <p:sp>
            <p:nvSpPr>
              <p:cNvPr id="197" name="Rectangle 37"/>
              <p:cNvSpPr>
                <a:spLocks noChangeArrowheads="1"/>
              </p:cNvSpPr>
              <p:nvPr/>
            </p:nvSpPr>
            <p:spPr bwMode="auto">
              <a:xfrm>
                <a:off x="2504926" y="4114346"/>
                <a:ext cx="3430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Number</a:t>
                </a:r>
                <a:endParaRPr lang="en-US" dirty="0">
                  <a:solidFill>
                    <a:srgbClr val="000000"/>
                  </a:solidFill>
                </a:endParaRPr>
              </a:p>
            </p:txBody>
          </p:sp>
          <p:sp>
            <p:nvSpPr>
              <p:cNvPr id="198" name="Rectangle 38"/>
              <p:cNvSpPr>
                <a:spLocks noChangeArrowheads="1"/>
              </p:cNvSpPr>
              <p:nvPr/>
            </p:nvSpPr>
            <p:spPr bwMode="auto">
              <a:xfrm>
                <a:off x="2519133" y="4234996"/>
                <a:ext cx="52418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Credit Hours</a:t>
                </a:r>
                <a:endParaRPr lang="en-US" dirty="0">
                  <a:solidFill>
                    <a:srgbClr val="000000"/>
                  </a:solidFill>
                </a:endParaRPr>
              </a:p>
            </p:txBody>
          </p:sp>
          <p:sp>
            <p:nvSpPr>
              <p:cNvPr id="199" name="Rectangle 39"/>
              <p:cNvSpPr>
                <a:spLocks noChangeArrowheads="1"/>
              </p:cNvSpPr>
              <p:nvPr/>
            </p:nvSpPr>
            <p:spPr bwMode="auto">
              <a:xfrm>
                <a:off x="2511415" y="4357233"/>
                <a:ext cx="47769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Description</a:t>
                </a:r>
                <a:endParaRPr lang="en-US" dirty="0">
                  <a:solidFill>
                    <a:srgbClr val="000000"/>
                  </a:solidFill>
                </a:endParaRPr>
              </a:p>
            </p:txBody>
          </p:sp>
          <p:sp>
            <p:nvSpPr>
              <p:cNvPr id="200" name="Rectangle 40"/>
              <p:cNvSpPr>
                <a:spLocks noChangeArrowheads="1"/>
              </p:cNvSpPr>
              <p:nvPr/>
            </p:nvSpPr>
            <p:spPr bwMode="auto">
              <a:xfrm>
                <a:off x="2519663" y="4477883"/>
                <a:ext cx="58028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ctr" eaLnBrk="0" hangingPunct="0"/>
                <a:r>
                  <a:rPr lang="en-US" sz="800" dirty="0">
                    <a:solidFill>
                      <a:srgbClr val="000000"/>
                    </a:solidFill>
                  </a:rPr>
                  <a:t>Pre-requisites</a:t>
                </a:r>
                <a:endParaRPr lang="en-US" dirty="0">
                  <a:solidFill>
                    <a:srgbClr val="000000"/>
                  </a:solidFill>
                </a:endParaRPr>
              </a:p>
            </p:txBody>
          </p:sp>
        </p:grpSp>
      </p:grpSp>
    </p:spTree>
    <p:extLst>
      <p:ext uri="{BB962C8B-B14F-4D97-AF65-F5344CB8AC3E}">
        <p14:creationId xmlns:p14="http://schemas.microsoft.com/office/powerpoint/2010/main" val="262659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2627">
                                            <p:txEl>
                                              <p:pRg st="1" end="1"/>
                                            </p:txEl>
                                          </p:spTgt>
                                        </p:tgtEl>
                                        <p:attrNameLst>
                                          <p:attrName>style.visibility</p:attrName>
                                        </p:attrNameLst>
                                      </p:cBhvr>
                                      <p:to>
                                        <p:strVal val="visible"/>
                                      </p:to>
                                    </p:set>
                                    <p:animEffect transition="in" filter="dissolve">
                                      <p:cBhvr>
                                        <p:cTn id="7" dur="500"/>
                                        <p:tgtEl>
                                          <p:spTgt spid="15626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62639"/>
                                        </p:tgtEl>
                                        <p:attrNameLst>
                                          <p:attrName>style.visibility</p:attrName>
                                        </p:attrNameLst>
                                      </p:cBhvr>
                                      <p:to>
                                        <p:strVal val="visible"/>
                                      </p:to>
                                    </p:set>
                                    <p:animEffect transition="in" filter="dissolve">
                                      <p:cBhvr>
                                        <p:cTn id="15" dur="500"/>
                                        <p:tgtEl>
                                          <p:spTgt spid="1562639"/>
                                        </p:tgtEl>
                                      </p:cBhvr>
                                    </p:animEffect>
                                  </p:childTnLst>
                                </p:cTn>
                              </p:par>
                              <p:par>
                                <p:cTn id="16" presetID="9" presetClass="entr" presetSubtype="0" fill="hold" nodeType="withEffect">
                                  <p:stCondLst>
                                    <p:cond delay="0"/>
                                  </p:stCondLst>
                                  <p:childTnLst>
                                    <p:set>
                                      <p:cBhvr>
                                        <p:cTn id="17" dur="1" fill="hold">
                                          <p:stCondLst>
                                            <p:cond delay="0"/>
                                          </p:stCondLst>
                                        </p:cTn>
                                        <p:tgtEl>
                                          <p:spTgt spid="1562642"/>
                                        </p:tgtEl>
                                        <p:attrNameLst>
                                          <p:attrName>style.visibility</p:attrName>
                                        </p:attrNameLst>
                                      </p:cBhvr>
                                      <p:to>
                                        <p:strVal val="visible"/>
                                      </p:to>
                                    </p:set>
                                    <p:animEffect transition="in" filter="dissolve">
                                      <p:cBhvr>
                                        <p:cTn id="18" dur="500"/>
                                        <p:tgtEl>
                                          <p:spTgt spid="156264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dissolve">
                                      <p:cBhvr>
                                        <p:cTn id="23" dur="500"/>
                                        <p:tgtEl>
                                          <p:spTgt spid="8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62627">
                                            <p:txEl>
                                              <p:pRg st="2" end="2"/>
                                            </p:txEl>
                                          </p:spTgt>
                                        </p:tgtEl>
                                        <p:attrNameLst>
                                          <p:attrName>style.visibility</p:attrName>
                                        </p:attrNameLst>
                                      </p:cBhvr>
                                      <p:to>
                                        <p:strVal val="visible"/>
                                      </p:to>
                                    </p:set>
                                    <p:animEffect transition="in" filter="dissolve">
                                      <p:cBhvr>
                                        <p:cTn id="28" dur="500"/>
                                        <p:tgtEl>
                                          <p:spTgt spid="156262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562640"/>
                                        </p:tgtEl>
                                        <p:attrNameLst>
                                          <p:attrName>style.visibility</p:attrName>
                                        </p:attrNameLst>
                                      </p:cBhvr>
                                      <p:to>
                                        <p:strVal val="visible"/>
                                      </p:to>
                                    </p:set>
                                    <p:animEffect transition="in" filter="dissolve">
                                      <p:cBhvr>
                                        <p:cTn id="36" dur="500"/>
                                        <p:tgtEl>
                                          <p:spTgt spid="1562640"/>
                                        </p:tgtEl>
                                      </p:cBhvr>
                                    </p:animEffect>
                                  </p:childTnLst>
                                </p:cTn>
                              </p:par>
                              <p:par>
                                <p:cTn id="37" presetID="9" presetClass="entr" presetSubtype="0" fill="hold" nodeType="withEffect">
                                  <p:stCondLst>
                                    <p:cond delay="0"/>
                                  </p:stCondLst>
                                  <p:childTnLst>
                                    <p:set>
                                      <p:cBhvr>
                                        <p:cTn id="38" dur="1" fill="hold">
                                          <p:stCondLst>
                                            <p:cond delay="0"/>
                                          </p:stCondLst>
                                        </p:cTn>
                                        <p:tgtEl>
                                          <p:spTgt spid="1562643"/>
                                        </p:tgtEl>
                                        <p:attrNameLst>
                                          <p:attrName>style.visibility</p:attrName>
                                        </p:attrNameLst>
                                      </p:cBhvr>
                                      <p:to>
                                        <p:strVal val="visible"/>
                                      </p:to>
                                    </p:set>
                                    <p:animEffect transition="in" filter="dissolve">
                                      <p:cBhvr>
                                        <p:cTn id="39" dur="500"/>
                                        <p:tgtEl>
                                          <p:spTgt spid="156264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562641"/>
                                        </p:tgtEl>
                                        <p:attrNameLst>
                                          <p:attrName>style.visibility</p:attrName>
                                        </p:attrNameLst>
                                      </p:cBhvr>
                                      <p:to>
                                        <p:strVal val="visible"/>
                                      </p:to>
                                    </p:set>
                                    <p:animEffect transition="in" filter="dissolve">
                                      <p:cBhvr>
                                        <p:cTn id="47" dur="500"/>
                                        <p:tgtEl>
                                          <p:spTgt spid="1562641"/>
                                        </p:tgtEl>
                                      </p:cBhvr>
                                    </p:animEffect>
                                  </p:childTnLst>
                                </p:cTn>
                              </p:par>
                              <p:par>
                                <p:cTn id="48" presetID="9"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562627">
                                            <p:txEl>
                                              <p:pRg st="3" end="3"/>
                                            </p:txEl>
                                          </p:spTgt>
                                        </p:tgtEl>
                                        <p:attrNameLst>
                                          <p:attrName>style.visibility</p:attrName>
                                        </p:attrNameLst>
                                      </p:cBhvr>
                                      <p:to>
                                        <p:strVal val="visible"/>
                                      </p:to>
                                    </p:set>
                                    <p:animEffect transition="in" filter="dissolve">
                                      <p:cBhvr>
                                        <p:cTn id="55" dur="500"/>
                                        <p:tgtEl>
                                          <p:spTgt spid="156262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562628"/>
                                        </p:tgtEl>
                                        <p:attrNameLst>
                                          <p:attrName>style.visibility</p:attrName>
                                        </p:attrNameLst>
                                      </p:cBhvr>
                                      <p:to>
                                        <p:strVal val="visible"/>
                                      </p:to>
                                    </p:set>
                                    <p:animEffect transition="in" filter="dissolve">
                                      <p:cBhvr>
                                        <p:cTn id="60" dur="500"/>
                                        <p:tgtEl>
                                          <p:spTgt spid="156262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40"/>
                                        </p:tgtEl>
                                        <p:attrNameLst>
                                          <p:attrName>style.visibility</p:attrName>
                                        </p:attrNameLst>
                                      </p:cBhvr>
                                      <p:to>
                                        <p:strVal val="visible"/>
                                      </p:to>
                                    </p:set>
                                    <p:animEffect transition="in" filter="dissolve">
                                      <p:cBhvr>
                                        <p:cTn id="65" dur="500"/>
                                        <p:tgtEl>
                                          <p:spTgt spid="14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562627">
                                            <p:txEl>
                                              <p:pRg st="4" end="4"/>
                                            </p:txEl>
                                          </p:spTgt>
                                        </p:tgtEl>
                                        <p:attrNameLst>
                                          <p:attrName>style.visibility</p:attrName>
                                        </p:attrNameLst>
                                      </p:cBhvr>
                                      <p:to>
                                        <p:strVal val="visible"/>
                                      </p:to>
                                    </p:set>
                                    <p:animEffect transition="in" filter="dissolve">
                                      <p:cBhvr>
                                        <p:cTn id="70" dur="500"/>
                                        <p:tgtEl>
                                          <p:spTgt spid="1562627">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562627">
                                            <p:txEl>
                                              <p:pRg st="5" end="5"/>
                                            </p:txEl>
                                          </p:spTgt>
                                        </p:tgtEl>
                                        <p:attrNameLst>
                                          <p:attrName>style.visibility</p:attrName>
                                        </p:attrNameLst>
                                      </p:cBhvr>
                                      <p:to>
                                        <p:strVal val="visible"/>
                                      </p:to>
                                    </p:set>
                                    <p:animEffect transition="in" filter="dissolve">
                                      <p:cBhvr>
                                        <p:cTn id="75" dur="500"/>
                                        <p:tgtEl>
                                          <p:spTgt spid="1562627">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562627">
                                            <p:txEl>
                                              <p:pRg st="6" end="6"/>
                                            </p:txEl>
                                          </p:spTgt>
                                        </p:tgtEl>
                                        <p:attrNameLst>
                                          <p:attrName>style.visibility</p:attrName>
                                        </p:attrNameLst>
                                      </p:cBhvr>
                                      <p:to>
                                        <p:strVal val="visible"/>
                                      </p:to>
                                    </p:set>
                                    <p:animEffect transition="in" filter="dissolve">
                                      <p:cBhvr>
                                        <p:cTn id="80" dur="500"/>
                                        <p:tgtEl>
                                          <p:spTgt spid="1562627">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562708"/>
                                        </p:tgtEl>
                                        <p:attrNameLst>
                                          <p:attrName>style.visibility</p:attrName>
                                        </p:attrNameLst>
                                      </p:cBhvr>
                                      <p:to>
                                        <p:strVal val="visible"/>
                                      </p:to>
                                    </p:set>
                                    <p:animEffect transition="in" filter="dissolve">
                                      <p:cBhvr>
                                        <p:cTn id="85" dur="500"/>
                                        <p:tgtEl>
                                          <p:spTgt spid="1562708"/>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62709"/>
                                        </p:tgtEl>
                                        <p:attrNameLst>
                                          <p:attrName>style.visibility</p:attrName>
                                        </p:attrNameLst>
                                      </p:cBhvr>
                                      <p:to>
                                        <p:strVal val="visible"/>
                                      </p:to>
                                    </p:set>
                                    <p:animEffect transition="in" filter="dissolve">
                                      <p:cBhvr>
                                        <p:cTn id="90" dur="500"/>
                                        <p:tgtEl>
                                          <p:spTgt spid="1562709"/>
                                        </p:tgtEl>
                                      </p:cBhvr>
                                    </p:animEffect>
                                  </p:childTnLst>
                                </p:cTn>
                              </p:par>
                              <p:par>
                                <p:cTn id="91" presetID="9" presetClass="entr" presetSubtype="0" fill="hold" nodeType="withEffect">
                                  <p:stCondLst>
                                    <p:cond delay="0"/>
                                  </p:stCondLst>
                                  <p:childTnLst>
                                    <p:set>
                                      <p:cBhvr>
                                        <p:cTn id="92" dur="1" fill="hold">
                                          <p:stCondLst>
                                            <p:cond delay="0"/>
                                          </p:stCondLst>
                                        </p:cTn>
                                        <p:tgtEl>
                                          <p:spTgt spid="1562716">
                                            <p:txEl>
                                              <p:pRg st="0" end="0"/>
                                            </p:txEl>
                                          </p:spTgt>
                                        </p:tgtEl>
                                        <p:attrNameLst>
                                          <p:attrName>style.visibility</p:attrName>
                                        </p:attrNameLst>
                                      </p:cBhvr>
                                      <p:to>
                                        <p:strVal val="visible"/>
                                      </p:to>
                                    </p:set>
                                    <p:animEffect transition="in" filter="dissolve">
                                      <p:cBhvr>
                                        <p:cTn id="93" dur="500"/>
                                        <p:tgtEl>
                                          <p:spTgt spid="1562716">
                                            <p:txEl>
                                              <p:pRg st="0" end="0"/>
                                            </p:txEl>
                                          </p:spTgt>
                                        </p:tgtEl>
                                      </p:cBhvr>
                                    </p:animEffect>
                                  </p:childTnLst>
                                </p:cTn>
                              </p:par>
                              <p:par>
                                <p:cTn id="94" presetID="9" presetClass="entr" presetSubtype="0" fill="hold" nodeType="withEffect">
                                  <p:stCondLst>
                                    <p:cond delay="0"/>
                                  </p:stCondLst>
                                  <p:childTnLst>
                                    <p:set>
                                      <p:cBhvr>
                                        <p:cTn id="95" dur="1" fill="hold">
                                          <p:stCondLst>
                                            <p:cond delay="0"/>
                                          </p:stCondLst>
                                        </p:cTn>
                                        <p:tgtEl>
                                          <p:spTgt spid="1562716">
                                            <p:txEl>
                                              <p:pRg st="1" end="1"/>
                                            </p:txEl>
                                          </p:spTgt>
                                        </p:tgtEl>
                                        <p:attrNameLst>
                                          <p:attrName>style.visibility</p:attrName>
                                        </p:attrNameLst>
                                      </p:cBhvr>
                                      <p:to>
                                        <p:strVal val="visible"/>
                                      </p:to>
                                    </p:set>
                                    <p:animEffect transition="in" filter="dissolve">
                                      <p:cBhvr>
                                        <p:cTn id="96" dur="500"/>
                                        <p:tgtEl>
                                          <p:spTgt spid="1562716">
                                            <p:txEl>
                                              <p:pRg st="1" end="1"/>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nodeType="clickEffect">
                                  <p:stCondLst>
                                    <p:cond delay="0"/>
                                  </p:stCondLst>
                                  <p:childTnLst>
                                    <p:set>
                                      <p:cBhvr>
                                        <p:cTn id="100" dur="1" fill="hold">
                                          <p:stCondLst>
                                            <p:cond delay="0"/>
                                          </p:stCondLst>
                                        </p:cTn>
                                        <p:tgtEl>
                                          <p:spTgt spid="1562716">
                                            <p:txEl>
                                              <p:pRg st="4" end="4"/>
                                            </p:txEl>
                                          </p:spTgt>
                                        </p:tgtEl>
                                        <p:attrNameLst>
                                          <p:attrName>style.visibility</p:attrName>
                                        </p:attrNameLst>
                                      </p:cBhvr>
                                      <p:to>
                                        <p:strVal val="visible"/>
                                      </p:to>
                                    </p:set>
                                    <p:animEffect transition="in" filter="dissolve">
                                      <p:cBhvr>
                                        <p:cTn id="101" dur="500"/>
                                        <p:tgtEl>
                                          <p:spTgt spid="1562716">
                                            <p:txEl>
                                              <p:pRg st="4" end="4"/>
                                            </p:txEl>
                                          </p:spTgt>
                                        </p:tgtEl>
                                      </p:cBhvr>
                                    </p:animEffect>
                                  </p:childTnLst>
                                </p:cTn>
                              </p:par>
                              <p:par>
                                <p:cTn id="102" presetID="9" presetClass="entr" presetSubtype="0" fill="hold" nodeType="withEffect">
                                  <p:stCondLst>
                                    <p:cond delay="0"/>
                                  </p:stCondLst>
                                  <p:childTnLst>
                                    <p:set>
                                      <p:cBhvr>
                                        <p:cTn id="103" dur="1" fill="hold">
                                          <p:stCondLst>
                                            <p:cond delay="0"/>
                                          </p:stCondLst>
                                        </p:cTn>
                                        <p:tgtEl>
                                          <p:spTgt spid="1562716">
                                            <p:txEl>
                                              <p:pRg st="5" end="5"/>
                                            </p:txEl>
                                          </p:spTgt>
                                        </p:tgtEl>
                                        <p:attrNameLst>
                                          <p:attrName>style.visibility</p:attrName>
                                        </p:attrNameLst>
                                      </p:cBhvr>
                                      <p:to>
                                        <p:strVal val="visible"/>
                                      </p:to>
                                    </p:set>
                                    <p:animEffect transition="in" filter="dissolve">
                                      <p:cBhvr>
                                        <p:cTn id="104" dur="500"/>
                                        <p:tgtEl>
                                          <p:spTgt spid="1562716">
                                            <p:txEl>
                                              <p:pRg st="5" end="5"/>
                                            </p:txEl>
                                          </p:spTgt>
                                        </p:tgtEl>
                                      </p:cBhvr>
                                    </p:animEffect>
                                  </p:childTnLst>
                                </p:cTn>
                              </p:par>
                              <p:par>
                                <p:cTn id="105" presetID="9" presetClass="entr" presetSubtype="0" fill="hold" nodeType="withEffect">
                                  <p:stCondLst>
                                    <p:cond delay="0"/>
                                  </p:stCondLst>
                                  <p:childTnLst>
                                    <p:set>
                                      <p:cBhvr>
                                        <p:cTn id="106" dur="1" fill="hold">
                                          <p:stCondLst>
                                            <p:cond delay="0"/>
                                          </p:stCondLst>
                                        </p:cTn>
                                        <p:tgtEl>
                                          <p:spTgt spid="1562716">
                                            <p:txEl>
                                              <p:pRg st="6" end="6"/>
                                            </p:txEl>
                                          </p:spTgt>
                                        </p:tgtEl>
                                        <p:attrNameLst>
                                          <p:attrName>style.visibility</p:attrName>
                                        </p:attrNameLst>
                                      </p:cBhvr>
                                      <p:to>
                                        <p:strVal val="visible"/>
                                      </p:to>
                                    </p:set>
                                    <p:animEffect transition="in" filter="dissolve">
                                      <p:cBhvr>
                                        <p:cTn id="107" dur="500"/>
                                        <p:tgtEl>
                                          <p:spTgt spid="1562716">
                                            <p:txEl>
                                              <p:pRg st="6" end="6"/>
                                            </p:txEl>
                                          </p:spTgt>
                                        </p:tgtEl>
                                      </p:cBhvr>
                                    </p:animEffect>
                                  </p:childTnLst>
                                </p:cTn>
                              </p:par>
                              <p:par>
                                <p:cTn id="108" presetID="9" presetClass="entr" presetSubtype="0" fill="hold" nodeType="withEffect">
                                  <p:stCondLst>
                                    <p:cond delay="0"/>
                                  </p:stCondLst>
                                  <p:childTnLst>
                                    <p:set>
                                      <p:cBhvr>
                                        <p:cTn id="109" dur="1" fill="hold">
                                          <p:stCondLst>
                                            <p:cond delay="0"/>
                                          </p:stCondLst>
                                        </p:cTn>
                                        <p:tgtEl>
                                          <p:spTgt spid="1562716">
                                            <p:txEl>
                                              <p:pRg st="7" end="7"/>
                                            </p:txEl>
                                          </p:spTgt>
                                        </p:tgtEl>
                                        <p:attrNameLst>
                                          <p:attrName>style.visibility</p:attrName>
                                        </p:attrNameLst>
                                      </p:cBhvr>
                                      <p:to>
                                        <p:strVal val="visible"/>
                                      </p:to>
                                    </p:set>
                                    <p:animEffect transition="in" filter="dissolve">
                                      <p:cBhvr>
                                        <p:cTn id="110" dur="500"/>
                                        <p:tgtEl>
                                          <p:spTgt spid="1562716">
                                            <p:txEl>
                                              <p:pRg st="7" end="7"/>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nodeType="clickEffect">
                                  <p:stCondLst>
                                    <p:cond delay="0"/>
                                  </p:stCondLst>
                                  <p:childTnLst>
                                    <p:set>
                                      <p:cBhvr>
                                        <p:cTn id="114" dur="1" fill="hold">
                                          <p:stCondLst>
                                            <p:cond delay="0"/>
                                          </p:stCondLst>
                                        </p:cTn>
                                        <p:tgtEl>
                                          <p:spTgt spid="1562716">
                                            <p:txEl>
                                              <p:pRg st="9" end="9"/>
                                            </p:txEl>
                                          </p:spTgt>
                                        </p:tgtEl>
                                        <p:attrNameLst>
                                          <p:attrName>style.visibility</p:attrName>
                                        </p:attrNameLst>
                                      </p:cBhvr>
                                      <p:to>
                                        <p:strVal val="visible"/>
                                      </p:to>
                                    </p:set>
                                    <p:animEffect transition="in" filter="dissolve">
                                      <p:cBhvr>
                                        <p:cTn id="115" dur="500"/>
                                        <p:tgtEl>
                                          <p:spTgt spid="1562716">
                                            <p:txEl>
                                              <p:pRg st="9" end="9"/>
                                            </p:txEl>
                                          </p:spTgt>
                                        </p:tgtEl>
                                      </p:cBhvr>
                                    </p:animEffect>
                                  </p:childTnLst>
                                </p:cTn>
                              </p:par>
                              <p:par>
                                <p:cTn id="116" presetID="9" presetClass="entr" presetSubtype="0" fill="hold" nodeType="withEffect">
                                  <p:stCondLst>
                                    <p:cond delay="0"/>
                                  </p:stCondLst>
                                  <p:childTnLst>
                                    <p:set>
                                      <p:cBhvr>
                                        <p:cTn id="117" dur="1" fill="hold">
                                          <p:stCondLst>
                                            <p:cond delay="0"/>
                                          </p:stCondLst>
                                        </p:cTn>
                                        <p:tgtEl>
                                          <p:spTgt spid="1562716">
                                            <p:txEl>
                                              <p:pRg st="10" end="10"/>
                                            </p:txEl>
                                          </p:spTgt>
                                        </p:tgtEl>
                                        <p:attrNameLst>
                                          <p:attrName>style.visibility</p:attrName>
                                        </p:attrNameLst>
                                      </p:cBhvr>
                                      <p:to>
                                        <p:strVal val="visible"/>
                                      </p:to>
                                    </p:set>
                                    <p:animEffect transition="in" filter="dissolve">
                                      <p:cBhvr>
                                        <p:cTn id="118" dur="500"/>
                                        <p:tgtEl>
                                          <p:spTgt spid="15627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39" grpId="0"/>
      <p:bldP spid="1562640" grpId="0"/>
      <p:bldP spid="1562641" grpId="0"/>
      <p:bldP spid="1562708" grpId="0" animBg="1"/>
      <p:bldP spid="1562709" grpId="0" animBg="1"/>
      <p:bldP spid="8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37F-0665-FF40-9303-EEDC693B0114}"/>
              </a:ext>
            </a:extLst>
          </p:cNvPr>
          <p:cNvSpPr>
            <a:spLocks noGrp="1"/>
          </p:cNvSpPr>
          <p:nvPr>
            <p:ph type="title"/>
          </p:nvPr>
        </p:nvSpPr>
        <p:spPr/>
        <p:txBody>
          <a:bodyPr/>
          <a:lstStyle/>
          <a:p>
            <a:r>
              <a:rPr lang="en-US" sz="3000" dirty="0"/>
              <a:t>Another example – starting an entity definition for Task</a:t>
            </a:r>
          </a:p>
        </p:txBody>
      </p:sp>
      <p:sp>
        <p:nvSpPr>
          <p:cNvPr id="3" name="Rectangle 2">
            <a:extLst>
              <a:ext uri="{FF2B5EF4-FFF2-40B4-BE49-F238E27FC236}">
                <a16:creationId xmlns:a16="http://schemas.microsoft.com/office/drawing/2014/main" id="{9BEC9C6B-5286-E34B-8A61-C2E88031B137}"/>
              </a:ext>
            </a:extLst>
          </p:cNvPr>
          <p:cNvSpPr/>
          <p:nvPr/>
        </p:nvSpPr>
        <p:spPr>
          <a:xfrm>
            <a:off x="885238" y="762862"/>
            <a:ext cx="10311849" cy="1015663"/>
          </a:xfrm>
          <a:prstGeom prst="rect">
            <a:avLst/>
          </a:prstGeom>
        </p:spPr>
        <p:txBody>
          <a:bodyPr wrap="square">
            <a:spAutoFit/>
          </a:bodyPr>
          <a:lstStyle/>
          <a:p>
            <a:pPr fontAlgn="base">
              <a:spcBef>
                <a:spcPct val="20000"/>
              </a:spcBef>
              <a:spcAft>
                <a:spcPct val="0"/>
              </a:spcAft>
              <a:buClr>
                <a:srgbClr val="000000"/>
              </a:buClr>
              <a:defRPr/>
            </a:pP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Can anyone think of examples that might surprise someone else –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that is, anomalies or potential sources of confusion."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E.g., how could we legitimately have different ideas what </a:t>
            </a: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Task" means?</a:t>
            </a:r>
          </a:p>
        </p:txBody>
      </p:sp>
      <p:sp>
        <p:nvSpPr>
          <p:cNvPr id="35" name="Rectangle 34">
            <a:extLst>
              <a:ext uri="{FF2B5EF4-FFF2-40B4-BE49-F238E27FC236}">
                <a16:creationId xmlns:a16="http://schemas.microsoft.com/office/drawing/2014/main" id="{A29EC7F3-AE9A-5149-AB50-0655DA318A1F}"/>
              </a:ext>
            </a:extLst>
          </p:cNvPr>
          <p:cNvSpPr/>
          <p:nvPr/>
        </p:nvSpPr>
        <p:spPr>
          <a:xfrm>
            <a:off x="885238" y="1843741"/>
            <a:ext cx="4943349" cy="2246769"/>
          </a:xfrm>
          <a:prstGeom prst="rect">
            <a:avLst/>
          </a:prstGeom>
        </p:spPr>
        <p:txBody>
          <a:bodyPr wrap="square">
            <a:spAutoFit/>
          </a:bodyPr>
          <a:lstStyle/>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 </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 </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 </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 </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 </a:t>
            </a:r>
          </a:p>
          <a:p>
            <a:pPr marL="342900" indent="-342900">
              <a:spcBef>
                <a:spcPct val="20000"/>
              </a:spcBef>
              <a:buClr>
                <a:srgbClr val="000000"/>
              </a:buClr>
              <a:buFont typeface="Arial" panose="020B0604020202020204" pitchFamily="34" charset="0"/>
              <a:buChar char="•"/>
              <a:defRPr/>
            </a:pPr>
            <a:endParaRPr lang="en-US" sz="2000" dirty="0">
              <a:solidFill>
                <a:srgbClr val="000000"/>
              </a:solidFill>
              <a:cs typeface="Arial" charset="0"/>
            </a:endParaRPr>
          </a:p>
        </p:txBody>
      </p:sp>
      <p:sp>
        <p:nvSpPr>
          <p:cNvPr id="37" name="Rounded Rectangle 36">
            <a:extLst>
              <a:ext uri="{FF2B5EF4-FFF2-40B4-BE49-F238E27FC236}">
                <a16:creationId xmlns:a16="http://schemas.microsoft.com/office/drawing/2014/main" id="{F5538E9A-DA11-5E40-86FB-B7629F4B1D2C}"/>
              </a:ext>
            </a:extLst>
          </p:cNvPr>
          <p:cNvSpPr/>
          <p:nvPr/>
        </p:nvSpPr>
        <p:spPr bwMode="auto">
          <a:xfrm>
            <a:off x="10394039" y="792376"/>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Worker</a:t>
            </a:r>
          </a:p>
        </p:txBody>
      </p:sp>
      <p:sp>
        <p:nvSpPr>
          <p:cNvPr id="41" name="Rounded Rectangle 40">
            <a:extLst>
              <a:ext uri="{FF2B5EF4-FFF2-40B4-BE49-F238E27FC236}">
                <a16:creationId xmlns:a16="http://schemas.microsoft.com/office/drawing/2014/main" id="{E66AF53F-4CF7-3A49-AB74-E78B3B4A765D}"/>
              </a:ext>
            </a:extLst>
          </p:cNvPr>
          <p:cNvSpPr/>
          <p:nvPr/>
        </p:nvSpPr>
        <p:spPr bwMode="auto">
          <a:xfrm>
            <a:off x="10394039" y="1907053"/>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Project</a:t>
            </a:r>
          </a:p>
        </p:txBody>
      </p:sp>
      <p:sp>
        <p:nvSpPr>
          <p:cNvPr id="42" name="Rounded Rectangle 41">
            <a:extLst>
              <a:ext uri="{FF2B5EF4-FFF2-40B4-BE49-F238E27FC236}">
                <a16:creationId xmlns:a16="http://schemas.microsoft.com/office/drawing/2014/main" id="{AE55D898-A04D-1845-9791-686B68E3E203}"/>
              </a:ext>
            </a:extLst>
          </p:cNvPr>
          <p:cNvSpPr/>
          <p:nvPr/>
        </p:nvSpPr>
        <p:spPr bwMode="auto">
          <a:xfrm>
            <a:off x="10394039" y="4221341"/>
            <a:ext cx="1606096" cy="779228"/>
          </a:xfrm>
          <a:prstGeom prst="round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Task</a:t>
            </a:r>
          </a:p>
        </p:txBody>
      </p:sp>
      <p:sp>
        <p:nvSpPr>
          <p:cNvPr id="43" name="Rounded Rectangle 42">
            <a:extLst>
              <a:ext uri="{FF2B5EF4-FFF2-40B4-BE49-F238E27FC236}">
                <a16:creationId xmlns:a16="http://schemas.microsoft.com/office/drawing/2014/main" id="{4915FB7A-7998-204F-A55B-F1AF9EB7954E}"/>
              </a:ext>
            </a:extLst>
          </p:cNvPr>
          <p:cNvSpPr/>
          <p:nvPr/>
        </p:nvSpPr>
        <p:spPr bwMode="auto">
          <a:xfrm>
            <a:off x="10394039" y="3106087"/>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Account</a:t>
            </a:r>
          </a:p>
        </p:txBody>
      </p:sp>
    </p:spTree>
    <p:extLst>
      <p:ext uri="{BB962C8B-B14F-4D97-AF65-F5344CB8AC3E}">
        <p14:creationId xmlns:p14="http://schemas.microsoft.com/office/powerpoint/2010/main" val="150983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dissolve">
                                      <p:cBhvr>
                                        <p:cTn id="7" dur="500"/>
                                        <p:tgtEl>
                                          <p:spTgt spid="3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5">
                                            <p:txEl>
                                              <p:pRg st="1" end="1"/>
                                            </p:txEl>
                                          </p:spTgt>
                                        </p:tgtEl>
                                        <p:attrNameLst>
                                          <p:attrName>style.visibility</p:attrName>
                                        </p:attrNameLst>
                                      </p:cBhvr>
                                      <p:to>
                                        <p:strVal val="visible"/>
                                      </p:to>
                                    </p:set>
                                    <p:animEffect transition="in" filter="dissolve">
                                      <p:cBhvr>
                                        <p:cTn id="10" dur="500"/>
                                        <p:tgtEl>
                                          <p:spTgt spid="3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5">
                                            <p:txEl>
                                              <p:pRg st="2" end="2"/>
                                            </p:txEl>
                                          </p:spTgt>
                                        </p:tgtEl>
                                        <p:attrNameLst>
                                          <p:attrName>style.visibility</p:attrName>
                                        </p:attrNameLst>
                                      </p:cBhvr>
                                      <p:to>
                                        <p:strVal val="visible"/>
                                      </p:to>
                                    </p:set>
                                    <p:animEffect transition="in" filter="dissolve">
                                      <p:cBhvr>
                                        <p:cTn id="13" dur="500"/>
                                        <p:tgtEl>
                                          <p:spTgt spid="3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5">
                                            <p:txEl>
                                              <p:pRg st="3" end="3"/>
                                            </p:txEl>
                                          </p:spTgt>
                                        </p:tgtEl>
                                        <p:attrNameLst>
                                          <p:attrName>style.visibility</p:attrName>
                                        </p:attrNameLst>
                                      </p:cBhvr>
                                      <p:to>
                                        <p:strVal val="visible"/>
                                      </p:to>
                                    </p:set>
                                    <p:animEffect transition="in" filter="dissolve">
                                      <p:cBhvr>
                                        <p:cTn id="16" dur="500"/>
                                        <p:tgtEl>
                                          <p:spTgt spid="3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5">
                                            <p:txEl>
                                              <p:pRg st="4" end="4"/>
                                            </p:txEl>
                                          </p:spTgt>
                                        </p:tgtEl>
                                        <p:attrNameLst>
                                          <p:attrName>style.visibility</p:attrName>
                                        </p:attrNameLst>
                                      </p:cBhvr>
                                      <p:to>
                                        <p:strVal val="visible"/>
                                      </p:to>
                                    </p:set>
                                    <p:animEffect transition="in" filter="dissolve">
                                      <p:cBhvr>
                                        <p:cTn id="1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37F-0665-FF40-9303-EEDC693B0114}"/>
              </a:ext>
            </a:extLst>
          </p:cNvPr>
          <p:cNvSpPr>
            <a:spLocks noGrp="1"/>
          </p:cNvSpPr>
          <p:nvPr>
            <p:ph type="title"/>
          </p:nvPr>
        </p:nvSpPr>
        <p:spPr/>
        <p:txBody>
          <a:bodyPr/>
          <a:lstStyle/>
          <a:p>
            <a:r>
              <a:rPr lang="en-US" sz="3000" dirty="0"/>
              <a:t>Another example – starting an entity definition for Task</a:t>
            </a:r>
          </a:p>
        </p:txBody>
      </p:sp>
      <p:sp>
        <p:nvSpPr>
          <p:cNvPr id="3" name="Rectangle 2">
            <a:extLst>
              <a:ext uri="{FF2B5EF4-FFF2-40B4-BE49-F238E27FC236}">
                <a16:creationId xmlns:a16="http://schemas.microsoft.com/office/drawing/2014/main" id="{9BEC9C6B-5286-E34B-8A61-C2E88031B137}"/>
              </a:ext>
            </a:extLst>
          </p:cNvPr>
          <p:cNvSpPr/>
          <p:nvPr/>
        </p:nvSpPr>
        <p:spPr>
          <a:xfrm>
            <a:off x="885238" y="762862"/>
            <a:ext cx="10311849" cy="1015663"/>
          </a:xfrm>
          <a:prstGeom prst="rect">
            <a:avLst/>
          </a:prstGeom>
        </p:spPr>
        <p:txBody>
          <a:bodyPr wrap="square">
            <a:spAutoFit/>
          </a:bodyPr>
          <a:lstStyle/>
          <a:p>
            <a:pPr fontAlgn="base">
              <a:spcBef>
                <a:spcPct val="20000"/>
              </a:spcBef>
              <a:spcAft>
                <a:spcPct val="0"/>
              </a:spcAft>
              <a:buClr>
                <a:srgbClr val="000000"/>
              </a:buClr>
              <a:defRPr/>
            </a:pP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Can anyone think of examples that might surprise someone else –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that is, anomalies or potential sources of confusion."  </a:t>
            </a:r>
            <a:br>
              <a:rPr lang="en-US" sz="2000" i="1" dirty="0">
                <a:solidFill>
                  <a:srgbClr val="000000"/>
                </a:solidFill>
                <a:latin typeface="Arial" charset="0"/>
                <a:ea typeface="ＭＳ Ｐゴシック" charset="0"/>
                <a:cs typeface="Arial" charset="0"/>
              </a:rPr>
            </a:br>
            <a:r>
              <a:rPr lang="en-US" sz="2000" i="1" dirty="0">
                <a:solidFill>
                  <a:srgbClr val="000000"/>
                </a:solidFill>
                <a:latin typeface="Arial" charset="0"/>
                <a:ea typeface="ＭＳ Ｐゴシック" charset="0"/>
                <a:cs typeface="Arial" charset="0"/>
              </a:rPr>
              <a:t>E.g., how could we legitimately have different ideas what </a:t>
            </a:r>
            <a:r>
              <a:rPr lang="ja-JP" altLang="en-US" sz="2000" i="1">
                <a:solidFill>
                  <a:srgbClr val="000000"/>
                </a:solidFill>
                <a:latin typeface="Arial" charset="0"/>
                <a:ea typeface="ＭＳ Ｐゴシック" charset="0"/>
                <a:cs typeface="Arial" charset="0"/>
              </a:rPr>
              <a:t>“</a:t>
            </a:r>
            <a:r>
              <a:rPr lang="en-US" sz="2000" i="1" dirty="0">
                <a:solidFill>
                  <a:srgbClr val="000000"/>
                </a:solidFill>
                <a:latin typeface="Arial" charset="0"/>
                <a:ea typeface="ＭＳ Ｐゴシック" charset="0"/>
                <a:cs typeface="Arial" charset="0"/>
              </a:rPr>
              <a:t>Task" means?</a:t>
            </a:r>
          </a:p>
        </p:txBody>
      </p:sp>
      <p:sp>
        <p:nvSpPr>
          <p:cNvPr id="35" name="Rectangle 34">
            <a:extLst>
              <a:ext uri="{FF2B5EF4-FFF2-40B4-BE49-F238E27FC236}">
                <a16:creationId xmlns:a16="http://schemas.microsoft.com/office/drawing/2014/main" id="{A29EC7F3-AE9A-5149-AB50-0655DA318A1F}"/>
              </a:ext>
            </a:extLst>
          </p:cNvPr>
          <p:cNvSpPr/>
          <p:nvPr/>
        </p:nvSpPr>
        <p:spPr>
          <a:xfrm>
            <a:off x="885238" y="1843741"/>
            <a:ext cx="4943349" cy="3539430"/>
          </a:xfrm>
          <a:prstGeom prst="rect">
            <a:avLst/>
          </a:prstGeom>
        </p:spPr>
        <p:txBody>
          <a:bodyPr wrap="square">
            <a:spAutoFit/>
          </a:bodyPr>
          <a:lstStyle/>
          <a:p>
            <a:pPr marL="342900" indent="-342900">
              <a:spcBef>
                <a:spcPct val="20000"/>
              </a:spcBef>
              <a:buClr>
                <a:srgbClr val="000000"/>
              </a:buClr>
              <a:defRPr/>
            </a:pPr>
            <a:r>
              <a:rPr lang="en-US" sz="2000" dirty="0">
                <a:solidFill>
                  <a:srgbClr val="000000"/>
                </a:solidFill>
                <a:cs typeface="Arial" charset="0"/>
              </a:rPr>
              <a:t>Key points that typically arise:</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A </a:t>
            </a:r>
            <a:r>
              <a:rPr lang="en-US" sz="2000" i="1" dirty="0">
                <a:solidFill>
                  <a:srgbClr val="000000"/>
                </a:solidFill>
                <a:cs typeface="Arial" charset="0"/>
              </a:rPr>
              <a:t>type</a:t>
            </a:r>
            <a:r>
              <a:rPr lang="en-US" sz="2000" dirty="0">
                <a:solidFill>
                  <a:srgbClr val="000000"/>
                </a:solidFill>
                <a:cs typeface="Arial" charset="0"/>
              </a:rPr>
              <a:t> of Task or a </a:t>
            </a:r>
            <a:r>
              <a:rPr lang="en-US" sz="2000" i="1" dirty="0">
                <a:solidFill>
                  <a:srgbClr val="000000"/>
                </a:solidFill>
                <a:cs typeface="Arial" charset="0"/>
              </a:rPr>
              <a:t>specific</a:t>
            </a:r>
            <a:r>
              <a:rPr lang="en-US" sz="2000" dirty="0">
                <a:solidFill>
                  <a:srgbClr val="000000"/>
                </a:solidFill>
                <a:cs typeface="Arial" charset="0"/>
              </a:rPr>
              <a:t> Task?</a:t>
            </a:r>
            <a:br>
              <a:rPr lang="en-US" sz="2000" dirty="0">
                <a:solidFill>
                  <a:srgbClr val="000000"/>
                </a:solidFill>
                <a:cs typeface="Arial" charset="0"/>
              </a:rPr>
            </a:br>
            <a:r>
              <a:rPr lang="en-US" sz="2000" dirty="0">
                <a:solidFill>
                  <a:srgbClr val="000000"/>
                </a:solidFill>
                <a:cs typeface="Arial" charset="0"/>
              </a:rPr>
              <a:t>(the types vs. instances problem)</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Part of a </a:t>
            </a:r>
            <a:r>
              <a:rPr lang="en-US" sz="2000" i="1" dirty="0">
                <a:solidFill>
                  <a:srgbClr val="000000"/>
                </a:solidFill>
                <a:cs typeface="Arial" charset="0"/>
              </a:rPr>
              <a:t>specific</a:t>
            </a:r>
            <a:r>
              <a:rPr lang="en-US" sz="2000" dirty="0">
                <a:solidFill>
                  <a:srgbClr val="000000"/>
                </a:solidFill>
                <a:cs typeface="Arial" charset="0"/>
              </a:rPr>
              <a:t> Project or </a:t>
            </a:r>
            <a:br>
              <a:rPr lang="en-US" sz="2000" dirty="0">
                <a:solidFill>
                  <a:srgbClr val="000000"/>
                </a:solidFill>
                <a:cs typeface="Arial" charset="0"/>
              </a:rPr>
            </a:br>
            <a:r>
              <a:rPr lang="en-US" sz="2000" dirty="0">
                <a:solidFill>
                  <a:srgbClr val="000000"/>
                </a:solidFill>
                <a:cs typeface="Arial" charset="0"/>
              </a:rPr>
              <a:t>used across </a:t>
            </a:r>
            <a:r>
              <a:rPr lang="en-US" sz="2000" i="1" dirty="0">
                <a:solidFill>
                  <a:srgbClr val="000000"/>
                </a:solidFill>
                <a:cs typeface="Arial" charset="0"/>
              </a:rPr>
              <a:t>multiple</a:t>
            </a:r>
            <a:r>
              <a:rPr lang="en-US" sz="2000" dirty="0">
                <a:solidFill>
                  <a:srgbClr val="000000"/>
                </a:solidFill>
                <a:cs typeface="Arial" charset="0"/>
              </a:rPr>
              <a:t> Projects?</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Produces a specific </a:t>
            </a:r>
            <a:r>
              <a:rPr lang="en-US" sz="2000" i="1" dirty="0">
                <a:solidFill>
                  <a:srgbClr val="000000"/>
                </a:solidFill>
                <a:cs typeface="Arial" charset="0"/>
              </a:rPr>
              <a:t>deliverable</a:t>
            </a:r>
            <a:r>
              <a:rPr lang="en-US" sz="2000" dirty="0">
                <a:solidFill>
                  <a:srgbClr val="000000"/>
                </a:solidFill>
                <a:cs typeface="Arial" charset="0"/>
              </a:rPr>
              <a:t> or </a:t>
            </a:r>
            <a:r>
              <a:rPr lang="en-US" sz="2000" i="1" dirty="0">
                <a:solidFill>
                  <a:srgbClr val="000000"/>
                </a:solidFill>
                <a:cs typeface="Arial" charset="0"/>
              </a:rPr>
              <a:t>state</a:t>
            </a:r>
            <a:r>
              <a:rPr lang="en-US" sz="2000" dirty="0">
                <a:solidFill>
                  <a:srgbClr val="000000"/>
                </a:solidFill>
                <a:cs typeface="Arial" charset="0"/>
              </a:rPr>
              <a:t>? </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Time-bounded or ongoing?</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Performed by </a:t>
            </a:r>
            <a:r>
              <a:rPr lang="en-US" sz="2000" i="1" dirty="0">
                <a:solidFill>
                  <a:srgbClr val="000000"/>
                </a:solidFill>
                <a:cs typeface="Arial" charset="0"/>
              </a:rPr>
              <a:t>one</a:t>
            </a:r>
            <a:r>
              <a:rPr lang="en-US" sz="2000" dirty="0">
                <a:solidFill>
                  <a:srgbClr val="000000"/>
                </a:solidFill>
                <a:cs typeface="Arial" charset="0"/>
              </a:rPr>
              <a:t> Worker or </a:t>
            </a:r>
            <a:br>
              <a:rPr lang="en-US" sz="2000" dirty="0">
                <a:solidFill>
                  <a:srgbClr val="000000"/>
                </a:solidFill>
                <a:cs typeface="Arial" charset="0"/>
              </a:rPr>
            </a:br>
            <a:r>
              <a:rPr lang="en-US" sz="2000" i="1" dirty="0">
                <a:solidFill>
                  <a:srgbClr val="000000"/>
                </a:solidFill>
                <a:cs typeface="Arial" charset="0"/>
              </a:rPr>
              <a:t>one or more </a:t>
            </a:r>
            <a:r>
              <a:rPr lang="en-US" sz="2000" dirty="0">
                <a:solidFill>
                  <a:srgbClr val="000000"/>
                </a:solidFill>
                <a:cs typeface="Arial" charset="0"/>
              </a:rPr>
              <a:t>Workers?</a:t>
            </a:r>
          </a:p>
          <a:p>
            <a:pPr marL="342900" indent="-342900">
              <a:spcBef>
                <a:spcPct val="20000"/>
              </a:spcBef>
              <a:buClr>
                <a:srgbClr val="000000"/>
              </a:buClr>
              <a:buFont typeface="Arial" panose="020B0604020202020204" pitchFamily="34" charset="0"/>
              <a:buChar char="•"/>
              <a:defRPr/>
            </a:pPr>
            <a:r>
              <a:rPr lang="en-US" sz="2000" dirty="0">
                <a:solidFill>
                  <a:srgbClr val="000000"/>
                </a:solidFill>
                <a:cs typeface="Arial" charset="0"/>
              </a:rPr>
              <a:t>…</a:t>
            </a:r>
          </a:p>
        </p:txBody>
      </p:sp>
      <p:sp>
        <p:nvSpPr>
          <p:cNvPr id="37" name="Rounded Rectangle 36">
            <a:extLst>
              <a:ext uri="{FF2B5EF4-FFF2-40B4-BE49-F238E27FC236}">
                <a16:creationId xmlns:a16="http://schemas.microsoft.com/office/drawing/2014/main" id="{F5538E9A-DA11-5E40-86FB-B7629F4B1D2C}"/>
              </a:ext>
            </a:extLst>
          </p:cNvPr>
          <p:cNvSpPr/>
          <p:nvPr/>
        </p:nvSpPr>
        <p:spPr bwMode="auto">
          <a:xfrm>
            <a:off x="10394039" y="792376"/>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Worker</a:t>
            </a:r>
          </a:p>
        </p:txBody>
      </p:sp>
      <p:sp>
        <p:nvSpPr>
          <p:cNvPr id="41" name="Rounded Rectangle 40">
            <a:extLst>
              <a:ext uri="{FF2B5EF4-FFF2-40B4-BE49-F238E27FC236}">
                <a16:creationId xmlns:a16="http://schemas.microsoft.com/office/drawing/2014/main" id="{E66AF53F-4CF7-3A49-AB74-E78B3B4A765D}"/>
              </a:ext>
            </a:extLst>
          </p:cNvPr>
          <p:cNvSpPr/>
          <p:nvPr/>
        </p:nvSpPr>
        <p:spPr bwMode="auto">
          <a:xfrm>
            <a:off x="10394039" y="1907053"/>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Project</a:t>
            </a:r>
          </a:p>
        </p:txBody>
      </p:sp>
      <p:sp>
        <p:nvSpPr>
          <p:cNvPr id="42" name="Rounded Rectangle 41">
            <a:extLst>
              <a:ext uri="{FF2B5EF4-FFF2-40B4-BE49-F238E27FC236}">
                <a16:creationId xmlns:a16="http://schemas.microsoft.com/office/drawing/2014/main" id="{AE55D898-A04D-1845-9791-686B68E3E203}"/>
              </a:ext>
            </a:extLst>
          </p:cNvPr>
          <p:cNvSpPr/>
          <p:nvPr/>
        </p:nvSpPr>
        <p:spPr bwMode="auto">
          <a:xfrm>
            <a:off x="10394039" y="4221341"/>
            <a:ext cx="1606096" cy="779228"/>
          </a:xfrm>
          <a:prstGeom prst="roundRect">
            <a:avLst/>
          </a:prstGeom>
          <a:solidFill>
            <a:srgbClr val="FFFF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Task</a:t>
            </a:r>
          </a:p>
        </p:txBody>
      </p:sp>
      <p:sp>
        <p:nvSpPr>
          <p:cNvPr id="43" name="Rounded Rectangle 42">
            <a:extLst>
              <a:ext uri="{FF2B5EF4-FFF2-40B4-BE49-F238E27FC236}">
                <a16:creationId xmlns:a16="http://schemas.microsoft.com/office/drawing/2014/main" id="{4915FB7A-7998-204F-A55B-F1AF9EB7954E}"/>
              </a:ext>
            </a:extLst>
          </p:cNvPr>
          <p:cNvSpPr/>
          <p:nvPr/>
        </p:nvSpPr>
        <p:spPr bwMode="auto">
          <a:xfrm>
            <a:off x="10394039" y="3106087"/>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Account</a:t>
            </a:r>
          </a:p>
        </p:txBody>
      </p:sp>
      <p:sp>
        <p:nvSpPr>
          <p:cNvPr id="12" name="Rectangle 11">
            <a:extLst>
              <a:ext uri="{FF2B5EF4-FFF2-40B4-BE49-F238E27FC236}">
                <a16:creationId xmlns:a16="http://schemas.microsoft.com/office/drawing/2014/main" id="{812E2CE7-2A6E-D434-2C29-BF92D32DF306}"/>
              </a:ext>
            </a:extLst>
          </p:cNvPr>
          <p:cNvSpPr/>
          <p:nvPr/>
        </p:nvSpPr>
        <p:spPr>
          <a:xfrm>
            <a:off x="5633884" y="1888922"/>
            <a:ext cx="4505631" cy="4770537"/>
          </a:xfrm>
          <a:prstGeom prst="rect">
            <a:avLst/>
          </a:prstGeom>
          <a:ln cap="sq">
            <a:noFill/>
          </a:ln>
        </p:spPr>
        <p:txBody>
          <a:bodyPr wrap="square">
            <a:spAutoFit/>
          </a:bodyPr>
          <a:lstStyle/>
          <a:p>
            <a:pPr>
              <a:spcBef>
                <a:spcPct val="20000"/>
              </a:spcBef>
              <a:buClr>
                <a:srgbClr val="000000"/>
              </a:buClr>
              <a:defRPr/>
            </a:pPr>
            <a:r>
              <a:rPr lang="en-US" sz="2000" dirty="0">
                <a:solidFill>
                  <a:srgbClr val="000000"/>
                </a:solidFill>
                <a:latin typeface="Arial" panose="020B0604020202020204" pitchFamily="34" charset="0"/>
                <a:cs typeface="Arial" panose="020B0604020202020204" pitchFamily="34" charset="0"/>
              </a:rPr>
              <a:t>A </a:t>
            </a:r>
            <a:r>
              <a:rPr lang="en-US" sz="2000" b="1" i="1" dirty="0">
                <a:solidFill>
                  <a:srgbClr val="000000"/>
                </a:solidFill>
                <a:latin typeface="Arial" panose="020B0604020202020204" pitchFamily="34" charset="0"/>
                <a:cs typeface="Arial" panose="020B0604020202020204" pitchFamily="34" charset="0"/>
              </a:rPr>
              <a:t>Task</a:t>
            </a:r>
            <a:r>
              <a:rPr lang="en-US" sz="2000" dirty="0">
                <a:solidFill>
                  <a:srgbClr val="000000"/>
                </a:solidFill>
                <a:latin typeface="Arial" panose="020B0604020202020204" pitchFamily="34" charset="0"/>
                <a:cs typeface="Arial" panose="020B0604020202020204" pitchFamily="34" charset="0"/>
              </a:rPr>
              <a:t> is a specific, time-bounded, unit of work, within a single Project, intended to be performed by one or more Workers, that produces an intended deliverable or achieves a specific state.</a:t>
            </a:r>
          </a:p>
          <a:p>
            <a:pPr>
              <a:spcBef>
                <a:spcPct val="20000"/>
              </a:spcBef>
              <a:buClr>
                <a:srgbClr val="000000"/>
              </a:buClr>
              <a:defRPr/>
            </a:pPr>
            <a:r>
              <a:rPr lang="en-US" sz="2000" dirty="0">
                <a:solidFill>
                  <a:srgbClr val="000000"/>
                </a:solidFill>
                <a:latin typeface="Arial" panose="020B0604020202020204" pitchFamily="34" charset="0"/>
                <a:cs typeface="Arial" panose="020B0604020202020204" pitchFamily="34" charset="0"/>
              </a:rPr>
              <a:t>Examples:</a:t>
            </a:r>
          </a:p>
          <a:p>
            <a:pPr marL="342900" indent="-342900">
              <a:spcBef>
                <a:spcPct val="20000"/>
              </a:spcBef>
              <a:buClr>
                <a:srgbClr val="000000"/>
              </a:buClr>
              <a:buFont typeface="Arial" panose="020B0604020202020204" pitchFamily="34" charset="0"/>
              <a:buChar char="•"/>
              <a:defRPr/>
            </a:pPr>
            <a:r>
              <a:rPr lang="en-US" sz="2000" dirty="0">
                <a:solidFill>
                  <a:srgbClr val="000000"/>
                </a:solidFill>
                <a:latin typeface="Arial" panose="020B0604020202020204" pitchFamily="34" charset="0"/>
                <a:cs typeface="Arial" panose="020B0604020202020204" pitchFamily="34" charset="0"/>
              </a:rPr>
              <a:t>Code </a:t>
            </a:r>
            <a:r>
              <a:rPr lang="en-US" sz="2000" i="1" dirty="0">
                <a:solidFill>
                  <a:srgbClr val="000000"/>
                </a:solidFill>
                <a:latin typeface="Arial" panose="020B0604020202020204" pitchFamily="34" charset="0"/>
                <a:cs typeface="Arial" panose="020B0604020202020204" pitchFamily="34" charset="0"/>
              </a:rPr>
              <a:t>Place Order </a:t>
            </a:r>
            <a:r>
              <a:rPr lang="en-US" sz="2000" dirty="0">
                <a:solidFill>
                  <a:srgbClr val="000000"/>
                </a:solidFill>
                <a:latin typeface="Arial" panose="020B0604020202020204" pitchFamily="34" charset="0"/>
                <a:cs typeface="Arial" panose="020B0604020202020204" pitchFamily="34" charset="0"/>
              </a:rPr>
              <a:t>service</a:t>
            </a:r>
          </a:p>
          <a:p>
            <a:pPr marL="342900" indent="-342900">
              <a:spcBef>
                <a:spcPct val="20000"/>
              </a:spcBef>
              <a:buClr>
                <a:srgbClr val="000000"/>
              </a:buClr>
              <a:buFont typeface="Arial" panose="020B0604020202020204" pitchFamily="34" charset="0"/>
              <a:buChar char="•"/>
              <a:defRPr/>
            </a:pPr>
            <a:r>
              <a:rPr lang="en-US" sz="2000" dirty="0">
                <a:solidFill>
                  <a:srgbClr val="000000"/>
                </a:solidFill>
                <a:latin typeface="Arial" panose="020B0604020202020204" pitchFamily="34" charset="0"/>
                <a:cs typeface="Arial" panose="020B0604020202020204" pitchFamily="34" charset="0"/>
              </a:rPr>
              <a:t>Test </a:t>
            </a:r>
            <a:r>
              <a:rPr lang="en-US" sz="2000" i="1" dirty="0">
                <a:solidFill>
                  <a:srgbClr val="000000"/>
                </a:solidFill>
                <a:latin typeface="Arial" panose="020B0604020202020204" pitchFamily="34" charset="0"/>
                <a:cs typeface="Arial" panose="020B0604020202020204" pitchFamily="34" charset="0"/>
              </a:rPr>
              <a:t>Place Order </a:t>
            </a:r>
            <a:r>
              <a:rPr lang="en-US" sz="2000" dirty="0">
                <a:solidFill>
                  <a:srgbClr val="000000"/>
                </a:solidFill>
                <a:latin typeface="Arial" panose="020B0604020202020204" pitchFamily="34" charset="0"/>
                <a:cs typeface="Arial" panose="020B0604020202020204" pitchFamily="34" charset="0"/>
              </a:rPr>
              <a:t>service</a:t>
            </a:r>
          </a:p>
          <a:p>
            <a:pPr>
              <a:spcBef>
                <a:spcPct val="20000"/>
              </a:spcBef>
              <a:buClr>
                <a:srgbClr val="000000"/>
              </a:buClr>
              <a:defRPr/>
            </a:pPr>
            <a:r>
              <a:rPr lang="en-US" sz="2000" dirty="0">
                <a:solidFill>
                  <a:srgbClr val="000000"/>
                </a:solidFill>
                <a:latin typeface="Arial" panose="020B0604020202020204" pitchFamily="34" charset="0"/>
                <a:cs typeface="Arial" panose="020B0604020202020204" pitchFamily="34" charset="0"/>
              </a:rPr>
              <a:t>Excludes:</a:t>
            </a:r>
          </a:p>
          <a:p>
            <a:pPr marL="342900" indent="-342900">
              <a:spcBef>
                <a:spcPct val="20000"/>
              </a:spcBef>
              <a:buClr>
                <a:srgbClr val="000000"/>
              </a:buClr>
              <a:buFont typeface="Arial" panose="020B0604020202020204" pitchFamily="34" charset="0"/>
              <a:buChar char="•"/>
              <a:defRPr/>
            </a:pPr>
            <a:r>
              <a:rPr lang="en-US" sz="2000" dirty="0">
                <a:solidFill>
                  <a:srgbClr val="000000"/>
                </a:solidFill>
                <a:latin typeface="Arial" panose="020B0604020202020204" pitchFamily="34" charset="0"/>
                <a:cs typeface="Arial" panose="020B0604020202020204" pitchFamily="34" charset="0"/>
              </a:rPr>
              <a:t>types of Tasks</a:t>
            </a:r>
          </a:p>
          <a:p>
            <a:pPr marL="342900" indent="-342900">
              <a:spcBef>
                <a:spcPct val="20000"/>
              </a:spcBef>
              <a:buClr>
                <a:srgbClr val="000000"/>
              </a:buClr>
              <a:buFont typeface="Arial" panose="020B0604020202020204" pitchFamily="34" charset="0"/>
              <a:buChar char="•"/>
              <a:defRPr/>
            </a:pPr>
            <a:r>
              <a:rPr lang="en-US" sz="2000" dirty="0">
                <a:solidFill>
                  <a:srgbClr val="000000"/>
                </a:solidFill>
                <a:latin typeface="Arial" panose="020B0604020202020204" pitchFamily="34" charset="0"/>
                <a:cs typeface="Arial" panose="020B0604020202020204" pitchFamily="34" charset="0"/>
              </a:rPr>
              <a:t>ongoing (non time-bounded) activities such as management or administration</a:t>
            </a:r>
          </a:p>
        </p:txBody>
      </p:sp>
      <p:cxnSp>
        <p:nvCxnSpPr>
          <p:cNvPr id="6" name="Straight Connector 5">
            <a:extLst>
              <a:ext uri="{FF2B5EF4-FFF2-40B4-BE49-F238E27FC236}">
                <a16:creationId xmlns:a16="http://schemas.microsoft.com/office/drawing/2014/main" id="{61B8F904-BB34-8F7E-03ED-73614C359222}"/>
              </a:ext>
            </a:extLst>
          </p:cNvPr>
          <p:cNvCxnSpPr/>
          <p:nvPr/>
        </p:nvCxnSpPr>
        <p:spPr>
          <a:xfrm>
            <a:off x="3252019" y="2566219"/>
            <a:ext cx="1268362"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DA8084-1A92-1097-7C73-9015A0873781}"/>
              </a:ext>
            </a:extLst>
          </p:cNvPr>
          <p:cNvCxnSpPr>
            <a:cxnSpLocks/>
          </p:cNvCxnSpPr>
          <p:nvPr/>
        </p:nvCxnSpPr>
        <p:spPr>
          <a:xfrm flipV="1">
            <a:off x="2212259" y="3239320"/>
            <a:ext cx="1578077" cy="7374"/>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9C54BC-D83F-8D3E-DCEC-91B1A1EF096D}"/>
              </a:ext>
            </a:extLst>
          </p:cNvPr>
          <p:cNvCxnSpPr>
            <a:cxnSpLocks/>
          </p:cNvCxnSpPr>
          <p:nvPr/>
        </p:nvCxnSpPr>
        <p:spPr>
          <a:xfrm>
            <a:off x="2499852" y="3903406"/>
            <a:ext cx="2816942"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BB6C73-DC9D-F650-62FA-010BC4A0FF00}"/>
              </a:ext>
            </a:extLst>
          </p:cNvPr>
          <p:cNvCxnSpPr>
            <a:cxnSpLocks/>
          </p:cNvCxnSpPr>
          <p:nvPr/>
        </p:nvCxnSpPr>
        <p:spPr>
          <a:xfrm>
            <a:off x="1318343" y="4282383"/>
            <a:ext cx="1578077"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A75743-5F94-A6FF-88AC-96E9F5ECD489}"/>
              </a:ext>
            </a:extLst>
          </p:cNvPr>
          <p:cNvCxnSpPr>
            <a:cxnSpLocks/>
          </p:cNvCxnSpPr>
          <p:nvPr/>
        </p:nvCxnSpPr>
        <p:spPr>
          <a:xfrm>
            <a:off x="1318343" y="4937069"/>
            <a:ext cx="2234380" cy="0"/>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94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dissolv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dissolve">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dissolve">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dissolve">
                                      <p:cBhvr>
                                        <p:cTn id="22" dur="500"/>
                                        <p:tgtEl>
                                          <p:spTgt spid="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5">
                                            <p:txEl>
                                              <p:pRg st="4" end="4"/>
                                            </p:txEl>
                                          </p:spTgt>
                                        </p:tgtEl>
                                        <p:attrNameLst>
                                          <p:attrName>style.visibility</p:attrName>
                                        </p:attrNameLst>
                                      </p:cBhvr>
                                      <p:to>
                                        <p:strVal val="visible"/>
                                      </p:to>
                                    </p:set>
                                    <p:animEffect transition="in" filter="dissolve">
                                      <p:cBhvr>
                                        <p:cTn id="27" dur="500"/>
                                        <p:tgtEl>
                                          <p:spTgt spid="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5">
                                            <p:txEl>
                                              <p:pRg st="5" end="5"/>
                                            </p:txEl>
                                          </p:spTgt>
                                        </p:tgtEl>
                                        <p:attrNameLst>
                                          <p:attrName>style.visibility</p:attrName>
                                        </p:attrNameLst>
                                      </p:cBhvr>
                                      <p:to>
                                        <p:strVal val="visible"/>
                                      </p:to>
                                    </p:set>
                                    <p:animEffect transition="in" filter="dissolve">
                                      <p:cBhvr>
                                        <p:cTn id="32" dur="500"/>
                                        <p:tgtEl>
                                          <p:spTgt spid="35">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5">
                                            <p:txEl>
                                              <p:pRg st="6" end="6"/>
                                            </p:txEl>
                                          </p:spTgt>
                                        </p:tgtEl>
                                        <p:attrNameLst>
                                          <p:attrName>style.visibility</p:attrName>
                                        </p:attrNameLst>
                                      </p:cBhvr>
                                      <p:to>
                                        <p:strVal val="visible"/>
                                      </p:to>
                                    </p:set>
                                    <p:animEffect transition="in" filter="dissolve">
                                      <p:cBhvr>
                                        <p:cTn id="35" dur="500"/>
                                        <p:tgtEl>
                                          <p:spTgt spid="3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dissolv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Effect transition="in" filter="dissolve">
                                      <p:cBhvr>
                                        <p:cTn id="65" dur="500"/>
                                        <p:tgtEl>
                                          <p:spTgt spid="12">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2">
                                            <p:txEl>
                                              <p:pRg st="1" end="1"/>
                                            </p:txEl>
                                          </p:spTgt>
                                        </p:tgtEl>
                                        <p:attrNameLst>
                                          <p:attrName>style.visibility</p:attrName>
                                        </p:attrNameLst>
                                      </p:cBhvr>
                                      <p:to>
                                        <p:strVal val="visible"/>
                                      </p:to>
                                    </p:set>
                                    <p:animEffect transition="in" filter="dissolve">
                                      <p:cBhvr>
                                        <p:cTn id="70" dur="500"/>
                                        <p:tgtEl>
                                          <p:spTgt spid="12">
                                            <p:txEl>
                                              <p:pRg st="1" end="1"/>
                                            </p:txEl>
                                          </p:spTgt>
                                        </p:tgtEl>
                                      </p:cBhvr>
                                    </p:animEffect>
                                  </p:childTnLst>
                                </p:cTn>
                              </p:par>
                              <p:par>
                                <p:cTn id="71" presetID="9" presetClass="entr" presetSubtype="0" fill="hold" nodeType="withEffect">
                                  <p:stCondLst>
                                    <p:cond delay="0"/>
                                  </p:stCondLst>
                                  <p:childTnLst>
                                    <p:set>
                                      <p:cBhvr>
                                        <p:cTn id="72" dur="1" fill="hold">
                                          <p:stCondLst>
                                            <p:cond delay="0"/>
                                          </p:stCondLst>
                                        </p:cTn>
                                        <p:tgtEl>
                                          <p:spTgt spid="12">
                                            <p:txEl>
                                              <p:pRg st="2" end="2"/>
                                            </p:txEl>
                                          </p:spTgt>
                                        </p:tgtEl>
                                        <p:attrNameLst>
                                          <p:attrName>style.visibility</p:attrName>
                                        </p:attrNameLst>
                                      </p:cBhvr>
                                      <p:to>
                                        <p:strVal val="visible"/>
                                      </p:to>
                                    </p:set>
                                    <p:animEffect transition="in" filter="dissolve">
                                      <p:cBhvr>
                                        <p:cTn id="73" dur="500"/>
                                        <p:tgtEl>
                                          <p:spTgt spid="12">
                                            <p:txEl>
                                              <p:pRg st="2" end="2"/>
                                            </p:txEl>
                                          </p:spTgt>
                                        </p:tgtEl>
                                      </p:cBhvr>
                                    </p:animEffect>
                                  </p:childTnLst>
                                </p:cTn>
                              </p:par>
                              <p:par>
                                <p:cTn id="74" presetID="9" presetClass="entr" presetSubtype="0" fill="hold" nodeType="withEffect">
                                  <p:stCondLst>
                                    <p:cond delay="0"/>
                                  </p:stCondLst>
                                  <p:childTnLst>
                                    <p:set>
                                      <p:cBhvr>
                                        <p:cTn id="75" dur="1" fill="hold">
                                          <p:stCondLst>
                                            <p:cond delay="0"/>
                                          </p:stCondLst>
                                        </p:cTn>
                                        <p:tgtEl>
                                          <p:spTgt spid="12">
                                            <p:txEl>
                                              <p:pRg st="3" end="3"/>
                                            </p:txEl>
                                          </p:spTgt>
                                        </p:tgtEl>
                                        <p:attrNameLst>
                                          <p:attrName>style.visibility</p:attrName>
                                        </p:attrNameLst>
                                      </p:cBhvr>
                                      <p:to>
                                        <p:strVal val="visible"/>
                                      </p:to>
                                    </p:set>
                                    <p:animEffect transition="in" filter="dissolve">
                                      <p:cBhvr>
                                        <p:cTn id="76" dur="500"/>
                                        <p:tgtEl>
                                          <p:spTgt spid="1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12">
                                            <p:txEl>
                                              <p:pRg st="4" end="4"/>
                                            </p:txEl>
                                          </p:spTgt>
                                        </p:tgtEl>
                                        <p:attrNameLst>
                                          <p:attrName>style.visibility</p:attrName>
                                        </p:attrNameLst>
                                      </p:cBhvr>
                                      <p:to>
                                        <p:strVal val="visible"/>
                                      </p:to>
                                    </p:set>
                                    <p:animEffect transition="in" filter="dissolve">
                                      <p:cBhvr>
                                        <p:cTn id="81" dur="500"/>
                                        <p:tgtEl>
                                          <p:spTgt spid="12">
                                            <p:txEl>
                                              <p:pRg st="4" end="4"/>
                                            </p:txEl>
                                          </p:spTgt>
                                        </p:tgtEl>
                                      </p:cBhvr>
                                    </p:animEffect>
                                  </p:childTnLst>
                                </p:cTn>
                              </p:par>
                              <p:par>
                                <p:cTn id="82" presetID="9" presetClass="entr" presetSubtype="0" fill="hold" nodeType="withEffect">
                                  <p:stCondLst>
                                    <p:cond delay="0"/>
                                  </p:stCondLst>
                                  <p:childTnLst>
                                    <p:set>
                                      <p:cBhvr>
                                        <p:cTn id="83" dur="1" fill="hold">
                                          <p:stCondLst>
                                            <p:cond delay="0"/>
                                          </p:stCondLst>
                                        </p:cTn>
                                        <p:tgtEl>
                                          <p:spTgt spid="12">
                                            <p:txEl>
                                              <p:pRg st="5" end="5"/>
                                            </p:txEl>
                                          </p:spTgt>
                                        </p:tgtEl>
                                        <p:attrNameLst>
                                          <p:attrName>style.visibility</p:attrName>
                                        </p:attrNameLst>
                                      </p:cBhvr>
                                      <p:to>
                                        <p:strVal val="visible"/>
                                      </p:to>
                                    </p:set>
                                    <p:animEffect transition="in" filter="dissolve">
                                      <p:cBhvr>
                                        <p:cTn id="84" dur="500"/>
                                        <p:tgtEl>
                                          <p:spTgt spid="12">
                                            <p:txEl>
                                              <p:pRg st="5" end="5"/>
                                            </p:txEl>
                                          </p:spTgt>
                                        </p:tgtEl>
                                      </p:cBhvr>
                                    </p:animEffect>
                                  </p:childTnLst>
                                </p:cTn>
                              </p:par>
                              <p:par>
                                <p:cTn id="85" presetID="9" presetClass="entr" presetSubtype="0" fill="hold" nodeType="withEffect">
                                  <p:stCondLst>
                                    <p:cond delay="0"/>
                                  </p:stCondLst>
                                  <p:childTnLst>
                                    <p:set>
                                      <p:cBhvr>
                                        <p:cTn id="86" dur="1" fill="hold">
                                          <p:stCondLst>
                                            <p:cond delay="0"/>
                                          </p:stCondLst>
                                        </p:cTn>
                                        <p:tgtEl>
                                          <p:spTgt spid="12">
                                            <p:txEl>
                                              <p:pRg st="6" end="6"/>
                                            </p:txEl>
                                          </p:spTgt>
                                        </p:tgtEl>
                                        <p:attrNameLst>
                                          <p:attrName>style.visibility</p:attrName>
                                        </p:attrNameLst>
                                      </p:cBhvr>
                                      <p:to>
                                        <p:strVal val="visible"/>
                                      </p:to>
                                    </p:set>
                                    <p:animEffect transition="in" filter="dissolve">
                                      <p:cBhvr>
                                        <p:cTn id="8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36BEA-758B-8D4B-B57F-1AFD83AE42C2}"/>
              </a:ext>
            </a:extLst>
          </p:cNvPr>
          <p:cNvSpPr>
            <a:spLocks noGrp="1"/>
          </p:cNvSpPr>
          <p:nvPr>
            <p:ph type="title"/>
          </p:nvPr>
        </p:nvSpPr>
        <p:spPr/>
        <p:txBody>
          <a:bodyPr/>
          <a:lstStyle/>
          <a:p>
            <a:r>
              <a:rPr lang="en-US" dirty="0"/>
              <a:t>Now we have definitions – it's "safe" to draw the ER model</a:t>
            </a:r>
          </a:p>
        </p:txBody>
      </p:sp>
      <p:sp>
        <p:nvSpPr>
          <p:cNvPr id="4" name="Rounded Rectangle 3">
            <a:extLst>
              <a:ext uri="{FF2B5EF4-FFF2-40B4-BE49-F238E27FC236}">
                <a16:creationId xmlns:a16="http://schemas.microsoft.com/office/drawing/2014/main" id="{23C3E102-1FC9-C247-A0E6-99F5BF0D6FBF}"/>
              </a:ext>
            </a:extLst>
          </p:cNvPr>
          <p:cNvSpPr/>
          <p:nvPr/>
        </p:nvSpPr>
        <p:spPr bwMode="auto">
          <a:xfrm>
            <a:off x="1129655" y="1843700"/>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Worker</a:t>
            </a:r>
          </a:p>
        </p:txBody>
      </p:sp>
      <p:sp>
        <p:nvSpPr>
          <p:cNvPr id="5" name="Rounded Rectangle 4">
            <a:extLst>
              <a:ext uri="{FF2B5EF4-FFF2-40B4-BE49-F238E27FC236}">
                <a16:creationId xmlns:a16="http://schemas.microsoft.com/office/drawing/2014/main" id="{66715107-F154-6742-866D-02C1F3B484F0}"/>
              </a:ext>
            </a:extLst>
          </p:cNvPr>
          <p:cNvSpPr/>
          <p:nvPr/>
        </p:nvSpPr>
        <p:spPr bwMode="auto">
          <a:xfrm>
            <a:off x="3776499" y="1849545"/>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Project</a:t>
            </a:r>
          </a:p>
        </p:txBody>
      </p:sp>
      <p:sp>
        <p:nvSpPr>
          <p:cNvPr id="6" name="Rounded Rectangle 5">
            <a:extLst>
              <a:ext uri="{FF2B5EF4-FFF2-40B4-BE49-F238E27FC236}">
                <a16:creationId xmlns:a16="http://schemas.microsoft.com/office/drawing/2014/main" id="{6A6DB19E-4038-8346-9E31-FF1F88B4645A}"/>
              </a:ext>
            </a:extLst>
          </p:cNvPr>
          <p:cNvSpPr/>
          <p:nvPr/>
        </p:nvSpPr>
        <p:spPr bwMode="auto">
          <a:xfrm>
            <a:off x="3763863" y="3429000"/>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Task</a:t>
            </a:r>
          </a:p>
        </p:txBody>
      </p:sp>
      <p:sp>
        <p:nvSpPr>
          <p:cNvPr id="7" name="Rounded Rectangle 6">
            <a:extLst>
              <a:ext uri="{FF2B5EF4-FFF2-40B4-BE49-F238E27FC236}">
                <a16:creationId xmlns:a16="http://schemas.microsoft.com/office/drawing/2014/main" id="{F7CBCB6E-74C4-A84C-805C-2B4ACB056D89}"/>
              </a:ext>
            </a:extLst>
          </p:cNvPr>
          <p:cNvSpPr/>
          <p:nvPr/>
        </p:nvSpPr>
        <p:spPr bwMode="auto">
          <a:xfrm>
            <a:off x="6398071" y="1843700"/>
            <a:ext cx="1606096" cy="779228"/>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ctr" defTabSz="873125" eaLnBrk="0" fontAlgn="base" hangingPunct="0">
              <a:lnSpc>
                <a:spcPct val="80000"/>
              </a:lnSpc>
              <a:spcBef>
                <a:spcPct val="32000"/>
              </a:spcBef>
              <a:spcAft>
                <a:spcPct val="0"/>
              </a:spcAft>
              <a:buClr>
                <a:srgbClr val="000000"/>
              </a:buClr>
            </a:pPr>
            <a:r>
              <a:rPr lang="en-US" dirty="0">
                <a:solidFill>
                  <a:srgbClr val="000000"/>
                </a:solidFill>
                <a:latin typeface="Arial" pitchFamily="34" charset="0"/>
                <a:ea typeface="ＭＳ Ｐゴシック" charset="0"/>
              </a:rPr>
              <a:t>Account</a:t>
            </a:r>
          </a:p>
        </p:txBody>
      </p:sp>
      <p:grpSp>
        <p:nvGrpSpPr>
          <p:cNvPr id="20" name="Group 19">
            <a:extLst>
              <a:ext uri="{FF2B5EF4-FFF2-40B4-BE49-F238E27FC236}">
                <a16:creationId xmlns:a16="http://schemas.microsoft.com/office/drawing/2014/main" id="{D2AB5588-89DF-C8A3-D111-32E3BEB29CD2}"/>
              </a:ext>
            </a:extLst>
          </p:cNvPr>
          <p:cNvGrpSpPr/>
          <p:nvPr/>
        </p:nvGrpSpPr>
        <p:grpSpPr>
          <a:xfrm>
            <a:off x="2735751" y="2069080"/>
            <a:ext cx="1028113" cy="1911551"/>
            <a:chOff x="2735751" y="2069080"/>
            <a:chExt cx="1028113" cy="1911551"/>
          </a:xfrm>
        </p:grpSpPr>
        <p:grpSp>
          <p:nvGrpSpPr>
            <p:cNvPr id="11" name="Group 10">
              <a:extLst>
                <a:ext uri="{FF2B5EF4-FFF2-40B4-BE49-F238E27FC236}">
                  <a16:creationId xmlns:a16="http://schemas.microsoft.com/office/drawing/2014/main" id="{2C10B9AC-7BD4-9446-A8E3-552E90C70C5E}"/>
                </a:ext>
              </a:extLst>
            </p:cNvPr>
            <p:cNvGrpSpPr/>
            <p:nvPr/>
          </p:nvGrpSpPr>
          <p:grpSpPr>
            <a:xfrm>
              <a:off x="2735751" y="2069080"/>
              <a:ext cx="238540" cy="324034"/>
              <a:chOff x="1415331" y="3904090"/>
              <a:chExt cx="238540" cy="324034"/>
            </a:xfrm>
          </p:grpSpPr>
          <p:cxnSp>
            <p:nvCxnSpPr>
              <p:cNvPr id="12" name="Straight Connector 11">
                <a:extLst>
                  <a:ext uri="{FF2B5EF4-FFF2-40B4-BE49-F238E27FC236}">
                    <a16:creationId xmlns:a16="http://schemas.microsoft.com/office/drawing/2014/main" id="{E4C4A0FB-C7C1-9849-A962-636A5CA3D94F}"/>
                  </a:ext>
                </a:extLst>
              </p:cNvPr>
              <p:cNvCxnSpPr/>
              <p:nvPr/>
            </p:nvCxnSpPr>
            <p:spPr bwMode="auto">
              <a:xfrm>
                <a:off x="1415332" y="3904090"/>
                <a:ext cx="238539" cy="162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1EB24140-1468-A94E-B3BF-1F4D7792542E}"/>
                  </a:ext>
                </a:extLst>
              </p:cNvPr>
              <p:cNvCxnSpPr>
                <a:cxnSpLocks/>
              </p:cNvCxnSpPr>
              <p:nvPr/>
            </p:nvCxnSpPr>
            <p:spPr bwMode="auto">
              <a:xfrm flipV="1">
                <a:off x="1415331" y="4066107"/>
                <a:ext cx="238539" cy="162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7" name="Group 16">
              <a:extLst>
                <a:ext uri="{FF2B5EF4-FFF2-40B4-BE49-F238E27FC236}">
                  <a16:creationId xmlns:a16="http://schemas.microsoft.com/office/drawing/2014/main" id="{9686DDBE-9AFF-B14F-AED1-66F6F25B445C}"/>
                </a:ext>
              </a:extLst>
            </p:cNvPr>
            <p:cNvGrpSpPr/>
            <p:nvPr/>
          </p:nvGrpSpPr>
          <p:grpSpPr>
            <a:xfrm flipH="1">
              <a:off x="3525324" y="3656597"/>
              <a:ext cx="238540" cy="324034"/>
              <a:chOff x="1415331" y="3904090"/>
              <a:chExt cx="238540" cy="324034"/>
            </a:xfrm>
          </p:grpSpPr>
          <p:cxnSp>
            <p:nvCxnSpPr>
              <p:cNvPr id="18" name="Straight Connector 17">
                <a:extLst>
                  <a:ext uri="{FF2B5EF4-FFF2-40B4-BE49-F238E27FC236}">
                    <a16:creationId xmlns:a16="http://schemas.microsoft.com/office/drawing/2014/main" id="{B74EFDF5-66A7-9D4A-8E5D-40416636FA02}"/>
                  </a:ext>
                </a:extLst>
              </p:cNvPr>
              <p:cNvCxnSpPr/>
              <p:nvPr/>
            </p:nvCxnSpPr>
            <p:spPr bwMode="auto">
              <a:xfrm>
                <a:off x="1415332" y="3904090"/>
                <a:ext cx="238539" cy="162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AE7B57D8-6BE5-1C4C-8E8E-2A931864F6B9}"/>
                  </a:ext>
                </a:extLst>
              </p:cNvPr>
              <p:cNvCxnSpPr>
                <a:cxnSpLocks/>
              </p:cNvCxnSpPr>
              <p:nvPr/>
            </p:nvCxnSpPr>
            <p:spPr bwMode="auto">
              <a:xfrm flipV="1">
                <a:off x="1415331" y="4066107"/>
                <a:ext cx="238539" cy="162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grpSp>
        <p:nvGrpSpPr>
          <p:cNvPr id="15" name="Group 14">
            <a:extLst>
              <a:ext uri="{FF2B5EF4-FFF2-40B4-BE49-F238E27FC236}">
                <a16:creationId xmlns:a16="http://schemas.microsoft.com/office/drawing/2014/main" id="{BDDB37E9-0B42-70FC-9B92-A61F94603853}"/>
              </a:ext>
            </a:extLst>
          </p:cNvPr>
          <p:cNvGrpSpPr/>
          <p:nvPr/>
        </p:nvGrpSpPr>
        <p:grpSpPr>
          <a:xfrm>
            <a:off x="2735751" y="1777825"/>
            <a:ext cx="1028112" cy="2569196"/>
            <a:chOff x="2735751" y="1777825"/>
            <a:chExt cx="1028112" cy="2569196"/>
          </a:xfrm>
        </p:grpSpPr>
        <p:cxnSp>
          <p:nvCxnSpPr>
            <p:cNvPr id="9" name="Straight Connector 10">
              <a:extLst>
                <a:ext uri="{FF2B5EF4-FFF2-40B4-BE49-F238E27FC236}">
                  <a16:creationId xmlns:a16="http://schemas.microsoft.com/office/drawing/2014/main" id="{967A7CD5-D502-B446-9F87-F3EDB08FD59C}"/>
                </a:ext>
              </a:extLst>
            </p:cNvPr>
            <p:cNvCxnSpPr>
              <a:cxnSpLocks/>
              <a:stCxn id="4" idx="3"/>
              <a:endCxn id="6" idx="1"/>
            </p:cNvCxnSpPr>
            <p:nvPr/>
          </p:nvCxnSpPr>
          <p:spPr bwMode="auto">
            <a:xfrm>
              <a:off x="2735751" y="2233314"/>
              <a:ext cx="1028112" cy="1585300"/>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6D4F8259-A022-6D48-AFB0-9F077A4FAAAC}"/>
                </a:ext>
              </a:extLst>
            </p:cNvPr>
            <p:cNvSpPr txBox="1"/>
            <p:nvPr/>
          </p:nvSpPr>
          <p:spPr>
            <a:xfrm>
              <a:off x="2891576" y="1777825"/>
              <a:ext cx="790412" cy="446917"/>
            </a:xfrm>
            <a:prstGeom prst="rect">
              <a:avLst/>
            </a:prstGeom>
            <a:noFill/>
          </p:spPr>
          <p:txBody>
            <a:bodyPr wrap="square" rtlCol="0">
              <a:spAutoFit/>
            </a:bodyPr>
            <a:lstStyle/>
            <a:p>
              <a:pP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assigned</a:t>
              </a:r>
            </a:p>
            <a:p>
              <a:pP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to</a:t>
              </a:r>
            </a:p>
          </p:txBody>
        </p:sp>
        <p:sp>
          <p:nvSpPr>
            <p:cNvPr id="37" name="TextBox 36">
              <a:extLst>
                <a:ext uri="{FF2B5EF4-FFF2-40B4-BE49-F238E27FC236}">
                  <a16:creationId xmlns:a16="http://schemas.microsoft.com/office/drawing/2014/main" id="{8229330F-C915-41EE-EEF9-B3D1E6F51CA4}"/>
                </a:ext>
              </a:extLst>
            </p:cNvPr>
            <p:cNvSpPr txBox="1"/>
            <p:nvPr/>
          </p:nvSpPr>
          <p:spPr>
            <a:xfrm>
              <a:off x="2844812" y="3900104"/>
              <a:ext cx="790412" cy="446917"/>
            </a:xfrm>
            <a:prstGeom prst="rect">
              <a:avLst/>
            </a:prstGeom>
            <a:noFill/>
          </p:spPr>
          <p:txBody>
            <a:bodyPr wrap="square" rtlCol="0">
              <a:spAutoFit/>
            </a:bodyPr>
            <a:lstStyle/>
            <a:p>
              <a:pPr algn="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assigned</a:t>
              </a:r>
            </a:p>
            <a:p>
              <a:pPr algn="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to</a:t>
              </a:r>
            </a:p>
          </p:txBody>
        </p:sp>
      </p:grpSp>
      <p:grpSp>
        <p:nvGrpSpPr>
          <p:cNvPr id="16" name="Group 15">
            <a:extLst>
              <a:ext uri="{FF2B5EF4-FFF2-40B4-BE49-F238E27FC236}">
                <a16:creationId xmlns:a16="http://schemas.microsoft.com/office/drawing/2014/main" id="{B9AB2E8B-8800-0C0A-1056-4A4193D64174}"/>
              </a:ext>
            </a:extLst>
          </p:cNvPr>
          <p:cNvGrpSpPr/>
          <p:nvPr/>
        </p:nvGrpSpPr>
        <p:grpSpPr>
          <a:xfrm>
            <a:off x="4396943" y="2791893"/>
            <a:ext cx="382294" cy="634117"/>
            <a:chOff x="4396943" y="2791893"/>
            <a:chExt cx="382294" cy="634117"/>
          </a:xfrm>
        </p:grpSpPr>
        <p:grpSp>
          <p:nvGrpSpPr>
            <p:cNvPr id="23" name="Group 22">
              <a:extLst>
                <a:ext uri="{FF2B5EF4-FFF2-40B4-BE49-F238E27FC236}">
                  <a16:creationId xmlns:a16="http://schemas.microsoft.com/office/drawing/2014/main" id="{BE3F8315-6C3D-2E48-B639-8775EABE4816}"/>
                </a:ext>
              </a:extLst>
            </p:cNvPr>
            <p:cNvGrpSpPr/>
            <p:nvPr/>
          </p:nvGrpSpPr>
          <p:grpSpPr>
            <a:xfrm rot="16200000">
              <a:off x="4451413" y="3144722"/>
              <a:ext cx="238540" cy="324035"/>
              <a:chOff x="1415331" y="3915812"/>
              <a:chExt cx="238540" cy="324035"/>
            </a:xfrm>
          </p:grpSpPr>
          <p:cxnSp>
            <p:nvCxnSpPr>
              <p:cNvPr id="24" name="Straight Connector 23">
                <a:extLst>
                  <a:ext uri="{FF2B5EF4-FFF2-40B4-BE49-F238E27FC236}">
                    <a16:creationId xmlns:a16="http://schemas.microsoft.com/office/drawing/2014/main" id="{D4F4C884-4927-C948-A885-C7814C588088}"/>
                  </a:ext>
                </a:extLst>
              </p:cNvPr>
              <p:cNvCxnSpPr/>
              <p:nvPr/>
            </p:nvCxnSpPr>
            <p:spPr bwMode="auto">
              <a:xfrm>
                <a:off x="1415332" y="3915812"/>
                <a:ext cx="238539" cy="162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AAEB413C-CCD4-6447-87F3-F89066DA1D79}"/>
                  </a:ext>
                </a:extLst>
              </p:cNvPr>
              <p:cNvCxnSpPr>
                <a:cxnSpLocks/>
              </p:cNvCxnSpPr>
              <p:nvPr/>
            </p:nvCxnSpPr>
            <p:spPr bwMode="auto">
              <a:xfrm flipV="1">
                <a:off x="1415331" y="4077830"/>
                <a:ext cx="238539" cy="162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cxnSp>
          <p:nvCxnSpPr>
            <p:cNvPr id="26" name="Straight Connector 25">
              <a:extLst>
                <a:ext uri="{FF2B5EF4-FFF2-40B4-BE49-F238E27FC236}">
                  <a16:creationId xmlns:a16="http://schemas.microsoft.com/office/drawing/2014/main" id="{ABFDC7F3-EF78-2747-B1CF-DEF8CC63134A}"/>
                </a:ext>
              </a:extLst>
            </p:cNvPr>
            <p:cNvCxnSpPr/>
            <p:nvPr/>
          </p:nvCxnSpPr>
          <p:spPr bwMode="auto">
            <a:xfrm>
              <a:off x="4396943" y="2791893"/>
              <a:ext cx="38229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4" name="Group 13">
            <a:extLst>
              <a:ext uri="{FF2B5EF4-FFF2-40B4-BE49-F238E27FC236}">
                <a16:creationId xmlns:a16="http://schemas.microsoft.com/office/drawing/2014/main" id="{2D9A6A00-6C57-C7EC-74C1-2D08AB3FA935}"/>
              </a:ext>
            </a:extLst>
          </p:cNvPr>
          <p:cNvGrpSpPr/>
          <p:nvPr/>
        </p:nvGrpSpPr>
        <p:grpSpPr>
          <a:xfrm>
            <a:off x="3686042" y="2628773"/>
            <a:ext cx="2204291" cy="800227"/>
            <a:chOff x="3686042" y="2628773"/>
            <a:chExt cx="2204291" cy="800227"/>
          </a:xfrm>
        </p:grpSpPr>
        <p:cxnSp>
          <p:nvCxnSpPr>
            <p:cNvPr id="8" name="Straight Connector 7">
              <a:extLst>
                <a:ext uri="{FF2B5EF4-FFF2-40B4-BE49-F238E27FC236}">
                  <a16:creationId xmlns:a16="http://schemas.microsoft.com/office/drawing/2014/main" id="{AC9BDCCC-1839-A54E-AB4E-30AFBBC086BC}"/>
                </a:ext>
              </a:extLst>
            </p:cNvPr>
            <p:cNvCxnSpPr>
              <a:stCxn id="5" idx="2"/>
              <a:endCxn id="6" idx="0"/>
            </p:cNvCxnSpPr>
            <p:nvPr/>
          </p:nvCxnSpPr>
          <p:spPr bwMode="auto">
            <a:xfrm flipH="1">
              <a:off x="4566911" y="2628773"/>
              <a:ext cx="12636" cy="80022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969C11F8-7601-CF46-BEE3-87B17DCD507F}"/>
                </a:ext>
              </a:extLst>
            </p:cNvPr>
            <p:cNvSpPr txBox="1"/>
            <p:nvPr/>
          </p:nvSpPr>
          <p:spPr>
            <a:xfrm>
              <a:off x="3686042" y="3002067"/>
              <a:ext cx="790412" cy="387798"/>
            </a:xfrm>
            <a:prstGeom prst="rect">
              <a:avLst/>
            </a:prstGeom>
            <a:noFill/>
          </p:spPr>
          <p:txBody>
            <a:bodyPr wrap="square" rtlCol="0">
              <a:spAutoFit/>
            </a:bodyPr>
            <a:lstStyle/>
            <a:p>
              <a:pPr algn="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part</a:t>
              </a:r>
              <a:br>
                <a:rPr lang="en-US" sz="1200" dirty="0">
                  <a:solidFill>
                    <a:srgbClr val="000000"/>
                  </a:solidFill>
                  <a:latin typeface="Arial" charset="0"/>
                  <a:ea typeface="ＭＳ Ｐゴシック" charset="0"/>
                </a:rPr>
              </a:br>
              <a:r>
                <a:rPr lang="en-US" sz="1200" dirty="0">
                  <a:solidFill>
                    <a:srgbClr val="000000"/>
                  </a:solidFill>
                  <a:latin typeface="Arial" charset="0"/>
                  <a:ea typeface="ＭＳ Ｐゴシック" charset="0"/>
                </a:rPr>
                <a:t>of</a:t>
              </a:r>
            </a:p>
          </p:txBody>
        </p:sp>
        <p:sp>
          <p:nvSpPr>
            <p:cNvPr id="38" name="TextBox 37">
              <a:extLst>
                <a:ext uri="{FF2B5EF4-FFF2-40B4-BE49-F238E27FC236}">
                  <a16:creationId xmlns:a16="http://schemas.microsoft.com/office/drawing/2014/main" id="{12354974-54D8-2CF4-174F-CE1FDBF5687C}"/>
                </a:ext>
              </a:extLst>
            </p:cNvPr>
            <p:cNvSpPr txBox="1"/>
            <p:nvPr/>
          </p:nvSpPr>
          <p:spPr>
            <a:xfrm>
              <a:off x="4615440" y="2832065"/>
              <a:ext cx="1274893" cy="387798"/>
            </a:xfrm>
            <a:prstGeom prst="rect">
              <a:avLst/>
            </a:prstGeom>
            <a:noFill/>
          </p:spPr>
          <p:txBody>
            <a:bodyPr wrap="square" rtlCol="0">
              <a:spAutoFit/>
            </a:bodyPr>
            <a:lstStyle/>
            <a:p>
              <a:pP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partitioned</a:t>
              </a:r>
              <a:br>
                <a:rPr lang="en-US" sz="1200" dirty="0">
                  <a:solidFill>
                    <a:srgbClr val="000000"/>
                  </a:solidFill>
                  <a:latin typeface="Arial" charset="0"/>
                  <a:ea typeface="ＭＳ Ｐゴシック" charset="0"/>
                </a:rPr>
              </a:br>
              <a:r>
                <a:rPr lang="en-US" sz="1200" dirty="0">
                  <a:solidFill>
                    <a:srgbClr val="000000"/>
                  </a:solidFill>
                  <a:latin typeface="Arial" charset="0"/>
                  <a:ea typeface="ＭＳ Ｐゴシック" charset="0"/>
                </a:rPr>
                <a:t>into</a:t>
              </a:r>
            </a:p>
          </p:txBody>
        </p:sp>
      </p:grpSp>
      <p:grpSp>
        <p:nvGrpSpPr>
          <p:cNvPr id="2" name="Group 1">
            <a:extLst>
              <a:ext uri="{FF2B5EF4-FFF2-40B4-BE49-F238E27FC236}">
                <a16:creationId xmlns:a16="http://schemas.microsoft.com/office/drawing/2014/main" id="{C165025B-7BF7-ABDE-3D9D-E947C8C0604F}"/>
              </a:ext>
            </a:extLst>
          </p:cNvPr>
          <p:cNvGrpSpPr/>
          <p:nvPr/>
        </p:nvGrpSpPr>
        <p:grpSpPr>
          <a:xfrm>
            <a:off x="5382595" y="1761884"/>
            <a:ext cx="1015476" cy="1232977"/>
            <a:chOff x="5382595" y="1761884"/>
            <a:chExt cx="1015476" cy="1232977"/>
          </a:xfrm>
        </p:grpSpPr>
        <p:cxnSp>
          <p:nvCxnSpPr>
            <p:cNvPr id="10" name="Straight Connector 9">
              <a:extLst>
                <a:ext uri="{FF2B5EF4-FFF2-40B4-BE49-F238E27FC236}">
                  <a16:creationId xmlns:a16="http://schemas.microsoft.com/office/drawing/2014/main" id="{7A79B325-4A82-B541-8409-111F8E844336}"/>
                </a:ext>
              </a:extLst>
            </p:cNvPr>
            <p:cNvCxnSpPr>
              <a:cxnSpLocks/>
              <a:stCxn id="5" idx="3"/>
              <a:endCxn id="7" idx="1"/>
            </p:cNvCxnSpPr>
            <p:nvPr/>
          </p:nvCxnSpPr>
          <p:spPr bwMode="auto">
            <a:xfrm flipV="1">
              <a:off x="5382595" y="2233314"/>
              <a:ext cx="1015476" cy="584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6EF80FE2-CE27-C945-AC46-586EF38864DC}"/>
                </a:ext>
              </a:extLst>
            </p:cNvPr>
            <p:cNvSpPr txBox="1"/>
            <p:nvPr/>
          </p:nvSpPr>
          <p:spPr>
            <a:xfrm>
              <a:off x="5525784" y="1761884"/>
              <a:ext cx="790412" cy="446917"/>
            </a:xfrm>
            <a:prstGeom prst="rect">
              <a:avLst/>
            </a:prstGeom>
            <a:noFill/>
          </p:spPr>
          <p:txBody>
            <a:bodyPr wrap="square" rtlCol="0">
              <a:spAutoFit/>
            </a:bodyPr>
            <a:lstStyle/>
            <a:p>
              <a:pP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charged</a:t>
              </a:r>
            </a:p>
            <a:p>
              <a:pP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to</a:t>
              </a:r>
            </a:p>
          </p:txBody>
        </p:sp>
        <p:sp>
          <p:nvSpPr>
            <p:cNvPr id="39" name="TextBox 38">
              <a:extLst>
                <a:ext uri="{FF2B5EF4-FFF2-40B4-BE49-F238E27FC236}">
                  <a16:creationId xmlns:a16="http://schemas.microsoft.com/office/drawing/2014/main" id="{F458EC42-F3EC-3294-9C10-31396B6B8006}"/>
                </a:ext>
              </a:extLst>
            </p:cNvPr>
            <p:cNvSpPr txBox="1"/>
            <p:nvPr/>
          </p:nvSpPr>
          <p:spPr>
            <a:xfrm>
              <a:off x="5577001" y="2459330"/>
              <a:ext cx="790412" cy="535531"/>
            </a:xfrm>
            <a:prstGeom prst="rect">
              <a:avLst/>
            </a:prstGeom>
            <a:noFill/>
          </p:spPr>
          <p:txBody>
            <a:bodyPr wrap="square" rtlCol="0">
              <a:spAutoFit/>
            </a:bodyPr>
            <a:lstStyle/>
            <a:p>
              <a:pPr algn="r" eaLnBrk="0" fontAlgn="base" hangingPunct="0">
                <a:lnSpc>
                  <a:spcPct val="80000"/>
                </a:lnSpc>
                <a:spcBef>
                  <a:spcPct val="32000"/>
                </a:spcBef>
                <a:spcAft>
                  <a:spcPct val="0"/>
                </a:spcAft>
                <a:buClr>
                  <a:srgbClr val="000000"/>
                </a:buClr>
              </a:pPr>
              <a:r>
                <a:rPr lang="en-US" sz="1200" dirty="0">
                  <a:solidFill>
                    <a:srgbClr val="000000"/>
                  </a:solidFill>
                  <a:latin typeface="Arial" charset="0"/>
                  <a:ea typeface="ＭＳ Ｐゴシック" charset="0"/>
                </a:rPr>
                <a:t>funds charges for</a:t>
              </a:r>
            </a:p>
          </p:txBody>
        </p:sp>
      </p:grpSp>
      <p:grpSp>
        <p:nvGrpSpPr>
          <p:cNvPr id="21" name="Group 20">
            <a:extLst>
              <a:ext uri="{FF2B5EF4-FFF2-40B4-BE49-F238E27FC236}">
                <a16:creationId xmlns:a16="http://schemas.microsoft.com/office/drawing/2014/main" id="{252A8271-4C9E-C4F9-83DC-F210395319DF}"/>
              </a:ext>
            </a:extLst>
          </p:cNvPr>
          <p:cNvGrpSpPr/>
          <p:nvPr/>
        </p:nvGrpSpPr>
        <p:grpSpPr>
          <a:xfrm>
            <a:off x="5525784" y="2039950"/>
            <a:ext cx="790412" cy="382294"/>
            <a:chOff x="5525784" y="2039950"/>
            <a:chExt cx="790412" cy="382294"/>
          </a:xfrm>
        </p:grpSpPr>
        <p:cxnSp>
          <p:nvCxnSpPr>
            <p:cNvPr id="33" name="Straight Connector 32">
              <a:extLst>
                <a:ext uri="{FF2B5EF4-FFF2-40B4-BE49-F238E27FC236}">
                  <a16:creationId xmlns:a16="http://schemas.microsoft.com/office/drawing/2014/main" id="{2993BBC5-1F51-8F45-A72E-3856192706AB}"/>
                </a:ext>
              </a:extLst>
            </p:cNvPr>
            <p:cNvCxnSpPr>
              <a:cxnSpLocks/>
            </p:cNvCxnSpPr>
            <p:nvPr/>
          </p:nvCxnSpPr>
          <p:spPr bwMode="auto">
            <a:xfrm rot="5400000">
              <a:off x="5334637" y="2231097"/>
              <a:ext cx="38229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639D4792-C76D-B949-A123-CAC2D99D5A45}"/>
                </a:ext>
              </a:extLst>
            </p:cNvPr>
            <p:cNvCxnSpPr>
              <a:cxnSpLocks/>
            </p:cNvCxnSpPr>
            <p:nvPr/>
          </p:nvCxnSpPr>
          <p:spPr bwMode="auto">
            <a:xfrm rot="5400000">
              <a:off x="6125049" y="2231097"/>
              <a:ext cx="38229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5" name="Rectangle 44">
            <a:extLst>
              <a:ext uri="{FF2B5EF4-FFF2-40B4-BE49-F238E27FC236}">
                <a16:creationId xmlns:a16="http://schemas.microsoft.com/office/drawing/2014/main" id="{03BC7DF4-9229-B544-9411-4D867C5CEAC6}"/>
              </a:ext>
            </a:extLst>
          </p:cNvPr>
          <p:cNvSpPr/>
          <p:nvPr/>
        </p:nvSpPr>
        <p:spPr>
          <a:xfrm>
            <a:off x="1012459" y="4813148"/>
            <a:ext cx="6931706" cy="1348061"/>
          </a:xfrm>
          <a:prstGeom prst="rect">
            <a:avLst/>
          </a:prstGeom>
        </p:spPr>
        <p:txBody>
          <a:bodyPr wrap="none">
            <a:spAutoFit/>
          </a:bodyPr>
          <a:lstStyle/>
          <a:p>
            <a:pPr>
              <a:spcBef>
                <a:spcPct val="20000"/>
              </a:spcBef>
              <a:buClr>
                <a:srgbClr val="000000"/>
              </a:buClr>
              <a:buFont typeface="Wingdings" charset="0"/>
              <a:buNone/>
              <a:defRPr/>
            </a:pPr>
            <a:r>
              <a:rPr lang="en-US" sz="2400" dirty="0">
                <a:solidFill>
                  <a:srgbClr val="000000"/>
                </a:solidFill>
                <a:latin typeface="Arial" panose="020B0604020202020204" pitchFamily="34" charset="0"/>
                <a:cs typeface="Arial" panose="020B0604020202020204" pitchFamily="34" charset="0"/>
              </a:rPr>
              <a:t>First arrange entities top-down by dependency.</a:t>
            </a:r>
          </a:p>
          <a:p>
            <a:pPr>
              <a:spcBef>
                <a:spcPct val="20000"/>
              </a:spcBef>
              <a:buClr>
                <a:srgbClr val="000000"/>
              </a:buClr>
              <a:buFont typeface="Wingdings" charset="0"/>
              <a:buNone/>
              <a:defRPr/>
            </a:pPr>
            <a:r>
              <a:rPr lang="en-US" sz="2400" dirty="0">
                <a:solidFill>
                  <a:srgbClr val="000000"/>
                </a:solidFill>
                <a:latin typeface="Arial" panose="020B0604020202020204" pitchFamily="34" charset="0"/>
                <a:cs typeface="Arial" panose="020B0604020202020204" pitchFamily="34" charset="0"/>
              </a:rPr>
              <a:t>Then add relationships with a verb-based phrase.</a:t>
            </a:r>
          </a:p>
          <a:p>
            <a:pPr>
              <a:spcBef>
                <a:spcPct val="20000"/>
              </a:spcBef>
              <a:buClr>
                <a:srgbClr val="000000"/>
              </a:buClr>
              <a:buFont typeface="Wingdings" charset="0"/>
              <a:buNone/>
              <a:defRPr/>
            </a:pPr>
            <a:r>
              <a:rPr lang="en-US" sz="2400" dirty="0">
                <a:solidFill>
                  <a:srgbClr val="000000"/>
                </a:solidFill>
                <a:latin typeface="Arial" panose="020B0604020202020204" pitchFamily="34" charset="0"/>
                <a:cs typeface="Arial" panose="020B0604020202020204" pitchFamily="34" charset="0"/>
              </a:rPr>
              <a:t>Then add cardinality (1:1, 1:M, M:M.)</a:t>
            </a:r>
          </a:p>
        </p:txBody>
      </p:sp>
    </p:spTree>
    <p:extLst>
      <p:ext uri="{BB962C8B-B14F-4D97-AF65-F5344CB8AC3E}">
        <p14:creationId xmlns:p14="http://schemas.microsoft.com/office/powerpoint/2010/main" val="24469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
                                            <p:txEl>
                                              <p:pRg st="1" end="1"/>
                                            </p:txEl>
                                          </p:spTgt>
                                        </p:tgtEl>
                                        <p:attrNameLst>
                                          <p:attrName>style.visibility</p:attrName>
                                        </p:attrNameLst>
                                      </p:cBhvr>
                                      <p:to>
                                        <p:strVal val="visible"/>
                                      </p:to>
                                    </p:set>
                                    <p:animEffect transition="in" filter="dissolve">
                                      <p:cBhvr>
                                        <p:cTn id="7" dur="500"/>
                                        <p:tgtEl>
                                          <p:spTgt spid="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5">
                                            <p:txEl>
                                              <p:pRg st="2" end="2"/>
                                            </p:txEl>
                                          </p:spTgt>
                                        </p:tgtEl>
                                        <p:attrNameLst>
                                          <p:attrName>style.visibility</p:attrName>
                                        </p:attrNameLst>
                                      </p:cBhvr>
                                      <p:to>
                                        <p:strVal val="visible"/>
                                      </p:to>
                                    </p:set>
                                    <p:animEffect transition="in" filter="dissolve">
                                      <p:cBhvr>
                                        <p:cTn id="27" dur="500"/>
                                        <p:tgtEl>
                                          <p:spTgt spid="4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37F-0665-FF40-9303-EEDC693B0114}"/>
              </a:ext>
            </a:extLst>
          </p:cNvPr>
          <p:cNvSpPr>
            <a:spLocks noGrp="1"/>
          </p:cNvSpPr>
          <p:nvPr>
            <p:ph type="title"/>
          </p:nvPr>
        </p:nvSpPr>
        <p:spPr/>
        <p:txBody>
          <a:bodyPr/>
          <a:lstStyle/>
          <a:p>
            <a:r>
              <a:rPr lang="en-US" sz="3000" dirty="0"/>
              <a:t>"</a:t>
            </a:r>
            <a:r>
              <a:rPr lang="en-US" dirty="0"/>
              <a:t>Demonstrate the Data"</a:t>
            </a:r>
            <a:endParaRPr lang="en-US" sz="3000" dirty="0"/>
          </a:p>
        </p:txBody>
      </p:sp>
      <p:sp>
        <p:nvSpPr>
          <p:cNvPr id="3" name="Rectangle 2">
            <a:extLst>
              <a:ext uri="{FF2B5EF4-FFF2-40B4-BE49-F238E27FC236}">
                <a16:creationId xmlns:a16="http://schemas.microsoft.com/office/drawing/2014/main" id="{9BEC9C6B-5286-E34B-8A61-C2E88031B137}"/>
              </a:ext>
            </a:extLst>
          </p:cNvPr>
          <p:cNvSpPr/>
          <p:nvPr/>
        </p:nvSpPr>
        <p:spPr>
          <a:xfrm>
            <a:off x="885239" y="762862"/>
            <a:ext cx="8624522" cy="830997"/>
          </a:xfrm>
          <a:prstGeom prst="rect">
            <a:avLst/>
          </a:prstGeom>
        </p:spPr>
        <p:txBody>
          <a:bodyPr wrap="square">
            <a:spAutoFit/>
          </a:bodyPr>
          <a:lstStyle/>
          <a:p>
            <a:pPr fontAlgn="base">
              <a:spcBef>
                <a:spcPct val="20000"/>
              </a:spcBef>
              <a:spcAft>
                <a:spcPct val="0"/>
              </a:spcAft>
              <a:buClr>
                <a:srgbClr val="000000"/>
              </a:buClr>
              <a:defRPr/>
            </a:pPr>
            <a:r>
              <a:rPr lang="en-CA" altLang="ja-JP" sz="2400" dirty="0">
                <a:solidFill>
                  <a:srgbClr val="000000"/>
                </a:solidFill>
                <a:latin typeface="Arial" charset="0"/>
                <a:ea typeface="ＭＳ Ｐゴシック" charset="0"/>
                <a:cs typeface="Arial" charset="0"/>
              </a:rPr>
              <a:t>In addition to Entity definitions, it can be helpful to show</a:t>
            </a:r>
            <a:br>
              <a:rPr lang="en-CA" altLang="ja-JP" sz="2400" dirty="0">
                <a:solidFill>
                  <a:srgbClr val="000000"/>
                </a:solidFill>
                <a:latin typeface="Arial" charset="0"/>
                <a:ea typeface="ＭＳ Ｐゴシック" charset="0"/>
                <a:cs typeface="Arial" charset="0"/>
              </a:rPr>
            </a:br>
            <a:r>
              <a:rPr lang="en-CA" altLang="ja-JP" sz="2400" i="1" dirty="0">
                <a:solidFill>
                  <a:srgbClr val="000000"/>
                </a:solidFill>
                <a:latin typeface="Arial" charset="0"/>
                <a:ea typeface="ＭＳ Ｐゴシック" charset="0"/>
                <a:cs typeface="Arial" charset="0"/>
              </a:rPr>
              <a:t>sample data values </a:t>
            </a:r>
            <a:r>
              <a:rPr lang="en-CA" altLang="ja-JP" sz="2400" dirty="0">
                <a:solidFill>
                  <a:srgbClr val="000000"/>
                </a:solidFill>
                <a:latin typeface="Arial" charset="0"/>
                <a:ea typeface="ＭＳ Ｐゴシック" charset="0"/>
                <a:cs typeface="Arial" charset="0"/>
              </a:rPr>
              <a:t>on an E-R Diagram.</a:t>
            </a:r>
            <a:endParaRPr lang="en-US" sz="2400" dirty="0">
              <a:solidFill>
                <a:srgbClr val="000000"/>
              </a:solidFill>
              <a:latin typeface="Arial" charset="0"/>
              <a:ea typeface="ＭＳ Ｐゴシック" charset="0"/>
              <a:cs typeface="Arial" charset="0"/>
            </a:endParaRPr>
          </a:p>
        </p:txBody>
      </p:sp>
      <p:pic>
        <p:nvPicPr>
          <p:cNvPr id="5122" name="Picture 2">
            <a:extLst>
              <a:ext uri="{FF2B5EF4-FFF2-40B4-BE49-F238E27FC236}">
                <a16:creationId xmlns:a16="http://schemas.microsoft.com/office/drawing/2014/main" id="{2A3BA934-21F4-4F70-AA17-E070A5DB86B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8420" t="5156" r="5682" b="5333"/>
          <a:stretch/>
        </p:blipFill>
        <p:spPr bwMode="auto">
          <a:xfrm>
            <a:off x="2657855" y="1743983"/>
            <a:ext cx="6486665" cy="495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061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dirty="0">
                <a:latin typeface="Arial" charset="0"/>
                <a:cs typeface="+mj-cs"/>
              </a:rPr>
              <a:t>Relationships – a few more points</a:t>
            </a:r>
          </a:p>
        </p:txBody>
      </p:sp>
      <p:sp>
        <p:nvSpPr>
          <p:cNvPr id="29699" name="Rectangle 3"/>
          <p:cNvSpPr>
            <a:spLocks noChangeArrowheads="1"/>
          </p:cNvSpPr>
          <p:nvPr/>
        </p:nvSpPr>
        <p:spPr bwMode="auto">
          <a:xfrm>
            <a:off x="868366" y="766763"/>
            <a:ext cx="8551509" cy="67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r>
              <a:rPr lang="en-US" sz="2000">
                <a:solidFill>
                  <a:srgbClr val="000000"/>
                </a:solidFill>
                <a:cs typeface="Arial" charset="0"/>
              </a:rPr>
              <a:t>A significant, named association between entities – </a:t>
            </a:r>
            <a:br>
              <a:rPr lang="en-US" sz="2000">
                <a:solidFill>
                  <a:srgbClr val="000000"/>
                </a:solidFill>
                <a:cs typeface="Arial" charset="0"/>
              </a:rPr>
            </a:br>
            <a:r>
              <a:rPr lang="en-US" sz="2000">
                <a:solidFill>
                  <a:srgbClr val="000000"/>
                </a:solidFill>
                <a:cs typeface="Arial" charset="0"/>
              </a:rPr>
              <a:t>one of the types of facts about entities that data models depict</a:t>
            </a:r>
          </a:p>
        </p:txBody>
      </p:sp>
      <p:sp>
        <p:nvSpPr>
          <p:cNvPr id="29700" name="Rectangle 4"/>
          <p:cNvSpPr>
            <a:spLocks noChangeArrowheads="1"/>
          </p:cNvSpPr>
          <p:nvPr/>
        </p:nvSpPr>
        <p:spPr bwMode="auto">
          <a:xfrm>
            <a:off x="885238" y="4167193"/>
            <a:ext cx="8226705" cy="2176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defTabSz="833438" eaLnBrk="0" hangingPunct="0">
              <a:lnSpc>
                <a:spcPct val="90000"/>
              </a:lnSpc>
              <a:spcBef>
                <a:spcPct val="40000"/>
              </a:spcBef>
              <a:buClr>
                <a:srgbClr val="CC3300"/>
              </a:buClr>
              <a:buSzPct val="125000"/>
              <a:defRPr/>
            </a:pPr>
            <a:r>
              <a:rPr lang="en-US" sz="2000" dirty="0">
                <a:solidFill>
                  <a:srgbClr val="000000"/>
                </a:solidFill>
                <a:cs typeface="Arial" charset="0"/>
              </a:rPr>
              <a:t>Guidelines</a:t>
            </a:r>
          </a:p>
          <a:p>
            <a:pPr marL="458788" lvl="1" indent="-344488">
              <a:lnSpc>
                <a:spcPct val="90000"/>
              </a:lnSpc>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named with a descriptive, verb-based phrase – not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has</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or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is related to</a:t>
            </a:r>
            <a:r>
              <a:rPr lang="ja-JP" altLang="en-US" dirty="0">
                <a:solidFill>
                  <a:srgbClr val="000000"/>
                </a:solidFill>
                <a:latin typeface="Arial" panose="020B0604020202020204" pitchFamily="34" charset="0"/>
                <a:cs typeface="Arial" panose="020B0604020202020204" pitchFamily="34" charset="0"/>
              </a:rPr>
              <a:t>”</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(the line tells us they </a:t>
            </a:r>
            <a:r>
              <a:rPr lang="en-US" i="1" dirty="0">
                <a:solidFill>
                  <a:srgbClr val="000000"/>
                </a:solidFill>
                <a:latin typeface="Arial" panose="020B0604020202020204" pitchFamily="34" charset="0"/>
                <a:cs typeface="Arial" panose="020B0604020202020204" pitchFamily="34" charset="0"/>
              </a:rPr>
              <a:t>are</a:t>
            </a:r>
            <a:r>
              <a:rPr lang="en-US" dirty="0">
                <a:solidFill>
                  <a:srgbClr val="000000"/>
                </a:solidFill>
                <a:latin typeface="Arial" panose="020B0604020202020204" pitchFamily="34" charset="0"/>
                <a:cs typeface="Arial" panose="020B0604020202020204" pitchFamily="34" charset="0"/>
              </a:rPr>
              <a:t> related; the name tells us </a:t>
            </a:r>
            <a:r>
              <a:rPr lang="en-US" i="1" dirty="0">
                <a:solidFill>
                  <a:srgbClr val="000000"/>
                </a:solidFill>
                <a:latin typeface="Arial" panose="020B0604020202020204" pitchFamily="34" charset="0"/>
                <a:cs typeface="Arial" panose="020B0604020202020204" pitchFamily="34" charset="0"/>
              </a:rPr>
              <a:t>how</a:t>
            </a:r>
            <a:r>
              <a:rPr lang="en-US" dirty="0">
                <a:solidFill>
                  <a:srgbClr val="000000"/>
                </a:solidFill>
                <a:latin typeface="Arial" panose="020B0604020202020204" pitchFamily="34" charset="0"/>
                <a:cs typeface="Arial" panose="020B0604020202020204" pitchFamily="34" charset="0"/>
              </a:rPr>
              <a:t>)</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458788" lvl="1" indent="-344488">
              <a:lnSpc>
                <a:spcPct val="90000"/>
              </a:lnSpc>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named in both directions – try to use the same root word at both ends (e.g.,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classifies</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and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is classified by</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458788" lvl="1" indent="-344488">
              <a:lnSpc>
                <a:spcPct val="90000"/>
              </a:lnSpc>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the complete name reads like a sentence (noun verb noun) – </a:t>
            </a:r>
            <a:br>
              <a:rPr lang="en-US" dirty="0">
                <a:solidFill>
                  <a:srgbClr val="000000"/>
                </a:solidFill>
                <a:latin typeface="Arial" panose="020B0604020202020204" pitchFamily="34" charset="0"/>
                <a:cs typeface="Arial" panose="020B0604020202020204" pitchFamily="34" charset="0"/>
              </a:rPr>
            </a:b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Position is classified by Job Category</a:t>
            </a:r>
            <a:r>
              <a:rPr lang="ja-JP" altLang="en-US" dirty="0">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sp>
        <p:nvSpPr>
          <p:cNvPr id="29701" name="Rectangle 7"/>
          <p:cNvSpPr>
            <a:spLocks noChangeArrowheads="1"/>
          </p:cNvSpPr>
          <p:nvPr/>
        </p:nvSpPr>
        <p:spPr bwMode="auto">
          <a:xfrm>
            <a:off x="2144720" y="2955255"/>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Building</a:t>
            </a:r>
          </a:p>
        </p:txBody>
      </p:sp>
      <p:sp>
        <p:nvSpPr>
          <p:cNvPr id="29702" name="Rectangle 8"/>
          <p:cNvSpPr>
            <a:spLocks noChangeArrowheads="1"/>
          </p:cNvSpPr>
          <p:nvPr/>
        </p:nvSpPr>
        <p:spPr bwMode="auto">
          <a:xfrm>
            <a:off x="8397876" y="2918743"/>
            <a:ext cx="1017588"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Employee</a:t>
            </a:r>
          </a:p>
        </p:txBody>
      </p:sp>
      <p:sp>
        <p:nvSpPr>
          <p:cNvPr id="29703" name="Line 9"/>
          <p:cNvSpPr>
            <a:spLocks noChangeShapeType="1"/>
          </p:cNvSpPr>
          <p:nvPr/>
        </p:nvSpPr>
        <p:spPr bwMode="auto">
          <a:xfrm>
            <a:off x="3168661" y="3283847"/>
            <a:ext cx="22320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29704" name="Line 10"/>
          <p:cNvSpPr>
            <a:spLocks noChangeShapeType="1"/>
          </p:cNvSpPr>
          <p:nvPr/>
        </p:nvSpPr>
        <p:spPr bwMode="auto">
          <a:xfrm>
            <a:off x="6430963" y="3417197"/>
            <a:ext cx="197326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29705" name="Rectangle 11"/>
          <p:cNvSpPr>
            <a:spLocks noChangeArrowheads="1"/>
          </p:cNvSpPr>
          <p:nvPr/>
        </p:nvSpPr>
        <p:spPr bwMode="auto">
          <a:xfrm>
            <a:off x="4315502" y="3283847"/>
            <a:ext cx="751809"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cs typeface="Arial" charset="0"/>
              </a:rPr>
              <a:t>is located at</a:t>
            </a:r>
          </a:p>
        </p:txBody>
      </p:sp>
      <p:sp>
        <p:nvSpPr>
          <p:cNvPr id="29706" name="Rectangle 12"/>
          <p:cNvSpPr>
            <a:spLocks noChangeArrowheads="1"/>
          </p:cNvSpPr>
          <p:nvPr/>
        </p:nvSpPr>
        <p:spPr bwMode="auto">
          <a:xfrm>
            <a:off x="8030480" y="3442597"/>
            <a:ext cx="310257"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cs typeface="Arial" charset="0"/>
              </a:rPr>
              <a:t>fills</a:t>
            </a:r>
          </a:p>
        </p:txBody>
      </p:sp>
      <p:sp>
        <p:nvSpPr>
          <p:cNvPr id="29707" name="Rectangle 13"/>
          <p:cNvSpPr>
            <a:spLocks noChangeArrowheads="1"/>
          </p:cNvSpPr>
          <p:nvPr/>
        </p:nvSpPr>
        <p:spPr bwMode="auto">
          <a:xfrm>
            <a:off x="3254385" y="3036197"/>
            <a:ext cx="989054"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a:solidFill>
                  <a:srgbClr val="000000"/>
                </a:solidFill>
                <a:cs typeface="Arial" charset="0"/>
              </a:rPr>
              <a:t>is the location of</a:t>
            </a:r>
          </a:p>
        </p:txBody>
      </p:sp>
      <p:sp>
        <p:nvSpPr>
          <p:cNvPr id="29708" name="Rectangle 14"/>
          <p:cNvSpPr>
            <a:spLocks noChangeArrowheads="1"/>
          </p:cNvSpPr>
          <p:nvPr/>
        </p:nvSpPr>
        <p:spPr bwMode="auto">
          <a:xfrm>
            <a:off x="6450014" y="3188597"/>
            <a:ext cx="642806"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a:solidFill>
                  <a:srgbClr val="000000"/>
                </a:solidFill>
                <a:cs typeface="Arial" charset="0"/>
              </a:rPr>
              <a:t>is filled by</a:t>
            </a:r>
          </a:p>
        </p:txBody>
      </p:sp>
      <p:sp>
        <p:nvSpPr>
          <p:cNvPr id="29709" name="Rectangle 15"/>
          <p:cNvSpPr>
            <a:spLocks noChangeArrowheads="1"/>
          </p:cNvSpPr>
          <p:nvPr/>
        </p:nvSpPr>
        <p:spPr bwMode="auto">
          <a:xfrm>
            <a:off x="4949836" y="2704409"/>
            <a:ext cx="955675"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r" defTabSz="873125" eaLnBrk="0" hangingPunct="0">
              <a:defRPr/>
            </a:pPr>
            <a:r>
              <a:rPr lang="en-US" sz="1000">
                <a:solidFill>
                  <a:srgbClr val="000000"/>
                </a:solidFill>
                <a:cs typeface="Arial" charset="0"/>
              </a:rPr>
              <a:t>is contained in</a:t>
            </a:r>
          </a:p>
        </p:txBody>
      </p:sp>
      <p:sp>
        <p:nvSpPr>
          <p:cNvPr id="29710" name="Rectangle 16"/>
          <p:cNvSpPr>
            <a:spLocks noChangeArrowheads="1"/>
          </p:cNvSpPr>
          <p:nvPr/>
        </p:nvSpPr>
        <p:spPr bwMode="auto">
          <a:xfrm>
            <a:off x="5951538" y="2439297"/>
            <a:ext cx="564258"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a:solidFill>
                  <a:srgbClr val="000000"/>
                </a:solidFill>
                <a:cs typeface="Arial" charset="0"/>
              </a:rPr>
              <a:t>contains</a:t>
            </a:r>
          </a:p>
        </p:txBody>
      </p:sp>
      <p:sp>
        <p:nvSpPr>
          <p:cNvPr id="29711" name="Rectangle 17"/>
          <p:cNvSpPr>
            <a:spLocks noChangeArrowheads="1"/>
          </p:cNvSpPr>
          <p:nvPr/>
        </p:nvSpPr>
        <p:spPr bwMode="auto">
          <a:xfrm>
            <a:off x="6848058" y="2120209"/>
            <a:ext cx="578686"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a:solidFill>
                  <a:srgbClr val="000000"/>
                </a:solidFill>
                <a:cs typeface="Arial" charset="0"/>
              </a:rPr>
              <a:t>classifies</a:t>
            </a:r>
          </a:p>
        </p:txBody>
      </p:sp>
      <p:sp>
        <p:nvSpPr>
          <p:cNvPr id="29712" name="Rectangle 18"/>
          <p:cNvSpPr>
            <a:spLocks noChangeArrowheads="1"/>
          </p:cNvSpPr>
          <p:nvPr/>
        </p:nvSpPr>
        <p:spPr bwMode="auto">
          <a:xfrm>
            <a:off x="5421320" y="1793192"/>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dirty="0">
                <a:solidFill>
                  <a:srgbClr val="000000"/>
                </a:solidFill>
                <a:cs typeface="Arial" charset="0"/>
              </a:rPr>
              <a:t>Organisation</a:t>
            </a:r>
          </a:p>
          <a:p>
            <a:pPr marL="742950" indent="-742950" algn="ctr" defTabSz="873125" eaLnBrk="0" hangingPunct="0">
              <a:lnSpc>
                <a:spcPct val="90000"/>
              </a:lnSpc>
              <a:defRPr/>
            </a:pPr>
            <a:r>
              <a:rPr lang="en-US" sz="1200" b="1" dirty="0">
                <a:solidFill>
                  <a:srgbClr val="000000"/>
                </a:solidFill>
                <a:cs typeface="Arial" charset="0"/>
              </a:rPr>
              <a:t>Unit</a:t>
            </a:r>
          </a:p>
          <a:p>
            <a:pPr marL="742950" indent="-742950" algn="ctr" defTabSz="873125" eaLnBrk="0" hangingPunct="0">
              <a:lnSpc>
                <a:spcPct val="90000"/>
              </a:lnSpc>
              <a:defRPr/>
            </a:pPr>
            <a:endParaRPr lang="en-US" sz="1200" b="1" dirty="0">
              <a:solidFill>
                <a:srgbClr val="000000"/>
              </a:solidFill>
              <a:cs typeface="Arial" charset="0"/>
            </a:endParaRPr>
          </a:p>
        </p:txBody>
      </p:sp>
      <p:sp>
        <p:nvSpPr>
          <p:cNvPr id="29713" name="Rectangle 19"/>
          <p:cNvSpPr>
            <a:spLocks noChangeArrowheads="1"/>
          </p:cNvSpPr>
          <p:nvPr/>
        </p:nvSpPr>
        <p:spPr bwMode="auto">
          <a:xfrm>
            <a:off x="7467600" y="2036072"/>
            <a:ext cx="1017588" cy="6334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rgbClr val="000000"/>
                </a:solidFill>
                <a:cs typeface="Arial" charset="0"/>
              </a:rPr>
              <a:t>Job</a:t>
            </a:r>
          </a:p>
          <a:p>
            <a:pPr marL="742950" indent="-742950" algn="ctr" defTabSz="873125" eaLnBrk="0" hangingPunct="0">
              <a:lnSpc>
                <a:spcPct val="90000"/>
              </a:lnSpc>
              <a:defRPr/>
            </a:pPr>
            <a:r>
              <a:rPr lang="en-US" sz="1200" b="1">
                <a:solidFill>
                  <a:srgbClr val="000000"/>
                </a:solidFill>
                <a:cs typeface="Arial" charset="0"/>
              </a:rPr>
              <a:t>Category</a:t>
            </a:r>
          </a:p>
          <a:p>
            <a:pPr marL="742950" indent="-742950" algn="ctr" defTabSz="873125" eaLnBrk="0" hangingPunct="0">
              <a:lnSpc>
                <a:spcPct val="90000"/>
              </a:lnSpc>
              <a:defRPr/>
            </a:pPr>
            <a:endParaRPr lang="en-US" sz="1200" b="1">
              <a:solidFill>
                <a:srgbClr val="000000"/>
              </a:solidFill>
              <a:cs typeface="Arial" charset="0"/>
            </a:endParaRPr>
          </a:p>
          <a:p>
            <a:pPr marL="742950" indent="-742950" algn="ctr" defTabSz="873125" eaLnBrk="0" hangingPunct="0">
              <a:lnSpc>
                <a:spcPct val="90000"/>
              </a:lnSpc>
              <a:defRPr/>
            </a:pPr>
            <a:endParaRPr lang="en-US" sz="1200" b="1">
              <a:solidFill>
                <a:srgbClr val="000000"/>
              </a:solidFill>
              <a:cs typeface="Arial" charset="0"/>
            </a:endParaRPr>
          </a:p>
        </p:txBody>
      </p:sp>
      <p:sp>
        <p:nvSpPr>
          <p:cNvPr id="29714" name="Rectangle 20"/>
          <p:cNvSpPr>
            <a:spLocks noChangeArrowheads="1"/>
          </p:cNvSpPr>
          <p:nvPr/>
        </p:nvSpPr>
        <p:spPr bwMode="auto">
          <a:xfrm>
            <a:off x="5418138" y="2963193"/>
            <a:ext cx="1016000"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Position</a:t>
            </a:r>
          </a:p>
          <a:p>
            <a:pPr marL="742950" indent="-742950" defTabSz="873125" eaLnBrk="0" hangingPunct="0">
              <a:lnSpc>
                <a:spcPct val="90000"/>
              </a:lnSpc>
              <a:defRPr/>
            </a:pPr>
            <a:endParaRPr lang="en-US" sz="1200" b="1">
              <a:solidFill>
                <a:srgbClr val="000000"/>
              </a:solidFill>
              <a:cs typeface="Arial" charset="0"/>
            </a:endParaRPr>
          </a:p>
        </p:txBody>
      </p:sp>
      <p:sp>
        <p:nvSpPr>
          <p:cNvPr id="29715" name="Rectangle 23"/>
          <p:cNvSpPr>
            <a:spLocks noChangeArrowheads="1"/>
          </p:cNvSpPr>
          <p:nvPr/>
        </p:nvSpPr>
        <p:spPr bwMode="auto">
          <a:xfrm>
            <a:off x="6410325" y="2661547"/>
            <a:ext cx="882650" cy="35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en-US" sz="1000">
                <a:solidFill>
                  <a:srgbClr val="000000"/>
                </a:solidFill>
                <a:cs typeface="Arial" charset="0"/>
              </a:rPr>
              <a:t>is</a:t>
            </a:r>
            <a:br>
              <a:rPr lang="en-US" sz="1000">
                <a:solidFill>
                  <a:srgbClr val="000000"/>
                </a:solidFill>
                <a:cs typeface="Arial" charset="0"/>
              </a:rPr>
            </a:br>
            <a:r>
              <a:rPr lang="en-US" sz="1000">
                <a:solidFill>
                  <a:srgbClr val="000000"/>
                </a:solidFill>
                <a:cs typeface="Arial" charset="0"/>
              </a:rPr>
              <a:t>classified by</a:t>
            </a:r>
          </a:p>
        </p:txBody>
      </p:sp>
      <p:grpSp>
        <p:nvGrpSpPr>
          <p:cNvPr id="11" name="Group 10"/>
          <p:cNvGrpSpPr/>
          <p:nvPr/>
        </p:nvGrpSpPr>
        <p:grpSpPr>
          <a:xfrm>
            <a:off x="6442084" y="901396"/>
            <a:ext cx="4635898" cy="2333260"/>
            <a:chOff x="4918084" y="841761"/>
            <a:chExt cx="4635898" cy="2333260"/>
          </a:xfrm>
        </p:grpSpPr>
        <p:grpSp>
          <p:nvGrpSpPr>
            <p:cNvPr id="7" name="Group 6"/>
            <p:cNvGrpSpPr/>
            <p:nvPr/>
          </p:nvGrpSpPr>
          <p:grpSpPr>
            <a:xfrm>
              <a:off x="4918084" y="1878013"/>
              <a:ext cx="3225791" cy="1297008"/>
              <a:chOff x="4918084" y="1878013"/>
              <a:chExt cx="3225791" cy="1297008"/>
            </a:xfrm>
          </p:grpSpPr>
          <p:cxnSp>
            <p:nvCxnSpPr>
              <p:cNvPr id="29717" name="AutoShape 25"/>
              <p:cNvCxnSpPr>
                <a:cxnSpLocks noChangeShapeType="1"/>
                <a:endCxn id="29702" idx="3"/>
              </p:cNvCxnSpPr>
              <p:nvPr/>
            </p:nvCxnSpPr>
            <p:spPr bwMode="auto">
              <a:xfrm>
                <a:off x="4918084" y="1878013"/>
                <a:ext cx="2973380" cy="1297008"/>
              </a:xfrm>
              <a:prstGeom prst="bentConnector3">
                <a:avLst>
                  <a:gd name="adj1" fmla="val 107688"/>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719" name="Rectangle 27"/>
              <p:cNvSpPr>
                <a:spLocks noChangeArrowheads="1"/>
              </p:cNvSpPr>
              <p:nvPr/>
            </p:nvSpPr>
            <p:spPr bwMode="auto">
              <a:xfrm>
                <a:off x="7394575" y="2482859"/>
                <a:ext cx="749300"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en-US" sz="1000" dirty="0">
                    <a:solidFill>
                      <a:srgbClr val="000000"/>
                    </a:solidFill>
                    <a:cs typeface="Arial" charset="0"/>
                  </a:rPr>
                  <a:t>assigned to</a:t>
                </a:r>
              </a:p>
            </p:txBody>
          </p:sp>
        </p:grpSp>
        <p:grpSp>
          <p:nvGrpSpPr>
            <p:cNvPr id="10" name="Group 9"/>
            <p:cNvGrpSpPr/>
            <p:nvPr/>
          </p:nvGrpSpPr>
          <p:grpSpPr>
            <a:xfrm>
              <a:off x="8117150" y="841761"/>
              <a:ext cx="1436832" cy="1040825"/>
              <a:chOff x="8117150" y="841761"/>
              <a:chExt cx="1436832" cy="1040825"/>
            </a:xfrm>
          </p:grpSpPr>
          <p:sp>
            <p:nvSpPr>
              <p:cNvPr id="29720" name="Rectangle 28"/>
              <p:cNvSpPr>
                <a:spLocks noChangeArrowheads="1"/>
              </p:cNvSpPr>
              <p:nvPr/>
            </p:nvSpPr>
            <p:spPr bwMode="auto">
              <a:xfrm>
                <a:off x="8186206" y="841761"/>
                <a:ext cx="1367776" cy="830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1200" dirty="0">
                    <a:solidFill>
                      <a:srgbClr val="000000"/>
                    </a:solidFill>
                    <a:cs typeface="Arial" charset="0"/>
                  </a:rPr>
                  <a:t>No </a:t>
                </a:r>
                <a:r>
                  <a:rPr lang="ja-JP" altLang="en-US" sz="1200" dirty="0">
                    <a:solidFill>
                      <a:srgbClr val="000000"/>
                    </a:solidFill>
                    <a:cs typeface="Arial" charset="0"/>
                  </a:rPr>
                  <a:t>“</a:t>
                </a:r>
                <a:r>
                  <a:rPr lang="en-US" sz="1200" dirty="0">
                    <a:solidFill>
                      <a:srgbClr val="000000"/>
                    </a:solidFill>
                    <a:cs typeface="Arial" charset="0"/>
                  </a:rPr>
                  <a:t>shortcuts</a:t>
                </a:r>
                <a:r>
                  <a:rPr lang="ja-JP" altLang="en-US" sz="1200" dirty="0">
                    <a:solidFill>
                      <a:srgbClr val="000000"/>
                    </a:solidFill>
                    <a:cs typeface="Arial" charset="0"/>
                  </a:rPr>
                  <a:t>”</a:t>
                </a:r>
                <a:r>
                  <a:rPr lang="en-US" sz="1200" dirty="0">
                    <a:solidFill>
                      <a:srgbClr val="000000"/>
                    </a:solidFill>
                    <a:cs typeface="Arial" charset="0"/>
                  </a:rPr>
                  <a:t> - </a:t>
                </a:r>
              </a:p>
              <a:p>
                <a:pPr eaLnBrk="0" hangingPunct="0">
                  <a:defRPr/>
                </a:pPr>
                <a:r>
                  <a:rPr lang="en-US" sz="1200" dirty="0">
                    <a:solidFill>
                      <a:srgbClr val="000000"/>
                    </a:solidFill>
                    <a:cs typeface="Arial" charset="0"/>
                  </a:rPr>
                  <a:t>redundant or </a:t>
                </a:r>
                <a:br>
                  <a:rPr lang="en-US" sz="1200" dirty="0">
                    <a:solidFill>
                      <a:srgbClr val="000000"/>
                    </a:solidFill>
                    <a:cs typeface="Arial" charset="0"/>
                  </a:rPr>
                </a:br>
                <a:r>
                  <a:rPr lang="ja-JP" altLang="en-US" sz="1200" dirty="0">
                    <a:solidFill>
                      <a:srgbClr val="000000"/>
                    </a:solidFill>
                    <a:cs typeface="Arial" charset="0"/>
                  </a:rPr>
                  <a:t>“</a:t>
                </a:r>
                <a:r>
                  <a:rPr lang="en-US" sz="1200" dirty="0">
                    <a:solidFill>
                      <a:srgbClr val="000000"/>
                    </a:solidFill>
                    <a:cs typeface="Arial" charset="0"/>
                  </a:rPr>
                  <a:t>transitive</a:t>
                </a:r>
                <a:r>
                  <a:rPr lang="ja-JP" altLang="en-US" sz="1200" dirty="0">
                    <a:solidFill>
                      <a:srgbClr val="000000"/>
                    </a:solidFill>
                    <a:cs typeface="Arial" charset="0"/>
                  </a:rPr>
                  <a:t>”</a:t>
                </a:r>
                <a:r>
                  <a:rPr lang="en-US" sz="1200" dirty="0">
                    <a:solidFill>
                      <a:srgbClr val="000000"/>
                    </a:solidFill>
                    <a:cs typeface="Arial" charset="0"/>
                  </a:rPr>
                  <a:t> </a:t>
                </a:r>
                <a:br>
                  <a:rPr lang="en-US" sz="1200" dirty="0">
                    <a:solidFill>
                      <a:srgbClr val="000000"/>
                    </a:solidFill>
                    <a:cs typeface="Arial" charset="0"/>
                  </a:rPr>
                </a:br>
                <a:r>
                  <a:rPr lang="en-US" sz="1200" dirty="0">
                    <a:solidFill>
                      <a:srgbClr val="000000"/>
                    </a:solidFill>
                    <a:cs typeface="Arial" charset="0"/>
                  </a:rPr>
                  <a:t>relationships</a:t>
                </a:r>
              </a:p>
            </p:txBody>
          </p:sp>
          <p:sp>
            <p:nvSpPr>
              <p:cNvPr id="29723" name="Line 31"/>
              <p:cNvSpPr>
                <a:spLocks noChangeShapeType="1"/>
              </p:cNvSpPr>
              <p:nvPr/>
            </p:nvSpPr>
            <p:spPr bwMode="auto">
              <a:xfrm flipH="1">
                <a:off x="8117150" y="1644461"/>
                <a:ext cx="138112" cy="238125"/>
              </a:xfrm>
              <a:prstGeom prst="line">
                <a:avLst/>
              </a:prstGeom>
              <a:noFill/>
              <a:ln w="12700">
                <a:solidFill>
                  <a:schemeClr val="tx1"/>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grpSp>
        <p:sp>
          <p:nvSpPr>
            <p:cNvPr id="29724" name="Text Box 32"/>
            <p:cNvSpPr txBox="1">
              <a:spLocks noChangeArrowheads="1"/>
            </p:cNvSpPr>
            <p:nvPr/>
          </p:nvSpPr>
          <p:spPr bwMode="auto">
            <a:xfrm>
              <a:off x="7423090" y="1623971"/>
              <a:ext cx="544512" cy="4879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742950" indent="-742950" algn="ctr" defTabSz="873125" eaLnBrk="0" hangingPunct="0">
                <a:defRPr sz="1400" i="1">
                  <a:solidFill>
                    <a:schemeClr val="tx1"/>
                  </a:solidFill>
                  <a:latin typeface="Arial" charset="0"/>
                  <a:ea typeface="ＭＳ Ｐゴシック" charset="0"/>
                </a:defRPr>
              </a:lvl1pPr>
              <a:lvl2pPr marL="742950" indent="-285750" algn="ctr" defTabSz="873125" eaLnBrk="0" hangingPunct="0">
                <a:defRPr sz="1400" i="1">
                  <a:solidFill>
                    <a:schemeClr val="tx1"/>
                  </a:solidFill>
                  <a:latin typeface="Arial" charset="0"/>
                  <a:ea typeface="ＭＳ Ｐゴシック" charset="0"/>
                </a:defRPr>
              </a:lvl2pPr>
              <a:lvl3pPr marL="1143000" indent="-228600" algn="ctr" defTabSz="873125" eaLnBrk="0" hangingPunct="0">
                <a:defRPr sz="1400" i="1">
                  <a:solidFill>
                    <a:schemeClr val="tx1"/>
                  </a:solidFill>
                  <a:latin typeface="Arial" charset="0"/>
                  <a:ea typeface="ＭＳ Ｐゴシック" charset="0"/>
                </a:defRPr>
              </a:lvl3pPr>
              <a:lvl4pPr marL="1600200" indent="-228600" algn="ctr" defTabSz="873125" eaLnBrk="0" hangingPunct="0">
                <a:defRPr sz="1400" i="1">
                  <a:solidFill>
                    <a:schemeClr val="tx1"/>
                  </a:solidFill>
                  <a:latin typeface="Arial" charset="0"/>
                  <a:ea typeface="ＭＳ Ｐゴシック" charset="0"/>
                </a:defRPr>
              </a:lvl4pPr>
              <a:lvl5pPr marL="2057400" indent="-228600" algn="ctr" defTabSz="873125" eaLnBrk="0" hangingPunct="0">
                <a:defRPr sz="1400" i="1">
                  <a:solidFill>
                    <a:schemeClr val="tx1"/>
                  </a:solidFill>
                  <a:latin typeface="Arial" charset="0"/>
                  <a:ea typeface="ＭＳ Ｐゴシック" charset="0"/>
                </a:defRPr>
              </a:lvl5pPr>
              <a:lvl6pPr marL="2514600" indent="-228600" algn="ctr" defTabSz="873125"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defTabSz="873125"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defTabSz="873125"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defTabSz="873125" eaLnBrk="0" fontAlgn="base" hangingPunct="0">
                <a:spcBef>
                  <a:spcPct val="0"/>
                </a:spcBef>
                <a:spcAft>
                  <a:spcPct val="0"/>
                </a:spcAft>
                <a:defRPr sz="1400" i="1">
                  <a:solidFill>
                    <a:schemeClr val="tx1"/>
                  </a:solidFill>
                  <a:latin typeface="Arial" charset="0"/>
                  <a:ea typeface="ＭＳ Ｐゴシック" charset="0"/>
                </a:defRPr>
              </a:lvl9pPr>
            </a:lstStyle>
            <a:p>
              <a:pPr algn="l">
                <a:lnSpc>
                  <a:spcPct val="90000"/>
                </a:lnSpc>
                <a:spcBef>
                  <a:spcPct val="50000"/>
                </a:spcBef>
                <a:defRPr/>
              </a:pPr>
              <a:r>
                <a:rPr lang="en-CA" sz="2800" i="0" dirty="0">
                  <a:solidFill>
                    <a:srgbClr val="FF0066"/>
                  </a:solidFill>
                  <a:cs typeface="Arial" charset="0"/>
                </a:rPr>
                <a:t>X</a:t>
              </a:r>
              <a:endParaRPr lang="en-US" sz="2800" i="0" dirty="0">
                <a:solidFill>
                  <a:srgbClr val="FF0066"/>
                </a:solidFill>
                <a:cs typeface="Arial" charset="0"/>
              </a:endParaRPr>
            </a:p>
          </p:txBody>
        </p:sp>
      </p:grpSp>
      <p:grpSp>
        <p:nvGrpSpPr>
          <p:cNvPr id="14" name="Group 13"/>
          <p:cNvGrpSpPr/>
          <p:nvPr/>
        </p:nvGrpSpPr>
        <p:grpSpPr>
          <a:xfrm>
            <a:off x="2653514" y="3550553"/>
            <a:ext cx="7830336" cy="552968"/>
            <a:chOff x="1129514" y="3505731"/>
            <a:chExt cx="7830336" cy="552968"/>
          </a:xfrm>
        </p:grpSpPr>
        <p:grpSp>
          <p:nvGrpSpPr>
            <p:cNvPr id="12" name="Group 11"/>
            <p:cNvGrpSpPr/>
            <p:nvPr/>
          </p:nvGrpSpPr>
          <p:grpSpPr>
            <a:xfrm>
              <a:off x="7315205" y="3505731"/>
              <a:ext cx="1644645" cy="457200"/>
              <a:chOff x="7315205" y="3505731"/>
              <a:chExt cx="1644645" cy="457200"/>
            </a:xfrm>
          </p:grpSpPr>
          <p:sp>
            <p:nvSpPr>
              <p:cNvPr id="29721" name="Rectangle 29"/>
              <p:cNvSpPr>
                <a:spLocks noChangeArrowheads="1"/>
              </p:cNvSpPr>
              <p:nvPr/>
            </p:nvSpPr>
            <p:spPr bwMode="auto">
              <a:xfrm>
                <a:off x="7689850" y="3505731"/>
                <a:ext cx="1270000" cy="45720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200" dirty="0">
                    <a:solidFill>
                      <a:srgbClr val="000000"/>
                    </a:solidFill>
                    <a:cs typeface="Arial" charset="0"/>
                  </a:rPr>
                  <a:t>No irrelevant </a:t>
                </a:r>
                <a:br>
                  <a:rPr lang="en-US" sz="1200" dirty="0">
                    <a:solidFill>
                      <a:srgbClr val="000000"/>
                    </a:solidFill>
                    <a:cs typeface="Arial" charset="0"/>
                  </a:rPr>
                </a:br>
                <a:r>
                  <a:rPr lang="en-US" sz="1200" dirty="0">
                    <a:solidFill>
                      <a:srgbClr val="000000"/>
                    </a:solidFill>
                    <a:cs typeface="Arial" charset="0"/>
                  </a:rPr>
                  <a:t>relationships</a:t>
                </a:r>
              </a:p>
            </p:txBody>
          </p:sp>
          <p:sp>
            <p:nvSpPr>
              <p:cNvPr id="29722" name="Line 30"/>
              <p:cNvSpPr>
                <a:spLocks noChangeShapeType="1"/>
              </p:cNvSpPr>
              <p:nvPr/>
            </p:nvSpPr>
            <p:spPr bwMode="auto">
              <a:xfrm flipH="1" flipV="1">
                <a:off x="7315205" y="3831168"/>
                <a:ext cx="409575" cy="0"/>
              </a:xfrm>
              <a:prstGeom prst="line">
                <a:avLst/>
              </a:prstGeom>
              <a:noFill/>
              <a:ln w="12700">
                <a:solidFill>
                  <a:schemeClr val="tx1"/>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grpSp>
        <p:grpSp>
          <p:nvGrpSpPr>
            <p:cNvPr id="13" name="Group 12"/>
            <p:cNvGrpSpPr/>
            <p:nvPr/>
          </p:nvGrpSpPr>
          <p:grpSpPr>
            <a:xfrm>
              <a:off x="1129514" y="3512372"/>
              <a:ext cx="6253156" cy="546327"/>
              <a:chOff x="1129514" y="3512372"/>
              <a:chExt cx="6253156" cy="546327"/>
            </a:xfrm>
          </p:grpSpPr>
          <p:sp>
            <p:nvSpPr>
              <p:cNvPr id="29718" name="Rectangle 26"/>
              <p:cNvSpPr>
                <a:spLocks noChangeArrowheads="1"/>
              </p:cNvSpPr>
              <p:nvPr/>
            </p:nvSpPr>
            <p:spPr bwMode="auto">
              <a:xfrm>
                <a:off x="6807206" y="3726393"/>
                <a:ext cx="558800"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ctr" defTabSz="873125" eaLnBrk="0" hangingPunct="0">
                  <a:defRPr/>
                </a:pPr>
                <a:r>
                  <a:rPr lang="en-US" sz="1000" dirty="0">
                    <a:solidFill>
                      <a:srgbClr val="000000"/>
                    </a:solidFill>
                    <a:cs typeface="Arial" charset="0"/>
                  </a:rPr>
                  <a:t>visited</a:t>
                </a:r>
              </a:p>
            </p:txBody>
          </p:sp>
          <p:grpSp>
            <p:nvGrpSpPr>
              <p:cNvPr id="8" name="Group 7"/>
              <p:cNvGrpSpPr/>
              <p:nvPr/>
            </p:nvGrpSpPr>
            <p:grpSpPr>
              <a:xfrm>
                <a:off x="1129514" y="3512372"/>
                <a:ext cx="6253156" cy="546327"/>
                <a:chOff x="1129514" y="3512372"/>
                <a:chExt cx="6253156" cy="546327"/>
              </a:xfrm>
            </p:grpSpPr>
            <p:cxnSp>
              <p:nvCxnSpPr>
                <p:cNvPr id="29716" name="AutoShape 24"/>
                <p:cNvCxnSpPr>
                  <a:cxnSpLocks noChangeShapeType="1"/>
                  <a:stCxn id="29701" idx="2"/>
                  <a:endCxn id="29702" idx="2"/>
                </p:cNvCxnSpPr>
                <p:nvPr/>
              </p:nvCxnSpPr>
              <p:spPr bwMode="auto">
                <a:xfrm rot="5400000" flipH="1" flipV="1">
                  <a:off x="4237836" y="404050"/>
                  <a:ext cx="36512" cy="6253156"/>
                </a:xfrm>
                <a:prstGeom prst="bentConnector3">
                  <a:avLst>
                    <a:gd name="adj1" fmla="val -626096"/>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725" name="Text Box 33"/>
                <p:cNvSpPr txBox="1">
                  <a:spLocks noChangeArrowheads="1"/>
                </p:cNvSpPr>
                <p:nvPr/>
              </p:nvSpPr>
              <p:spPr bwMode="auto">
                <a:xfrm>
                  <a:off x="6491288" y="3570744"/>
                  <a:ext cx="544512" cy="4879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742950" indent="-742950" algn="ctr" defTabSz="873125" eaLnBrk="0" hangingPunct="0">
                    <a:defRPr sz="1400" i="1">
                      <a:solidFill>
                        <a:schemeClr val="tx1"/>
                      </a:solidFill>
                      <a:latin typeface="Arial" charset="0"/>
                      <a:ea typeface="ＭＳ Ｐゴシック" charset="0"/>
                    </a:defRPr>
                  </a:lvl1pPr>
                  <a:lvl2pPr marL="742950" indent="-285750" algn="ctr" defTabSz="873125" eaLnBrk="0" hangingPunct="0">
                    <a:defRPr sz="1400" i="1">
                      <a:solidFill>
                        <a:schemeClr val="tx1"/>
                      </a:solidFill>
                      <a:latin typeface="Arial" charset="0"/>
                      <a:ea typeface="ＭＳ Ｐゴシック" charset="0"/>
                    </a:defRPr>
                  </a:lvl2pPr>
                  <a:lvl3pPr marL="1143000" indent="-228600" algn="ctr" defTabSz="873125" eaLnBrk="0" hangingPunct="0">
                    <a:defRPr sz="1400" i="1">
                      <a:solidFill>
                        <a:schemeClr val="tx1"/>
                      </a:solidFill>
                      <a:latin typeface="Arial" charset="0"/>
                      <a:ea typeface="ＭＳ Ｐゴシック" charset="0"/>
                    </a:defRPr>
                  </a:lvl3pPr>
                  <a:lvl4pPr marL="1600200" indent="-228600" algn="ctr" defTabSz="873125" eaLnBrk="0" hangingPunct="0">
                    <a:defRPr sz="1400" i="1">
                      <a:solidFill>
                        <a:schemeClr val="tx1"/>
                      </a:solidFill>
                      <a:latin typeface="Arial" charset="0"/>
                      <a:ea typeface="ＭＳ Ｐゴシック" charset="0"/>
                    </a:defRPr>
                  </a:lvl4pPr>
                  <a:lvl5pPr marL="2057400" indent="-228600" algn="ctr" defTabSz="873125" eaLnBrk="0" hangingPunct="0">
                    <a:defRPr sz="1400" i="1">
                      <a:solidFill>
                        <a:schemeClr val="tx1"/>
                      </a:solidFill>
                      <a:latin typeface="Arial" charset="0"/>
                      <a:ea typeface="ＭＳ Ｐゴシック" charset="0"/>
                    </a:defRPr>
                  </a:lvl5pPr>
                  <a:lvl6pPr marL="2514600" indent="-228600" algn="ctr" defTabSz="873125"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defTabSz="873125"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defTabSz="873125"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defTabSz="873125" eaLnBrk="0" fontAlgn="base" hangingPunct="0">
                    <a:spcBef>
                      <a:spcPct val="0"/>
                    </a:spcBef>
                    <a:spcAft>
                      <a:spcPct val="0"/>
                    </a:spcAft>
                    <a:defRPr sz="1400" i="1">
                      <a:solidFill>
                        <a:schemeClr val="tx1"/>
                      </a:solidFill>
                      <a:latin typeface="Arial" charset="0"/>
                      <a:ea typeface="ＭＳ Ｐゴシック" charset="0"/>
                    </a:defRPr>
                  </a:lvl9pPr>
                </a:lstStyle>
                <a:p>
                  <a:pPr algn="l">
                    <a:lnSpc>
                      <a:spcPct val="90000"/>
                    </a:lnSpc>
                    <a:spcBef>
                      <a:spcPct val="50000"/>
                    </a:spcBef>
                    <a:defRPr/>
                  </a:pPr>
                  <a:r>
                    <a:rPr lang="en-CA" sz="2800" i="0" dirty="0">
                      <a:solidFill>
                        <a:srgbClr val="FF0066"/>
                      </a:solidFill>
                      <a:cs typeface="Arial" charset="0"/>
                    </a:rPr>
                    <a:t>X</a:t>
                  </a:r>
                  <a:endParaRPr lang="en-US" sz="2800" i="0" dirty="0">
                    <a:solidFill>
                      <a:srgbClr val="FF0066"/>
                    </a:solidFill>
                    <a:cs typeface="Arial" charset="0"/>
                  </a:endParaRPr>
                </a:p>
              </p:txBody>
            </p:sp>
          </p:grpSp>
        </p:grpSp>
      </p:grpSp>
      <p:sp>
        <p:nvSpPr>
          <p:cNvPr id="29727" name="Line 70"/>
          <p:cNvSpPr>
            <a:spLocks noChangeShapeType="1"/>
          </p:cNvSpPr>
          <p:nvPr/>
        </p:nvSpPr>
        <p:spPr bwMode="auto">
          <a:xfrm>
            <a:off x="5930900" y="2425009"/>
            <a:ext cx="0" cy="52705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solidFill>
                <a:srgbClr val="000000"/>
              </a:solidFill>
              <a:cs typeface="Arial" charset="0"/>
            </a:endParaRPr>
          </a:p>
        </p:txBody>
      </p:sp>
      <p:sp>
        <p:nvSpPr>
          <p:cNvPr id="98335" name="Freeform 72"/>
          <p:cNvSpPr>
            <a:spLocks/>
          </p:cNvSpPr>
          <p:nvPr/>
        </p:nvSpPr>
        <p:spPr bwMode="auto">
          <a:xfrm>
            <a:off x="6429386" y="2331368"/>
            <a:ext cx="1033463" cy="719137"/>
          </a:xfrm>
          <a:custGeom>
            <a:avLst/>
            <a:gdLst>
              <a:gd name="T0" fmla="*/ 2147483647 w 651"/>
              <a:gd name="T1" fmla="*/ 0 h 453"/>
              <a:gd name="T2" fmla="*/ 2147483647 w 651"/>
              <a:gd name="T3" fmla="*/ 0 h 453"/>
              <a:gd name="T4" fmla="*/ 2147483647 w 651"/>
              <a:gd name="T5" fmla="*/ 2147483647 h 453"/>
              <a:gd name="T6" fmla="*/ 0 w 651"/>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1" h="453">
                <a:moveTo>
                  <a:pt x="651" y="0"/>
                </a:moveTo>
                <a:lnTo>
                  <a:pt x="507" y="0"/>
                </a:lnTo>
                <a:lnTo>
                  <a:pt x="507" y="453"/>
                </a:lnTo>
                <a:lnTo>
                  <a:pt x="0" y="453"/>
                </a:lnTo>
              </a:path>
            </a:pathLst>
          </a:custGeom>
          <a:noFill/>
          <a:ln w="12700" cap="flat"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grpSp>
        <p:nvGrpSpPr>
          <p:cNvPr id="6" name="Group 5"/>
          <p:cNvGrpSpPr/>
          <p:nvPr/>
        </p:nvGrpSpPr>
        <p:grpSpPr>
          <a:xfrm>
            <a:off x="2796387" y="1524560"/>
            <a:ext cx="2632210" cy="1028665"/>
            <a:chOff x="1272387" y="1464925"/>
            <a:chExt cx="2632210" cy="1028665"/>
          </a:xfrm>
        </p:grpSpPr>
        <p:grpSp>
          <p:nvGrpSpPr>
            <p:cNvPr id="2" name="Group 1"/>
            <p:cNvGrpSpPr/>
            <p:nvPr/>
          </p:nvGrpSpPr>
          <p:grpSpPr>
            <a:xfrm>
              <a:off x="3060041" y="1464925"/>
              <a:ext cx="844556" cy="1028665"/>
              <a:chOff x="1127125" y="1446248"/>
              <a:chExt cx="844556" cy="1028665"/>
            </a:xfrm>
          </p:grpSpPr>
          <p:sp>
            <p:nvSpPr>
              <p:cNvPr id="33" name="Rectangle 4"/>
              <p:cNvSpPr>
                <a:spLocks noChangeArrowheads="1"/>
              </p:cNvSpPr>
              <p:nvPr/>
            </p:nvSpPr>
            <p:spPr bwMode="auto">
              <a:xfrm>
                <a:off x="1235075" y="2271713"/>
                <a:ext cx="615950"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algn="r" defTabSz="873125" eaLnBrk="0" hangingPunct="0">
                  <a:defRPr/>
                </a:pPr>
                <a:r>
                  <a:rPr lang="en-US" sz="1000">
                    <a:solidFill>
                      <a:srgbClr val="000000"/>
                    </a:solidFill>
                    <a:cs typeface="Arial" charset="0"/>
                  </a:rPr>
                  <a:t>is part of</a:t>
                </a:r>
              </a:p>
            </p:txBody>
          </p:sp>
          <p:sp>
            <p:nvSpPr>
              <p:cNvPr id="34" name="Rectangle 19"/>
              <p:cNvSpPr>
                <a:spLocks noChangeArrowheads="1"/>
              </p:cNvSpPr>
              <p:nvPr/>
            </p:nvSpPr>
            <p:spPr bwMode="auto">
              <a:xfrm>
                <a:off x="1127125" y="1446248"/>
                <a:ext cx="723907" cy="359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cs typeface="Arial" charset="0"/>
                  </a:rPr>
                  <a:t>partitioned</a:t>
                </a:r>
                <a:br>
                  <a:rPr lang="en-US" sz="1000">
                    <a:solidFill>
                      <a:srgbClr val="000000"/>
                    </a:solidFill>
                    <a:cs typeface="Arial" charset="0"/>
                  </a:rPr>
                </a:br>
                <a:r>
                  <a:rPr lang="en-US" sz="1000">
                    <a:solidFill>
                      <a:srgbClr val="000000"/>
                    </a:solidFill>
                    <a:cs typeface="Arial" charset="0"/>
                  </a:rPr>
                  <a:t>into</a:t>
                </a:r>
              </a:p>
            </p:txBody>
          </p:sp>
          <p:sp>
            <p:nvSpPr>
              <p:cNvPr id="38" name="Freeform 80"/>
              <p:cNvSpPr>
                <a:spLocks/>
              </p:cNvSpPr>
              <p:nvPr/>
            </p:nvSpPr>
            <p:spPr bwMode="auto">
              <a:xfrm>
                <a:off x="1304931" y="1809752"/>
                <a:ext cx="666750" cy="438150"/>
              </a:xfrm>
              <a:custGeom>
                <a:avLst/>
                <a:gdLst>
                  <a:gd name="T0" fmla="*/ 420 w 420"/>
                  <a:gd name="T1" fmla="*/ 0 h 300"/>
                  <a:gd name="T2" fmla="*/ 0 w 420"/>
                  <a:gd name="T3" fmla="*/ 0 h 300"/>
                  <a:gd name="T4" fmla="*/ 0 w 420"/>
                  <a:gd name="T5" fmla="*/ 111 h 300"/>
                  <a:gd name="T6" fmla="*/ 420 w 420"/>
                  <a:gd name="T7" fmla="*/ 111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0" h="300">
                    <a:moveTo>
                      <a:pt x="420" y="0"/>
                    </a:moveTo>
                    <a:lnTo>
                      <a:pt x="0" y="0"/>
                    </a:lnTo>
                    <a:lnTo>
                      <a:pt x="0" y="300"/>
                    </a:lnTo>
                    <a:lnTo>
                      <a:pt x="420" y="300"/>
                    </a:lnTo>
                  </a:path>
                </a:pathLst>
              </a:custGeom>
              <a:noFill/>
              <a:ln w="12700" cap="flat"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grpSp>
        <p:grpSp>
          <p:nvGrpSpPr>
            <p:cNvPr id="5" name="Group 4"/>
            <p:cNvGrpSpPr/>
            <p:nvPr/>
          </p:nvGrpSpPr>
          <p:grpSpPr>
            <a:xfrm>
              <a:off x="1272387" y="1726114"/>
              <a:ext cx="1970482" cy="646331"/>
              <a:chOff x="1272387" y="1726114"/>
              <a:chExt cx="1970482" cy="646331"/>
            </a:xfrm>
          </p:grpSpPr>
          <p:sp>
            <p:nvSpPr>
              <p:cNvPr id="43" name="Rectangle 28"/>
              <p:cNvSpPr>
                <a:spLocks noChangeArrowheads="1"/>
              </p:cNvSpPr>
              <p:nvPr/>
            </p:nvSpPr>
            <p:spPr bwMode="auto">
              <a:xfrm>
                <a:off x="1272387" y="1726114"/>
                <a:ext cx="1525050"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defRPr/>
                </a:pPr>
                <a:r>
                  <a:rPr lang="en-CA" sz="1200" dirty="0">
                    <a:solidFill>
                      <a:srgbClr val="000000"/>
                    </a:solidFill>
                    <a:cs typeface="Arial" charset="0"/>
                  </a:rPr>
                  <a:t>A </a:t>
                </a:r>
                <a:r>
                  <a:rPr lang="en-US" sz="1200" dirty="0">
                    <a:solidFill>
                      <a:srgbClr val="000000"/>
                    </a:solidFill>
                    <a:cs typeface="Arial" charset="0"/>
                  </a:rPr>
                  <a:t>relationship can be “recursive” </a:t>
                </a:r>
                <a:br>
                  <a:rPr lang="en-US" sz="1200" dirty="0">
                    <a:solidFill>
                      <a:srgbClr val="000000"/>
                    </a:solidFill>
                    <a:cs typeface="Arial" charset="0"/>
                  </a:rPr>
                </a:br>
                <a:r>
                  <a:rPr lang="en-US" sz="1200" dirty="0">
                    <a:solidFill>
                      <a:srgbClr val="000000"/>
                    </a:solidFill>
                    <a:cs typeface="Arial" charset="0"/>
                  </a:rPr>
                  <a:t>(self-referencing)</a:t>
                </a:r>
              </a:p>
            </p:txBody>
          </p:sp>
          <p:cxnSp>
            <p:nvCxnSpPr>
              <p:cNvPr id="4" name="Straight Arrow Connector 3"/>
              <p:cNvCxnSpPr/>
              <p:nvPr/>
            </p:nvCxnSpPr>
            <p:spPr bwMode="auto">
              <a:xfrm>
                <a:off x="2746129" y="2052654"/>
                <a:ext cx="496740" cy="0"/>
              </a:xfrm>
              <a:prstGeom prst="straightConnector1">
                <a:avLst/>
              </a:prstGeom>
              <a:noFill/>
              <a:ln w="12700">
                <a:solidFill>
                  <a:schemeClr val="tx1"/>
                </a:solidFill>
                <a:round/>
                <a:headEnd/>
                <a:tailEnd type="stealth"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Tree>
    <p:extLst>
      <p:ext uri="{BB962C8B-B14F-4D97-AF65-F5344CB8AC3E}">
        <p14:creationId xmlns:p14="http://schemas.microsoft.com/office/powerpoint/2010/main" val="29670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dissolve">
                                      <p:cBhvr>
                                        <p:cTn id="7" dur="500"/>
                                        <p:tgtEl>
                                          <p:spTgt spid="2970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9700">
                                            <p:txEl>
                                              <p:pRg st="1" end="1"/>
                                            </p:txEl>
                                          </p:spTgt>
                                        </p:tgtEl>
                                        <p:attrNameLst>
                                          <p:attrName>style.visibility</p:attrName>
                                        </p:attrNameLst>
                                      </p:cBhvr>
                                      <p:to>
                                        <p:strVal val="visible"/>
                                      </p:to>
                                    </p:set>
                                    <p:animEffect transition="in" filter="dissolve">
                                      <p:cBhvr>
                                        <p:cTn id="10" dur="500"/>
                                        <p:tgtEl>
                                          <p:spTgt spid="297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9700">
                                            <p:txEl>
                                              <p:pRg st="2" end="2"/>
                                            </p:txEl>
                                          </p:spTgt>
                                        </p:tgtEl>
                                        <p:attrNameLst>
                                          <p:attrName>style.visibility</p:attrName>
                                        </p:attrNameLst>
                                      </p:cBhvr>
                                      <p:to>
                                        <p:strVal val="visible"/>
                                      </p:to>
                                    </p:set>
                                    <p:animEffect transition="in" filter="dissolve">
                                      <p:cBhvr>
                                        <p:cTn id="15" dur="500"/>
                                        <p:tgtEl>
                                          <p:spTgt spid="2970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9700">
                                            <p:txEl>
                                              <p:pRg st="3" end="3"/>
                                            </p:txEl>
                                          </p:spTgt>
                                        </p:tgtEl>
                                        <p:attrNameLst>
                                          <p:attrName>style.visibility</p:attrName>
                                        </p:attrNameLst>
                                      </p:cBhvr>
                                      <p:to>
                                        <p:strVal val="visible"/>
                                      </p:to>
                                    </p:set>
                                    <p:animEffect transition="in" filter="dissolve">
                                      <p:cBhvr>
                                        <p:cTn id="20" dur="500"/>
                                        <p:tgtEl>
                                          <p:spTgt spid="2970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3" name="Object 4"/>
          <p:cNvGraphicFramePr>
            <a:graphicFrameLocks/>
          </p:cNvGraphicFramePr>
          <p:nvPr/>
        </p:nvGraphicFramePr>
        <p:xfrm>
          <a:off x="4335120" y="1256888"/>
          <a:ext cx="7600950" cy="5400675"/>
        </p:xfrm>
        <a:graphic>
          <a:graphicData uri="http://schemas.openxmlformats.org/presentationml/2006/ole">
            <mc:AlternateContent xmlns:mc="http://schemas.openxmlformats.org/markup-compatibility/2006">
              <mc:Choice xmlns:v="urn:schemas-microsoft-com:vml" Requires="v">
                <p:oleObj name="Visio" r:id="rId3" imgW="6972300" imgH="5181600" progId="Visio.Drawing.11">
                  <p:embed/>
                </p:oleObj>
              </mc:Choice>
              <mc:Fallback>
                <p:oleObj name="Visio" r:id="rId3" imgW="6972300" imgH="5181600" progId="Visio.Drawing.11">
                  <p:embed/>
                  <p:pic>
                    <p:nvPicPr>
                      <p:cNvPr id="102403"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120" y="1256888"/>
                        <a:ext cx="7600950" cy="540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770" name="Rectangle 2"/>
          <p:cNvSpPr>
            <a:spLocks noGrp="1" noChangeArrowheads="1"/>
          </p:cNvSpPr>
          <p:nvPr>
            <p:ph type="title"/>
          </p:nvPr>
        </p:nvSpPr>
        <p:spPr/>
        <p:txBody>
          <a:bodyPr/>
          <a:lstStyle/>
          <a:p>
            <a:pPr eaLnBrk="1" hangingPunct="1">
              <a:defRPr/>
            </a:pPr>
            <a:r>
              <a:rPr lang="en-US" dirty="0">
                <a:latin typeface="Arial" charset="0"/>
                <a:cs typeface="+mj-cs"/>
              </a:rPr>
              <a:t>1:1 relationships – almost always an error!</a:t>
            </a:r>
          </a:p>
        </p:txBody>
      </p:sp>
      <p:sp>
        <p:nvSpPr>
          <p:cNvPr id="1597443" name="Rectangle 3"/>
          <p:cNvSpPr>
            <a:spLocks noChangeArrowheads="1"/>
          </p:cNvSpPr>
          <p:nvPr/>
        </p:nvSpPr>
        <p:spPr bwMode="auto">
          <a:xfrm>
            <a:off x="885237" y="849350"/>
            <a:ext cx="10388351" cy="896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defTabSz="833438" eaLnBrk="0" hangingPunct="0">
              <a:lnSpc>
                <a:spcPct val="85000"/>
              </a:lnSpc>
              <a:spcBef>
                <a:spcPct val="40000"/>
              </a:spcBef>
              <a:buClr>
                <a:schemeClr val="tx1"/>
              </a:buClr>
              <a:buSzPct val="125000"/>
              <a:buFont typeface="Wingdings" pitchFamily="2" charset="2"/>
              <a:buChar char="§"/>
              <a:defRPr/>
            </a:pPr>
            <a:r>
              <a:rPr lang="en-US" sz="2000" dirty="0">
                <a:solidFill>
                  <a:srgbClr val="000000"/>
                </a:solidFill>
                <a:cs typeface="Arial" charset="0"/>
              </a:rPr>
              <a:t>Note – a 1:1 relationship might be necessary in the Physical Database Design</a:t>
            </a:r>
            <a:br>
              <a:rPr lang="en-US" sz="2000" dirty="0">
                <a:solidFill>
                  <a:srgbClr val="000000"/>
                </a:solidFill>
                <a:cs typeface="Arial" charset="0"/>
              </a:rPr>
            </a:br>
            <a:r>
              <a:rPr lang="en-US" sz="2000" dirty="0">
                <a:solidFill>
                  <a:srgbClr val="000000"/>
                </a:solidFill>
                <a:cs typeface="Arial" charset="0"/>
              </a:rPr>
              <a:t>e.g., </a:t>
            </a:r>
            <a:r>
              <a:rPr lang="ja-JP" altLang="en-US" sz="2000" dirty="0">
                <a:solidFill>
                  <a:srgbClr val="000000"/>
                </a:solidFill>
                <a:cs typeface="Arial" charset="0"/>
              </a:rPr>
              <a:t>“</a:t>
            </a:r>
            <a:r>
              <a:rPr lang="en-US" sz="2000" dirty="0">
                <a:solidFill>
                  <a:srgbClr val="000000"/>
                </a:solidFill>
                <a:cs typeface="Arial" charset="0"/>
              </a:rPr>
              <a:t>Fixed Asset</a:t>
            </a:r>
            <a:r>
              <a:rPr lang="ja-JP" altLang="en-US" sz="2000" dirty="0">
                <a:solidFill>
                  <a:srgbClr val="000000"/>
                </a:solidFill>
                <a:cs typeface="Arial" charset="0"/>
              </a:rPr>
              <a:t>”</a:t>
            </a:r>
            <a:r>
              <a:rPr lang="en-US" sz="2000" dirty="0">
                <a:solidFill>
                  <a:srgbClr val="000000"/>
                </a:solidFill>
                <a:cs typeface="Arial" charset="0"/>
              </a:rPr>
              <a:t> records financial data about a </a:t>
            </a:r>
            <a:r>
              <a:rPr lang="ja-JP" altLang="en-US" sz="2000">
                <a:solidFill>
                  <a:srgbClr val="000000"/>
                </a:solidFill>
                <a:cs typeface="Arial" charset="0"/>
              </a:rPr>
              <a:t>“</a:t>
            </a:r>
            <a:r>
              <a:rPr lang="en-US" sz="2000" dirty="0">
                <a:solidFill>
                  <a:srgbClr val="000000"/>
                </a:solidFill>
                <a:cs typeface="Arial" charset="0"/>
              </a:rPr>
              <a:t>Network Component</a:t>
            </a:r>
            <a:r>
              <a:rPr lang="ja-JP" altLang="en-US" sz="2000">
                <a:solidFill>
                  <a:srgbClr val="000000"/>
                </a:solidFill>
                <a:cs typeface="Arial" charset="0"/>
              </a:rPr>
              <a:t>”</a:t>
            </a:r>
            <a:r>
              <a:rPr lang="en-US" altLang="ja-JP" sz="2000" dirty="0">
                <a:solidFill>
                  <a:srgbClr val="000000"/>
                </a:solidFill>
                <a:cs typeface="Arial" charset="0"/>
              </a:rPr>
              <a:t> but they are in </a:t>
            </a:r>
            <a:br>
              <a:rPr lang="en-US" altLang="ja-JP" sz="2000" dirty="0">
                <a:solidFill>
                  <a:srgbClr val="000000"/>
                </a:solidFill>
                <a:cs typeface="Arial" charset="0"/>
              </a:rPr>
            </a:br>
            <a:r>
              <a:rPr lang="en-US" altLang="ja-JP" sz="2000" dirty="0">
                <a:solidFill>
                  <a:srgbClr val="000000"/>
                </a:solidFill>
                <a:cs typeface="Arial" charset="0"/>
              </a:rPr>
              <a:t>two separate systems (the G/L System and the Configuration Management System) </a:t>
            </a:r>
            <a:br>
              <a:rPr lang="en-US" altLang="ja-JP" sz="2000" dirty="0">
                <a:solidFill>
                  <a:srgbClr val="000000"/>
                </a:solidFill>
                <a:cs typeface="Arial" charset="0"/>
              </a:rPr>
            </a:br>
            <a:r>
              <a:rPr lang="en-US" altLang="ja-JP" sz="2000" dirty="0">
                <a:solidFill>
                  <a:srgbClr val="000000"/>
                </a:solidFill>
                <a:cs typeface="Arial" charset="0"/>
              </a:rPr>
              <a:t>connected by a 1:1 relationship</a:t>
            </a:r>
            <a:br>
              <a:rPr lang="en-US" sz="2000" dirty="0">
                <a:solidFill>
                  <a:srgbClr val="000000"/>
                </a:solidFill>
                <a:cs typeface="Arial" charset="0"/>
              </a:rPr>
            </a:br>
            <a:br>
              <a:rPr lang="en-US" sz="2000" dirty="0">
                <a:solidFill>
                  <a:srgbClr val="000000"/>
                </a:solidFill>
                <a:cs typeface="Arial" charset="0"/>
              </a:rPr>
            </a:br>
            <a:br>
              <a:rPr lang="en-US" sz="2000" dirty="0">
                <a:solidFill>
                  <a:srgbClr val="000000"/>
                </a:solidFill>
                <a:cs typeface="Arial" charset="0"/>
              </a:rPr>
            </a:br>
            <a:endParaRPr lang="en-US" sz="2000" dirty="0">
              <a:solidFill>
                <a:srgbClr val="000000"/>
              </a:solidFill>
              <a:cs typeface="Arial" charset="0"/>
            </a:endParaRPr>
          </a:p>
        </p:txBody>
      </p:sp>
      <p:sp>
        <p:nvSpPr>
          <p:cNvPr id="1597446" name="Rectangle 6"/>
          <p:cNvSpPr>
            <a:spLocks noChangeArrowheads="1"/>
          </p:cNvSpPr>
          <p:nvPr/>
        </p:nvSpPr>
        <p:spPr bwMode="auto">
          <a:xfrm>
            <a:off x="885238" y="2987675"/>
            <a:ext cx="779303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34963" indent="-334963" defTabSz="833438" eaLnBrk="0" hangingPunct="0">
              <a:lnSpc>
                <a:spcPct val="85000"/>
              </a:lnSpc>
              <a:spcBef>
                <a:spcPct val="40000"/>
              </a:spcBef>
              <a:buClr>
                <a:srgbClr val="FF0000"/>
              </a:buClr>
              <a:buSzPct val="125000"/>
              <a:buFont typeface="Wingdings" charset="0"/>
              <a:buChar char="û"/>
              <a:defRPr/>
            </a:pPr>
            <a:r>
              <a:rPr lang="en-US" sz="2000" dirty="0">
                <a:solidFill>
                  <a:srgbClr val="000000"/>
                </a:solidFill>
                <a:cs typeface="Arial" charset="0"/>
              </a:rPr>
              <a:t>Incorrect analysis</a:t>
            </a:r>
            <a:br>
              <a:rPr lang="en-US" sz="2000" dirty="0">
                <a:solidFill>
                  <a:srgbClr val="000000"/>
                </a:solidFill>
                <a:cs typeface="Arial" charset="0"/>
              </a:rPr>
            </a:br>
            <a:r>
              <a:rPr lang="en-US" sz="2000" dirty="0">
                <a:solidFill>
                  <a:srgbClr val="000000"/>
                </a:solidFill>
                <a:cs typeface="Arial" charset="0"/>
              </a:rPr>
              <a:t>e.g., Project costs are probably prorated across </a:t>
            </a:r>
            <a:r>
              <a:rPr lang="en-US" sz="2000" i="1" dirty="0">
                <a:solidFill>
                  <a:srgbClr val="000000"/>
                </a:solidFill>
                <a:cs typeface="Arial" charset="0"/>
              </a:rPr>
              <a:t>many</a:t>
            </a:r>
            <a:r>
              <a:rPr lang="en-US" sz="2000" dirty="0">
                <a:solidFill>
                  <a:srgbClr val="000000"/>
                </a:solidFill>
                <a:cs typeface="Arial" charset="0"/>
              </a:rPr>
              <a:t> Accounts</a:t>
            </a:r>
          </a:p>
        </p:txBody>
      </p:sp>
      <p:sp>
        <p:nvSpPr>
          <p:cNvPr id="1597450" name="Rectangle 10"/>
          <p:cNvSpPr>
            <a:spLocks noChangeArrowheads="1"/>
          </p:cNvSpPr>
          <p:nvPr/>
        </p:nvSpPr>
        <p:spPr bwMode="auto">
          <a:xfrm>
            <a:off x="885238" y="4803775"/>
            <a:ext cx="8682832"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34963" indent="-334963" defTabSz="833438" eaLnBrk="0" hangingPunct="0">
              <a:lnSpc>
                <a:spcPct val="85000"/>
              </a:lnSpc>
              <a:spcBef>
                <a:spcPct val="40000"/>
              </a:spcBef>
              <a:buClr>
                <a:srgbClr val="FF0000"/>
              </a:buClr>
              <a:buSzPct val="125000"/>
              <a:buFont typeface="Wingdings" charset="0"/>
              <a:buChar char="û"/>
              <a:defRPr/>
            </a:pPr>
            <a:r>
              <a:rPr lang="en-US" sz="2000" dirty="0">
                <a:solidFill>
                  <a:srgbClr val="000000"/>
                </a:solidFill>
                <a:cs typeface="Arial" charset="0"/>
              </a:rPr>
              <a:t>Failing to account for changes over time</a:t>
            </a:r>
            <a:br>
              <a:rPr lang="en-US" sz="2000" dirty="0">
                <a:solidFill>
                  <a:srgbClr val="000000"/>
                </a:solidFill>
                <a:cs typeface="Arial" charset="0"/>
              </a:rPr>
            </a:br>
            <a:r>
              <a:rPr lang="en-US" sz="2000" dirty="0">
                <a:solidFill>
                  <a:srgbClr val="000000"/>
                </a:solidFill>
                <a:cs typeface="Arial" charset="0"/>
              </a:rPr>
              <a:t>e.g., an Employee may hold only </a:t>
            </a:r>
            <a:r>
              <a:rPr lang="en-US" sz="2000" i="1" dirty="0">
                <a:solidFill>
                  <a:srgbClr val="000000"/>
                </a:solidFill>
                <a:cs typeface="Arial" charset="0"/>
              </a:rPr>
              <a:t>one</a:t>
            </a:r>
            <a:r>
              <a:rPr lang="en-US" sz="2000" dirty="0">
                <a:solidFill>
                  <a:srgbClr val="000000"/>
                </a:solidFill>
                <a:cs typeface="Arial" charset="0"/>
              </a:rPr>
              <a:t> Credit Card at a time, but </a:t>
            </a:r>
            <a:r>
              <a:rPr lang="en-US" sz="2000" i="1" dirty="0">
                <a:solidFill>
                  <a:srgbClr val="000000"/>
                </a:solidFill>
                <a:cs typeface="Arial" charset="0"/>
              </a:rPr>
              <a:t>many over time,</a:t>
            </a:r>
            <a:br>
              <a:rPr lang="en-US" sz="2000" dirty="0">
                <a:solidFill>
                  <a:srgbClr val="000000"/>
                </a:solidFill>
                <a:cs typeface="Arial" charset="0"/>
              </a:rPr>
            </a:br>
            <a:r>
              <a:rPr lang="en-US" sz="2000" dirty="0">
                <a:solidFill>
                  <a:srgbClr val="000000"/>
                </a:solidFill>
                <a:cs typeface="Arial" charset="0"/>
              </a:rPr>
              <a:t>and we virtually always want history.</a:t>
            </a:r>
            <a:br>
              <a:rPr lang="en-US" sz="2000" dirty="0">
                <a:solidFill>
                  <a:srgbClr val="000000"/>
                </a:solidFill>
                <a:cs typeface="Arial" charset="0"/>
              </a:rPr>
            </a:br>
            <a:r>
              <a:rPr lang="en-US" sz="2000" dirty="0">
                <a:solidFill>
                  <a:srgbClr val="000000"/>
                </a:solidFill>
                <a:cs typeface="Arial" charset="0"/>
              </a:rPr>
              <a:t>The most common written constraint</a:t>
            </a:r>
            <a:br>
              <a:rPr lang="en-US" sz="2000" dirty="0">
                <a:solidFill>
                  <a:srgbClr val="000000"/>
                </a:solidFill>
                <a:cs typeface="Arial" charset="0"/>
              </a:rPr>
            </a:br>
            <a:r>
              <a:rPr lang="en-US" sz="2000" dirty="0">
                <a:solidFill>
                  <a:srgbClr val="000000"/>
                </a:solidFill>
                <a:cs typeface="Arial" charset="0"/>
              </a:rPr>
              <a:t>in Concept Modelling is </a:t>
            </a:r>
            <a:br>
              <a:rPr lang="en-US" sz="2000" dirty="0">
                <a:solidFill>
                  <a:srgbClr val="000000"/>
                </a:solidFill>
                <a:cs typeface="Arial" charset="0"/>
              </a:rPr>
            </a:br>
            <a:r>
              <a:rPr lang="en-US" sz="2000" i="1" dirty="0">
                <a:solidFill>
                  <a:srgbClr val="000000"/>
                </a:solidFill>
                <a:cs typeface="Arial" charset="0"/>
              </a:rPr>
              <a:t>"one </a:t>
            </a:r>
            <a:r>
              <a:rPr lang="en-US" sz="2000" i="1" u="sng" dirty="0">
                <a:solidFill>
                  <a:srgbClr val="000000"/>
                </a:solidFill>
                <a:cs typeface="Arial" charset="0"/>
              </a:rPr>
              <a:t>at</a:t>
            </a:r>
            <a:r>
              <a:rPr lang="en-US" sz="2000" i="1" dirty="0">
                <a:solidFill>
                  <a:srgbClr val="000000"/>
                </a:solidFill>
                <a:cs typeface="Arial" charset="0"/>
              </a:rPr>
              <a:t> a time but many </a:t>
            </a:r>
            <a:r>
              <a:rPr lang="en-US" sz="2000" i="1" u="sng" dirty="0">
                <a:solidFill>
                  <a:srgbClr val="000000"/>
                </a:solidFill>
                <a:cs typeface="Arial" charset="0"/>
              </a:rPr>
              <a:t>over</a:t>
            </a:r>
            <a:r>
              <a:rPr lang="en-US" sz="2000" i="1" dirty="0">
                <a:solidFill>
                  <a:srgbClr val="000000"/>
                </a:solidFill>
                <a:cs typeface="Arial" charset="0"/>
              </a:rPr>
              <a:t> time."</a:t>
            </a:r>
            <a:endParaRPr lang="en-US" sz="2000" dirty="0">
              <a:solidFill>
                <a:srgbClr val="000000"/>
              </a:solidFill>
              <a:cs typeface="Arial" charset="0"/>
            </a:endParaRPr>
          </a:p>
        </p:txBody>
      </p:sp>
    </p:spTree>
    <p:extLst>
      <p:ext uri="{BB962C8B-B14F-4D97-AF65-F5344CB8AC3E}">
        <p14:creationId xmlns:p14="http://schemas.microsoft.com/office/powerpoint/2010/main" val="1287065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dissolve">
                                      <p:cBhvr>
                                        <p:cTn id="7" dur="500"/>
                                        <p:tgtEl>
                                          <p:spTgt spid="1024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97443">
                                            <p:txEl>
                                              <p:pRg st="0" end="0"/>
                                            </p:txEl>
                                          </p:spTgt>
                                        </p:tgtEl>
                                        <p:attrNameLst>
                                          <p:attrName>style.visibility</p:attrName>
                                        </p:attrNameLst>
                                      </p:cBhvr>
                                      <p:to>
                                        <p:strVal val="visible"/>
                                      </p:to>
                                    </p:set>
                                    <p:animEffect transition="in" filter="dissolve">
                                      <p:cBhvr>
                                        <p:cTn id="12" dur="500"/>
                                        <p:tgtEl>
                                          <p:spTgt spid="15974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97446"/>
                                        </p:tgtEl>
                                        <p:attrNameLst>
                                          <p:attrName>style.visibility</p:attrName>
                                        </p:attrNameLst>
                                      </p:cBhvr>
                                      <p:to>
                                        <p:strVal val="visible"/>
                                      </p:to>
                                    </p:set>
                                    <p:animEffect transition="in" filter="dissolve">
                                      <p:cBhvr>
                                        <p:cTn id="17" dur="500"/>
                                        <p:tgtEl>
                                          <p:spTgt spid="15974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97450">
                                            <p:txEl>
                                              <p:pRg st="0" end="0"/>
                                            </p:txEl>
                                          </p:spTgt>
                                        </p:tgtEl>
                                        <p:attrNameLst>
                                          <p:attrName>style.visibility</p:attrName>
                                        </p:attrNameLst>
                                      </p:cBhvr>
                                      <p:to>
                                        <p:strVal val="visible"/>
                                      </p:to>
                                    </p:set>
                                    <p:animEffect transition="in" filter="dissolve">
                                      <p:cBhvr>
                                        <p:cTn id="22" dur="500"/>
                                        <p:tgtEl>
                                          <p:spTgt spid="15974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4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8B8-1FE0-4441-B31D-4514C31B9B43}"/>
              </a:ext>
            </a:extLst>
          </p:cNvPr>
          <p:cNvSpPr>
            <a:spLocks noGrp="1"/>
          </p:cNvSpPr>
          <p:nvPr>
            <p:ph type="title"/>
          </p:nvPr>
        </p:nvSpPr>
        <p:spPr/>
        <p:txBody>
          <a:bodyPr/>
          <a:lstStyle/>
          <a:p>
            <a:r>
              <a:rPr lang="en-US" dirty="0"/>
              <a:t>Future-proofing – "Challenge the Ones"</a:t>
            </a:r>
          </a:p>
        </p:txBody>
      </p:sp>
      <p:pic>
        <p:nvPicPr>
          <p:cNvPr id="116738" name="Picture 2">
            <a:extLst>
              <a:ext uri="{FF2B5EF4-FFF2-40B4-BE49-F238E27FC236}">
                <a16:creationId xmlns:a16="http://schemas.microsoft.com/office/drawing/2014/main" id="{44FDB09C-90C7-0448-9FEE-D20905D4D6A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8480" t="5920" r="8257" b="6101"/>
          <a:stretch/>
        </p:blipFill>
        <p:spPr bwMode="auto">
          <a:xfrm>
            <a:off x="384439" y="1277258"/>
            <a:ext cx="1567543" cy="3976914"/>
          </a:xfrm>
          <a:prstGeom prst="rect">
            <a:avLst/>
          </a:prstGeom>
          <a:noFill/>
          <a:extLst>
            <a:ext uri="{909E8E84-426E-40DD-AFC4-6F175D3DCCD1}">
              <a14:hiddenFill xmlns:a14="http://schemas.microsoft.com/office/drawing/2010/main">
                <a:solidFill>
                  <a:srgbClr val="FFFFFF"/>
                </a:solidFill>
              </a14:hiddenFill>
            </a:ext>
          </a:extLst>
        </p:spPr>
      </p:pic>
      <p:pic>
        <p:nvPicPr>
          <p:cNvPr id="116740" name="Picture 4">
            <a:extLst>
              <a:ext uri="{FF2B5EF4-FFF2-40B4-BE49-F238E27FC236}">
                <a16:creationId xmlns:a16="http://schemas.microsoft.com/office/drawing/2014/main" id="{2B065894-73BC-9048-8778-FF21882D3B6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5494" t="6056" r="5334" b="6165"/>
          <a:stretch/>
        </p:blipFill>
        <p:spPr bwMode="auto">
          <a:xfrm>
            <a:off x="5348379" y="1277258"/>
            <a:ext cx="6590599" cy="47461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D7EB2E-9CB6-C043-9931-7B8471F58731}"/>
              </a:ext>
            </a:extLst>
          </p:cNvPr>
          <p:cNvSpPr/>
          <p:nvPr/>
        </p:nvSpPr>
        <p:spPr>
          <a:xfrm>
            <a:off x="1951982" y="3887165"/>
            <a:ext cx="3962534" cy="2031325"/>
          </a:xfrm>
          <a:prstGeom prst="rect">
            <a:avLst/>
          </a:prstGeom>
        </p:spPr>
        <p:txBody>
          <a:bodyPr wrap="square">
            <a:spAutoFit/>
          </a:bodyPr>
          <a:lstStyle/>
          <a:p>
            <a:r>
              <a:rPr lang="en-US" dirty="0">
                <a:latin typeface="Arial" charset="0"/>
              </a:rPr>
              <a:t>A Loan Payment applies to </a:t>
            </a:r>
            <a:br>
              <a:rPr lang="en-US" dirty="0">
                <a:latin typeface="Arial" charset="0"/>
              </a:rPr>
            </a:br>
            <a:r>
              <a:rPr lang="en-US" dirty="0">
                <a:latin typeface="Arial" charset="0"/>
              </a:rPr>
              <a:t>one and only one Loan – </a:t>
            </a:r>
            <a:br>
              <a:rPr lang="en-US" dirty="0">
                <a:latin typeface="Arial" charset="0"/>
              </a:rPr>
            </a:br>
            <a:r>
              <a:rPr lang="en-US" i="1" dirty="0">
                <a:latin typeface="Arial" charset="0"/>
              </a:rPr>
              <a:t>really?</a:t>
            </a:r>
          </a:p>
          <a:p>
            <a:r>
              <a:rPr lang="en-US" i="1" dirty="0">
                <a:latin typeface="Arial" charset="0"/>
              </a:rPr>
              <a:t>No</a:t>
            </a:r>
            <a:r>
              <a:rPr lang="en-US" dirty="0">
                <a:latin typeface="Arial" charset="0"/>
              </a:rPr>
              <a:t> – one Loan Payment could be distributed across multiple Loans.</a:t>
            </a:r>
            <a:br>
              <a:rPr lang="en-US" dirty="0">
                <a:latin typeface="Arial" charset="0"/>
              </a:rPr>
            </a:br>
            <a:r>
              <a:rPr lang="en-US" dirty="0">
                <a:latin typeface="Arial" charset="0"/>
              </a:rPr>
              <a:t>(A new </a:t>
            </a:r>
            <a:r>
              <a:rPr lang="en-US" i="1" dirty="0">
                <a:latin typeface="Arial" charset="0"/>
              </a:rPr>
              <a:t>requirement</a:t>
            </a:r>
            <a:r>
              <a:rPr lang="en-US" dirty="0">
                <a:latin typeface="Arial" charset="0"/>
              </a:rPr>
              <a:t>.)</a:t>
            </a:r>
            <a:endParaRPr lang="en-US" dirty="0"/>
          </a:p>
          <a:p>
            <a:endParaRPr lang="en-US" i="1" dirty="0"/>
          </a:p>
        </p:txBody>
      </p:sp>
      <p:sp>
        <p:nvSpPr>
          <p:cNvPr id="7" name="Rectangle 6">
            <a:extLst>
              <a:ext uri="{FF2B5EF4-FFF2-40B4-BE49-F238E27FC236}">
                <a16:creationId xmlns:a16="http://schemas.microsoft.com/office/drawing/2014/main" id="{E4C1A8A3-ED38-D941-8B13-8011A7C0ECAE}"/>
              </a:ext>
            </a:extLst>
          </p:cNvPr>
          <p:cNvSpPr/>
          <p:nvPr/>
        </p:nvSpPr>
        <p:spPr>
          <a:xfrm>
            <a:off x="1951982" y="2024596"/>
            <a:ext cx="4030009" cy="1754326"/>
          </a:xfrm>
          <a:prstGeom prst="rect">
            <a:avLst/>
          </a:prstGeom>
        </p:spPr>
        <p:txBody>
          <a:bodyPr wrap="square">
            <a:spAutoFit/>
          </a:bodyPr>
          <a:lstStyle/>
          <a:p>
            <a:r>
              <a:rPr lang="en-US" dirty="0">
                <a:latin typeface="Arial" charset="0"/>
              </a:rPr>
              <a:t>A Loan is granted to </a:t>
            </a:r>
            <a:br>
              <a:rPr lang="en-US" dirty="0">
                <a:latin typeface="Arial" charset="0"/>
              </a:rPr>
            </a:br>
            <a:r>
              <a:rPr lang="en-US" dirty="0">
                <a:latin typeface="Arial" charset="0"/>
              </a:rPr>
              <a:t>one and only one Client – </a:t>
            </a:r>
            <a:br>
              <a:rPr lang="en-US" dirty="0">
                <a:latin typeface="Arial" charset="0"/>
              </a:rPr>
            </a:br>
            <a:r>
              <a:rPr lang="en-US" i="1" dirty="0">
                <a:latin typeface="Arial" charset="0"/>
              </a:rPr>
              <a:t>really?</a:t>
            </a:r>
          </a:p>
          <a:p>
            <a:r>
              <a:rPr lang="en-US" i="1" dirty="0">
                <a:latin typeface="Arial" charset="0"/>
              </a:rPr>
              <a:t>No</a:t>
            </a:r>
            <a:r>
              <a:rPr lang="en-US" dirty="0">
                <a:latin typeface="Arial" charset="0"/>
              </a:rPr>
              <a:t> – multiple Clients can participate in a Loan via a shared Account.</a:t>
            </a:r>
            <a:br>
              <a:rPr lang="en-US" dirty="0">
                <a:latin typeface="Arial" charset="0"/>
              </a:rPr>
            </a:br>
            <a:r>
              <a:rPr lang="en-US" dirty="0">
                <a:latin typeface="Arial" charset="0"/>
              </a:rPr>
              <a:t>(A new </a:t>
            </a:r>
            <a:r>
              <a:rPr lang="en-US" i="1" dirty="0">
                <a:latin typeface="Arial" charset="0"/>
              </a:rPr>
              <a:t>requirement</a:t>
            </a:r>
            <a:r>
              <a:rPr lang="en-US" dirty="0">
                <a:latin typeface="Arial" charset="0"/>
              </a:rPr>
              <a:t>.)</a:t>
            </a:r>
            <a:endParaRPr lang="en-US" dirty="0"/>
          </a:p>
        </p:txBody>
      </p:sp>
      <p:grpSp>
        <p:nvGrpSpPr>
          <p:cNvPr id="5" name="Group 4">
            <a:extLst>
              <a:ext uri="{FF2B5EF4-FFF2-40B4-BE49-F238E27FC236}">
                <a16:creationId xmlns:a16="http://schemas.microsoft.com/office/drawing/2014/main" id="{43BDE0EB-AD17-9D43-8997-6705B04387A6}"/>
              </a:ext>
            </a:extLst>
          </p:cNvPr>
          <p:cNvGrpSpPr/>
          <p:nvPr/>
        </p:nvGrpSpPr>
        <p:grpSpPr>
          <a:xfrm>
            <a:off x="9383155" y="3285594"/>
            <a:ext cx="1499515" cy="1572575"/>
            <a:chOff x="9383155" y="3285594"/>
            <a:chExt cx="1499515" cy="1572575"/>
          </a:xfrm>
        </p:grpSpPr>
        <p:grpSp>
          <p:nvGrpSpPr>
            <p:cNvPr id="3" name="Group 2">
              <a:extLst>
                <a:ext uri="{FF2B5EF4-FFF2-40B4-BE49-F238E27FC236}">
                  <a16:creationId xmlns:a16="http://schemas.microsoft.com/office/drawing/2014/main" id="{CE79846D-A63A-234D-9CC7-B697BE579725}"/>
                </a:ext>
              </a:extLst>
            </p:cNvPr>
            <p:cNvGrpSpPr/>
            <p:nvPr/>
          </p:nvGrpSpPr>
          <p:grpSpPr>
            <a:xfrm>
              <a:off x="9383155" y="3285594"/>
              <a:ext cx="1499515" cy="1132991"/>
              <a:chOff x="9383155" y="3285594"/>
              <a:chExt cx="1499515" cy="1132991"/>
            </a:xfrm>
          </p:grpSpPr>
          <p:sp>
            <p:nvSpPr>
              <p:cNvPr id="10" name="Line 29">
                <a:extLst>
                  <a:ext uri="{FF2B5EF4-FFF2-40B4-BE49-F238E27FC236}">
                    <a16:creationId xmlns:a16="http://schemas.microsoft.com/office/drawing/2014/main" id="{484DDD39-D973-874D-AD2E-F19C36F8A926}"/>
                  </a:ext>
                </a:extLst>
              </p:cNvPr>
              <p:cNvSpPr>
                <a:spLocks noChangeShapeType="1"/>
              </p:cNvSpPr>
              <p:nvPr/>
            </p:nvSpPr>
            <p:spPr bwMode="auto">
              <a:xfrm>
                <a:off x="9383155" y="3423050"/>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1" name="Line 30">
                <a:extLst>
                  <a:ext uri="{FF2B5EF4-FFF2-40B4-BE49-F238E27FC236}">
                    <a16:creationId xmlns:a16="http://schemas.microsoft.com/office/drawing/2014/main" id="{4E9B02DD-0492-8B44-B160-139F1A5DB72A}"/>
                  </a:ext>
                </a:extLst>
              </p:cNvPr>
              <p:cNvSpPr>
                <a:spLocks noChangeShapeType="1"/>
              </p:cNvSpPr>
              <p:nvPr/>
            </p:nvSpPr>
            <p:spPr bwMode="auto">
              <a:xfrm flipV="1">
                <a:off x="9383155" y="35722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3" name="Line 71">
                <a:extLst>
                  <a:ext uri="{FF2B5EF4-FFF2-40B4-BE49-F238E27FC236}">
                    <a16:creationId xmlns:a16="http://schemas.microsoft.com/office/drawing/2014/main" id="{377852B7-2CBE-D34C-9FDF-D23F78D1202D}"/>
                  </a:ext>
                </a:extLst>
              </p:cNvPr>
              <p:cNvSpPr>
                <a:spLocks noChangeShapeType="1"/>
              </p:cNvSpPr>
              <p:nvPr/>
            </p:nvSpPr>
            <p:spPr bwMode="auto">
              <a:xfrm flipV="1">
                <a:off x="10227342" y="3404613"/>
                <a:ext cx="161925" cy="1603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4" name="Line 72">
                <a:extLst>
                  <a:ext uri="{FF2B5EF4-FFF2-40B4-BE49-F238E27FC236}">
                    <a16:creationId xmlns:a16="http://schemas.microsoft.com/office/drawing/2014/main" id="{6E7D24BD-F99C-9C4E-A842-69AB6A6B4437}"/>
                  </a:ext>
                </a:extLst>
              </p:cNvPr>
              <p:cNvSpPr>
                <a:spLocks noChangeShapeType="1"/>
              </p:cNvSpPr>
              <p:nvPr/>
            </p:nvSpPr>
            <p:spPr bwMode="auto">
              <a:xfrm>
                <a:off x="10240018" y="3565012"/>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5" name="Line 73">
                <a:extLst>
                  <a:ext uri="{FF2B5EF4-FFF2-40B4-BE49-F238E27FC236}">
                    <a16:creationId xmlns:a16="http://schemas.microsoft.com/office/drawing/2014/main" id="{BB3BC278-16D3-ED48-8D05-11ABA33FD591}"/>
                  </a:ext>
                </a:extLst>
              </p:cNvPr>
              <p:cNvSpPr>
                <a:spLocks noChangeShapeType="1"/>
              </p:cNvSpPr>
              <p:nvPr/>
            </p:nvSpPr>
            <p:spPr bwMode="auto">
              <a:xfrm>
                <a:off x="9383155" y="3423050"/>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6" name="Line 74">
                <a:extLst>
                  <a:ext uri="{FF2B5EF4-FFF2-40B4-BE49-F238E27FC236}">
                    <a16:creationId xmlns:a16="http://schemas.microsoft.com/office/drawing/2014/main" id="{E509AE67-72D5-B84A-94C9-C6839E69C1D6}"/>
                  </a:ext>
                </a:extLst>
              </p:cNvPr>
              <p:cNvSpPr>
                <a:spLocks noChangeShapeType="1"/>
              </p:cNvSpPr>
              <p:nvPr/>
            </p:nvSpPr>
            <p:spPr bwMode="auto">
              <a:xfrm flipV="1">
                <a:off x="9383155" y="35722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7" name="Line 75">
                <a:extLst>
                  <a:ext uri="{FF2B5EF4-FFF2-40B4-BE49-F238E27FC236}">
                    <a16:creationId xmlns:a16="http://schemas.microsoft.com/office/drawing/2014/main" id="{37D42E54-3113-F94B-A386-7927F8BE5765}"/>
                  </a:ext>
                </a:extLst>
              </p:cNvPr>
              <p:cNvSpPr>
                <a:spLocks noChangeShapeType="1"/>
              </p:cNvSpPr>
              <p:nvPr/>
            </p:nvSpPr>
            <p:spPr bwMode="auto">
              <a:xfrm>
                <a:off x="9383155" y="3558506"/>
                <a:ext cx="982369" cy="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8" name="Rectangle 76">
                <a:extLst>
                  <a:ext uri="{FF2B5EF4-FFF2-40B4-BE49-F238E27FC236}">
                    <a16:creationId xmlns:a16="http://schemas.microsoft.com/office/drawing/2014/main" id="{357B2F52-283E-6548-95DF-C0C9BDD057E5}"/>
                  </a:ext>
                </a:extLst>
              </p:cNvPr>
              <p:cNvSpPr>
                <a:spLocks noChangeArrowheads="1"/>
              </p:cNvSpPr>
              <p:nvPr/>
            </p:nvSpPr>
            <p:spPr bwMode="auto">
              <a:xfrm>
                <a:off x="9659716" y="3626234"/>
                <a:ext cx="697371" cy="359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dirty="0">
                    <a:solidFill>
                      <a:srgbClr val="000000"/>
                    </a:solidFill>
                    <a:cs typeface="Arial" charset="0"/>
                  </a:rPr>
                  <a:t>distributed</a:t>
                </a:r>
              </a:p>
              <a:p>
                <a:pPr algn="r" defTabSz="873125" eaLnBrk="0" hangingPunct="0">
                  <a:defRPr/>
                </a:pPr>
                <a:r>
                  <a:rPr lang="en-US" sz="1000" dirty="0">
                    <a:solidFill>
                      <a:srgbClr val="000000"/>
                    </a:solidFill>
                    <a:cs typeface="Arial" charset="0"/>
                  </a:rPr>
                  <a:t>to</a:t>
                </a:r>
              </a:p>
            </p:txBody>
          </p:sp>
          <p:sp>
            <p:nvSpPr>
              <p:cNvPr id="19" name="Rectangle 77">
                <a:extLst>
                  <a:ext uri="{FF2B5EF4-FFF2-40B4-BE49-F238E27FC236}">
                    <a16:creationId xmlns:a16="http://schemas.microsoft.com/office/drawing/2014/main" id="{B9449184-D229-9C44-AEFC-9D2422BEDF58}"/>
                  </a:ext>
                </a:extLst>
              </p:cNvPr>
              <p:cNvSpPr>
                <a:spLocks noChangeArrowheads="1"/>
              </p:cNvSpPr>
              <p:nvPr/>
            </p:nvSpPr>
            <p:spPr bwMode="auto">
              <a:xfrm>
                <a:off x="9385720" y="3285594"/>
                <a:ext cx="634790"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dirty="0">
                    <a:solidFill>
                      <a:srgbClr val="000000"/>
                    </a:solidFill>
                    <a:cs typeface="Arial" charset="0"/>
                  </a:rPr>
                  <a:t>repaid via</a:t>
                </a:r>
              </a:p>
            </p:txBody>
          </p:sp>
          <p:sp>
            <p:nvSpPr>
              <p:cNvPr id="24" name="Rectangle 77">
                <a:extLst>
                  <a:ext uri="{FF2B5EF4-FFF2-40B4-BE49-F238E27FC236}">
                    <a16:creationId xmlns:a16="http://schemas.microsoft.com/office/drawing/2014/main" id="{1A381A4C-15D9-254C-98B4-A65BAB646EB8}"/>
                  </a:ext>
                </a:extLst>
              </p:cNvPr>
              <p:cNvSpPr>
                <a:spLocks noChangeArrowheads="1"/>
              </p:cNvSpPr>
              <p:nvPr/>
            </p:nvSpPr>
            <p:spPr bwMode="auto">
              <a:xfrm>
                <a:off x="9792627" y="4059512"/>
                <a:ext cx="1090043" cy="359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dirty="0">
                    <a:solidFill>
                      <a:srgbClr val="FF0000"/>
                    </a:solidFill>
                    <a:cs typeface="Arial" charset="0"/>
                  </a:rPr>
                  <a:t>M:M resolves to a </a:t>
                </a:r>
                <a:br>
                  <a:rPr lang="en-US" sz="1000" dirty="0">
                    <a:solidFill>
                      <a:srgbClr val="FF0000"/>
                    </a:solidFill>
                    <a:cs typeface="Arial" charset="0"/>
                  </a:rPr>
                </a:br>
                <a:r>
                  <a:rPr lang="en-US" sz="1000" dirty="0">
                    <a:solidFill>
                      <a:srgbClr val="FF0000"/>
                    </a:solidFill>
                    <a:cs typeface="Arial" charset="0"/>
                  </a:rPr>
                  <a:t>new associative</a:t>
                </a:r>
              </a:p>
            </p:txBody>
          </p:sp>
        </p:grpSp>
        <p:sp>
          <p:nvSpPr>
            <p:cNvPr id="22" name="Line 5">
              <a:extLst>
                <a:ext uri="{FF2B5EF4-FFF2-40B4-BE49-F238E27FC236}">
                  <a16:creationId xmlns:a16="http://schemas.microsoft.com/office/drawing/2014/main" id="{1BD9B375-8E4F-114C-B43C-94AB8280F335}"/>
                </a:ext>
              </a:extLst>
            </p:cNvPr>
            <p:cNvSpPr>
              <a:spLocks noChangeShapeType="1"/>
            </p:cNvSpPr>
            <p:nvPr/>
          </p:nvSpPr>
          <p:spPr bwMode="auto">
            <a:xfrm>
              <a:off x="9675028" y="3577168"/>
              <a:ext cx="187928" cy="1281001"/>
            </a:xfrm>
            <a:prstGeom prst="line">
              <a:avLst/>
            </a:prstGeom>
            <a:noFill/>
            <a:ln w="12700">
              <a:solidFill>
                <a:srgbClr val="FF0000"/>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27" name="Rectangle 77">
            <a:extLst>
              <a:ext uri="{FF2B5EF4-FFF2-40B4-BE49-F238E27FC236}">
                <a16:creationId xmlns:a16="http://schemas.microsoft.com/office/drawing/2014/main" id="{D8E33855-D981-394C-9236-7CA75A706E93}"/>
              </a:ext>
            </a:extLst>
          </p:cNvPr>
          <p:cNvSpPr>
            <a:spLocks noChangeArrowheads="1"/>
          </p:cNvSpPr>
          <p:nvPr/>
        </p:nvSpPr>
        <p:spPr bwMode="auto">
          <a:xfrm>
            <a:off x="6936581" y="1936383"/>
            <a:ext cx="997069" cy="359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dirty="0">
                <a:solidFill>
                  <a:srgbClr val="FF0000"/>
                </a:solidFill>
                <a:cs typeface="Arial" charset="0"/>
              </a:rPr>
              <a:t>This M:M would </a:t>
            </a:r>
            <a:br>
              <a:rPr lang="en-US" sz="1000" dirty="0">
                <a:solidFill>
                  <a:srgbClr val="FF0000"/>
                </a:solidFill>
                <a:cs typeface="Arial" charset="0"/>
              </a:rPr>
            </a:br>
            <a:r>
              <a:rPr lang="en-US" sz="1000" dirty="0">
                <a:solidFill>
                  <a:srgbClr val="FF0000"/>
                </a:solidFill>
                <a:cs typeface="Arial" charset="0"/>
              </a:rPr>
              <a:t>also be resolved.</a:t>
            </a:r>
          </a:p>
        </p:txBody>
      </p:sp>
      <p:sp>
        <p:nvSpPr>
          <p:cNvPr id="28" name="Rectangle 27">
            <a:extLst>
              <a:ext uri="{FF2B5EF4-FFF2-40B4-BE49-F238E27FC236}">
                <a16:creationId xmlns:a16="http://schemas.microsoft.com/office/drawing/2014/main" id="{A8C2C530-CEAB-3C49-A7B6-B2AA4722C839}"/>
              </a:ext>
            </a:extLst>
          </p:cNvPr>
          <p:cNvSpPr/>
          <p:nvPr/>
        </p:nvSpPr>
        <p:spPr>
          <a:xfrm>
            <a:off x="9792627" y="1712220"/>
            <a:ext cx="2119525" cy="923330"/>
          </a:xfrm>
          <a:prstGeom prst="rect">
            <a:avLst/>
          </a:prstGeom>
        </p:spPr>
        <p:txBody>
          <a:bodyPr wrap="square">
            <a:spAutoFit/>
          </a:bodyPr>
          <a:lstStyle/>
          <a:p>
            <a:r>
              <a:rPr lang="en-US" dirty="0">
                <a:latin typeface="Arial" charset="0"/>
              </a:rPr>
              <a:t>This revised model </a:t>
            </a:r>
            <a:br>
              <a:rPr lang="en-US" dirty="0">
                <a:latin typeface="Arial" charset="0"/>
              </a:rPr>
            </a:br>
            <a:r>
              <a:rPr lang="en-US" dirty="0">
                <a:latin typeface="Arial" charset="0"/>
              </a:rPr>
              <a:t>meets the new </a:t>
            </a:r>
            <a:r>
              <a:rPr lang="en-US" i="1" dirty="0">
                <a:latin typeface="Arial" charset="0"/>
              </a:rPr>
              <a:t>requirements</a:t>
            </a:r>
            <a:r>
              <a:rPr lang="en-US" dirty="0">
                <a:latin typeface="Arial" charset="0"/>
              </a:rPr>
              <a:t>.</a:t>
            </a:r>
            <a:endParaRPr lang="en-US" dirty="0"/>
          </a:p>
        </p:txBody>
      </p:sp>
    </p:spTree>
    <p:extLst>
      <p:ext uri="{BB962C8B-B14F-4D97-AF65-F5344CB8AC3E}">
        <p14:creationId xmlns:p14="http://schemas.microsoft.com/office/powerpoint/2010/main" val="32823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6740"/>
                                        </p:tgtEl>
                                        <p:attrNameLst>
                                          <p:attrName>style.visibility</p:attrName>
                                        </p:attrNameLst>
                                      </p:cBhvr>
                                      <p:to>
                                        <p:strVal val="visible"/>
                                      </p:to>
                                    </p:set>
                                    <p:animEffect transition="in" filter="dissolve">
                                      <p:cBhvr>
                                        <p:cTn id="27" dur="500"/>
                                        <p:tgtEl>
                                          <p:spTgt spid="116740"/>
                                        </p:tgtEl>
                                      </p:cBhvr>
                                    </p:animEffect>
                                  </p:childTnLst>
                                </p:cTn>
                              </p:par>
                              <p:par>
                                <p:cTn id="28" presetID="9" presetClass="entr" presetSubtype="0" fill="hold" nodeType="with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dissolv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7" grpId="0"/>
      <p:bldP spid="27"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dirty="0">
                <a:latin typeface="Arial" charset="0"/>
              </a:rPr>
              <a:t>Relationship optionality (logical models only)</a:t>
            </a:r>
          </a:p>
        </p:txBody>
      </p:sp>
      <p:sp>
        <p:nvSpPr>
          <p:cNvPr id="59401" name="Rectangle 10"/>
          <p:cNvSpPr>
            <a:spLocks noChangeArrowheads="1"/>
          </p:cNvSpPr>
          <p:nvPr/>
        </p:nvSpPr>
        <p:spPr bwMode="auto">
          <a:xfrm>
            <a:off x="885238" y="718512"/>
            <a:ext cx="4195059" cy="789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913" tIns="25400" rIns="61913" bIns="25400">
            <a:spAutoFit/>
          </a:bodyPr>
          <a:lstStyle/>
          <a:p>
            <a:pPr defTabSz="873125" eaLnBrk="0" hangingPunct="0">
              <a:defRPr/>
            </a:pPr>
            <a:r>
              <a:rPr lang="en-US" sz="1200" dirty="0">
                <a:solidFill>
                  <a:srgbClr val="000000"/>
                </a:solidFill>
                <a:latin typeface="Arial" panose="020B0604020202020204" pitchFamily="34" charset="0"/>
                <a:cs typeface="Arial" panose="020B0604020202020204" pitchFamily="34" charset="0"/>
              </a:rPr>
              <a:t>Each Building </a:t>
            </a:r>
            <a:r>
              <a:rPr lang="en-US" sz="1200" u="sng" dirty="0">
                <a:solidFill>
                  <a:srgbClr val="000000"/>
                </a:solidFill>
                <a:latin typeface="Arial" panose="020B0604020202020204" pitchFamily="34" charset="0"/>
                <a:cs typeface="Arial" panose="020B0604020202020204" pitchFamily="34" charset="0"/>
              </a:rPr>
              <a:t>is the location of</a:t>
            </a:r>
            <a:r>
              <a:rPr lang="en-US" sz="1200" dirty="0">
                <a:solidFill>
                  <a:srgbClr val="000000"/>
                </a:solidFill>
                <a:latin typeface="Arial" panose="020B0604020202020204" pitchFamily="34" charset="0"/>
                <a:cs typeface="Arial" panose="020B0604020202020204" pitchFamily="34" charset="0"/>
              </a:rPr>
              <a:t> a </a:t>
            </a:r>
            <a:r>
              <a:rPr lang="en-US" sz="1200" i="1" dirty="0">
                <a:solidFill>
                  <a:srgbClr val="000000"/>
                </a:solidFill>
                <a:latin typeface="Arial" panose="020B0604020202020204" pitchFamily="34" charset="0"/>
                <a:cs typeface="Arial" panose="020B0604020202020204" pitchFamily="34" charset="0"/>
              </a:rPr>
              <a:t>minimum</a:t>
            </a:r>
            <a:r>
              <a:rPr lang="en-US" sz="1200" dirty="0">
                <a:solidFill>
                  <a:srgbClr val="000000"/>
                </a:solidFill>
                <a:latin typeface="Arial" panose="020B0604020202020204" pitchFamily="34" charset="0"/>
                <a:cs typeface="Arial" panose="020B0604020202020204" pitchFamily="34" charset="0"/>
              </a:rPr>
              <a:t> of </a:t>
            </a:r>
            <a:r>
              <a:rPr lang="en-US" sz="1200" i="1" dirty="0">
                <a:solidFill>
                  <a:srgbClr val="000000"/>
                </a:solidFill>
                <a:latin typeface="Arial" panose="020B0604020202020204" pitchFamily="34" charset="0"/>
                <a:cs typeface="Arial" panose="020B0604020202020204" pitchFamily="34" charset="0"/>
              </a:rPr>
              <a:t>Zero</a:t>
            </a:r>
            <a:r>
              <a:rPr lang="en-US" sz="1200" dirty="0">
                <a:solidFill>
                  <a:srgbClr val="000000"/>
                </a:solidFill>
                <a:latin typeface="Arial" panose="020B0604020202020204" pitchFamily="34" charset="0"/>
                <a:cs typeface="Arial" panose="020B0604020202020204" pitchFamily="34" charset="0"/>
              </a:rPr>
              <a:t> Positions</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(and a </a:t>
            </a:r>
            <a:r>
              <a:rPr lang="en-US" sz="1200" i="1" dirty="0">
                <a:solidFill>
                  <a:srgbClr val="000000"/>
                </a:solidFill>
                <a:latin typeface="Arial" panose="020B0604020202020204" pitchFamily="34" charset="0"/>
                <a:cs typeface="Arial" panose="020B0604020202020204" pitchFamily="34" charset="0"/>
              </a:rPr>
              <a:t>maximum</a:t>
            </a:r>
            <a:r>
              <a:rPr lang="en-US" sz="1200" dirty="0">
                <a:solidFill>
                  <a:srgbClr val="000000"/>
                </a:solidFill>
                <a:latin typeface="Arial" panose="020B0604020202020204" pitchFamily="34" charset="0"/>
                <a:cs typeface="Arial" panose="020B0604020202020204" pitchFamily="34" charset="0"/>
              </a:rPr>
              <a:t> of </a:t>
            </a:r>
            <a:r>
              <a:rPr lang="en-US" sz="1200" i="1" dirty="0">
                <a:solidFill>
                  <a:srgbClr val="000000"/>
                </a:solidFill>
                <a:latin typeface="Arial" panose="020B0604020202020204" pitchFamily="34" charset="0"/>
                <a:cs typeface="Arial" panose="020B0604020202020204" pitchFamily="34" charset="0"/>
              </a:rPr>
              <a:t>Many</a:t>
            </a:r>
            <a:r>
              <a:rPr lang="en-US" sz="1200" dirty="0">
                <a:solidFill>
                  <a:srgbClr val="000000"/>
                </a:solidFill>
                <a:latin typeface="Arial" panose="020B0604020202020204" pitchFamily="34" charset="0"/>
                <a:cs typeface="Arial" panose="020B0604020202020204" pitchFamily="34" charset="0"/>
              </a:rPr>
              <a:t> Positions)</a:t>
            </a:r>
          </a:p>
          <a:p>
            <a:pPr defTabSz="873125" eaLnBrk="0" hangingPunct="0">
              <a:defRPr/>
            </a:pPr>
            <a:r>
              <a:rPr lang="en-US" sz="1200" dirty="0">
                <a:solidFill>
                  <a:srgbClr val="000000"/>
                </a:solidFill>
                <a:latin typeface="Arial" panose="020B0604020202020204" pitchFamily="34" charset="0"/>
                <a:cs typeface="Arial" panose="020B0604020202020204" pitchFamily="34" charset="0"/>
              </a:rPr>
              <a:t>Each Position </a:t>
            </a:r>
            <a:r>
              <a:rPr lang="en-US" sz="1200" u="sng" dirty="0">
                <a:solidFill>
                  <a:srgbClr val="000000"/>
                </a:solidFill>
                <a:latin typeface="Arial" panose="020B0604020202020204" pitchFamily="34" charset="0"/>
                <a:cs typeface="Arial" panose="020B0604020202020204" pitchFamily="34" charset="0"/>
              </a:rPr>
              <a:t>is located at</a:t>
            </a:r>
            <a:r>
              <a:rPr lang="en-US" sz="1200" dirty="0">
                <a:solidFill>
                  <a:srgbClr val="000000"/>
                </a:solidFill>
                <a:latin typeface="Arial" panose="020B0604020202020204" pitchFamily="34" charset="0"/>
                <a:cs typeface="Arial" panose="020B0604020202020204" pitchFamily="34" charset="0"/>
              </a:rPr>
              <a:t> a </a:t>
            </a:r>
            <a:r>
              <a:rPr lang="en-US" sz="1200" i="1" dirty="0">
                <a:solidFill>
                  <a:srgbClr val="000000"/>
                </a:solidFill>
                <a:latin typeface="Arial" panose="020B0604020202020204" pitchFamily="34" charset="0"/>
                <a:cs typeface="Arial" panose="020B0604020202020204" pitchFamily="34" charset="0"/>
              </a:rPr>
              <a:t>minimum</a:t>
            </a:r>
            <a:r>
              <a:rPr lang="en-US" sz="1200" dirty="0">
                <a:solidFill>
                  <a:srgbClr val="000000"/>
                </a:solidFill>
                <a:latin typeface="Arial" panose="020B0604020202020204" pitchFamily="34" charset="0"/>
                <a:cs typeface="Arial" panose="020B0604020202020204" pitchFamily="34" charset="0"/>
              </a:rPr>
              <a:t> of </a:t>
            </a:r>
            <a:r>
              <a:rPr lang="en-US" sz="1200" i="1" dirty="0">
                <a:solidFill>
                  <a:srgbClr val="000000"/>
                </a:solidFill>
                <a:latin typeface="Arial" panose="020B0604020202020204" pitchFamily="34" charset="0"/>
                <a:cs typeface="Arial" panose="020B0604020202020204" pitchFamily="34" charset="0"/>
              </a:rPr>
              <a:t>One</a:t>
            </a:r>
            <a:r>
              <a:rPr lang="en-US" sz="1200" dirty="0">
                <a:solidFill>
                  <a:srgbClr val="000000"/>
                </a:solidFill>
                <a:latin typeface="Arial" panose="020B0604020202020204" pitchFamily="34" charset="0"/>
                <a:cs typeface="Arial" panose="020B0604020202020204" pitchFamily="34" charset="0"/>
              </a:rPr>
              <a:t> Building </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(and a </a:t>
            </a:r>
            <a:r>
              <a:rPr lang="en-US" sz="1200" i="1" dirty="0">
                <a:solidFill>
                  <a:srgbClr val="000000"/>
                </a:solidFill>
                <a:latin typeface="Arial" panose="020B0604020202020204" pitchFamily="34" charset="0"/>
                <a:cs typeface="Arial" panose="020B0604020202020204" pitchFamily="34" charset="0"/>
              </a:rPr>
              <a:t>maximum</a:t>
            </a:r>
            <a:r>
              <a:rPr lang="en-US" sz="1200" dirty="0">
                <a:solidFill>
                  <a:srgbClr val="000000"/>
                </a:solidFill>
                <a:latin typeface="Arial" panose="020B0604020202020204" pitchFamily="34" charset="0"/>
                <a:cs typeface="Arial" panose="020B0604020202020204" pitchFamily="34" charset="0"/>
              </a:rPr>
              <a:t> of </a:t>
            </a:r>
            <a:r>
              <a:rPr lang="en-US" sz="1200" i="1" dirty="0">
                <a:solidFill>
                  <a:srgbClr val="000000"/>
                </a:solidFill>
                <a:latin typeface="Arial" panose="020B0604020202020204" pitchFamily="34" charset="0"/>
                <a:cs typeface="Arial" panose="020B0604020202020204" pitchFamily="34" charset="0"/>
              </a:rPr>
              <a:t>One</a:t>
            </a:r>
            <a:r>
              <a:rPr lang="en-US" sz="1200" dirty="0">
                <a:solidFill>
                  <a:srgbClr val="000000"/>
                </a:solidFill>
                <a:latin typeface="Arial" panose="020B0604020202020204" pitchFamily="34" charset="0"/>
                <a:cs typeface="Arial" panose="020B0604020202020204" pitchFamily="34" charset="0"/>
              </a:rPr>
              <a:t> Building)</a:t>
            </a:r>
          </a:p>
        </p:txBody>
      </p:sp>
      <p:sp>
        <p:nvSpPr>
          <p:cNvPr id="59402" name="Rectangle 11"/>
          <p:cNvSpPr>
            <a:spLocks noChangeArrowheads="1"/>
          </p:cNvSpPr>
          <p:nvPr/>
        </p:nvSpPr>
        <p:spPr bwMode="auto">
          <a:xfrm>
            <a:off x="865335" y="3328040"/>
            <a:ext cx="4195060" cy="605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200" dirty="0">
                <a:solidFill>
                  <a:srgbClr val="000000"/>
                </a:solidFill>
                <a:latin typeface="Arial" panose="020B0604020202020204" pitchFamily="34" charset="0"/>
                <a:cs typeface="Arial" panose="020B0604020202020204" pitchFamily="34" charset="0"/>
              </a:rPr>
              <a:t>or,</a:t>
            </a:r>
          </a:p>
          <a:p>
            <a:pPr defTabSz="873125" eaLnBrk="0" hangingPunct="0">
              <a:defRPr/>
            </a:pPr>
            <a:r>
              <a:rPr lang="en-US" sz="1200" dirty="0">
                <a:solidFill>
                  <a:srgbClr val="000000"/>
                </a:solidFill>
                <a:latin typeface="Arial" panose="020B0604020202020204" pitchFamily="34" charset="0"/>
                <a:cs typeface="Arial" panose="020B0604020202020204" pitchFamily="34" charset="0"/>
              </a:rPr>
              <a:t>Each Building </a:t>
            </a:r>
            <a:r>
              <a:rPr lang="en-US" sz="1200" i="1" dirty="0">
                <a:solidFill>
                  <a:srgbClr val="000000"/>
                </a:solidFill>
                <a:latin typeface="Arial" panose="020B0604020202020204" pitchFamily="34" charset="0"/>
                <a:cs typeface="Arial" panose="020B0604020202020204" pitchFamily="34" charset="0"/>
              </a:rPr>
              <a:t>May Be </a:t>
            </a:r>
            <a:r>
              <a:rPr lang="en-US" sz="1200" u="sng" dirty="0">
                <a:solidFill>
                  <a:srgbClr val="000000"/>
                </a:solidFill>
                <a:latin typeface="Arial" panose="020B0604020202020204" pitchFamily="34" charset="0"/>
                <a:cs typeface="Arial" panose="020B0604020202020204" pitchFamily="34" charset="0"/>
              </a:rPr>
              <a:t>the location of</a:t>
            </a:r>
            <a:r>
              <a:rPr lang="en-US" sz="1200" dirty="0">
                <a:solidFill>
                  <a:srgbClr val="000000"/>
                </a:solidFill>
                <a:latin typeface="Arial" panose="020B0604020202020204" pitchFamily="34" charset="0"/>
                <a:cs typeface="Arial" panose="020B0604020202020204" pitchFamily="34" charset="0"/>
              </a:rPr>
              <a:t> </a:t>
            </a:r>
            <a:r>
              <a:rPr lang="en-US" sz="1200" i="1" dirty="0">
                <a:solidFill>
                  <a:srgbClr val="000000"/>
                </a:solidFill>
                <a:latin typeface="Arial" panose="020B0604020202020204" pitchFamily="34" charset="0"/>
                <a:cs typeface="Arial" panose="020B0604020202020204" pitchFamily="34" charset="0"/>
              </a:rPr>
              <a:t>One or More</a:t>
            </a:r>
            <a:r>
              <a:rPr lang="en-US" sz="1200" dirty="0">
                <a:solidFill>
                  <a:srgbClr val="000000"/>
                </a:solidFill>
                <a:latin typeface="Arial" panose="020B0604020202020204" pitchFamily="34" charset="0"/>
                <a:cs typeface="Arial" panose="020B0604020202020204" pitchFamily="34" charset="0"/>
              </a:rPr>
              <a:t> Positions</a:t>
            </a:r>
          </a:p>
          <a:p>
            <a:pPr defTabSz="873125" eaLnBrk="0" hangingPunct="0">
              <a:defRPr/>
            </a:pPr>
            <a:r>
              <a:rPr lang="en-US" sz="1200" dirty="0">
                <a:solidFill>
                  <a:srgbClr val="000000"/>
                </a:solidFill>
                <a:latin typeface="Arial" panose="020B0604020202020204" pitchFamily="34" charset="0"/>
                <a:cs typeface="Arial" panose="020B0604020202020204" pitchFamily="34" charset="0"/>
              </a:rPr>
              <a:t>Each Position </a:t>
            </a:r>
            <a:r>
              <a:rPr lang="en-US" sz="1200" i="1" dirty="0">
                <a:solidFill>
                  <a:srgbClr val="000000"/>
                </a:solidFill>
                <a:latin typeface="Arial" panose="020B0604020202020204" pitchFamily="34" charset="0"/>
                <a:cs typeface="Arial" panose="020B0604020202020204" pitchFamily="34" charset="0"/>
              </a:rPr>
              <a:t>Must Be </a:t>
            </a:r>
            <a:r>
              <a:rPr lang="en-US" sz="1200" u="sng" dirty="0">
                <a:solidFill>
                  <a:srgbClr val="000000"/>
                </a:solidFill>
                <a:latin typeface="Arial" panose="020B0604020202020204" pitchFamily="34" charset="0"/>
                <a:cs typeface="Arial" panose="020B0604020202020204" pitchFamily="34" charset="0"/>
              </a:rPr>
              <a:t>located at</a:t>
            </a:r>
            <a:r>
              <a:rPr lang="en-US" sz="1200" dirty="0">
                <a:solidFill>
                  <a:srgbClr val="000000"/>
                </a:solidFill>
                <a:latin typeface="Arial" panose="020B0604020202020204" pitchFamily="34" charset="0"/>
                <a:cs typeface="Arial" panose="020B0604020202020204" pitchFamily="34" charset="0"/>
              </a:rPr>
              <a:t> </a:t>
            </a:r>
            <a:r>
              <a:rPr lang="en-US" sz="1200" i="1" dirty="0">
                <a:solidFill>
                  <a:srgbClr val="000000"/>
                </a:solidFill>
                <a:latin typeface="Arial" panose="020B0604020202020204" pitchFamily="34" charset="0"/>
                <a:cs typeface="Arial" panose="020B0604020202020204" pitchFamily="34" charset="0"/>
              </a:rPr>
              <a:t>One</a:t>
            </a:r>
            <a:r>
              <a:rPr lang="en-US" sz="1200" dirty="0">
                <a:solidFill>
                  <a:srgbClr val="000000"/>
                </a:solidFill>
                <a:latin typeface="Arial" panose="020B0604020202020204" pitchFamily="34" charset="0"/>
                <a:cs typeface="Arial" panose="020B0604020202020204" pitchFamily="34" charset="0"/>
              </a:rPr>
              <a:t> Building</a:t>
            </a:r>
          </a:p>
        </p:txBody>
      </p:sp>
      <p:sp>
        <p:nvSpPr>
          <p:cNvPr id="59411" name="Rectangle 24"/>
          <p:cNvSpPr>
            <a:spLocks noChangeArrowheads="1"/>
          </p:cNvSpPr>
          <p:nvPr/>
        </p:nvSpPr>
        <p:spPr bwMode="auto">
          <a:xfrm>
            <a:off x="754863" y="4440288"/>
            <a:ext cx="8385396" cy="2289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defTabSz="833438" eaLnBrk="0" hangingPunct="0">
              <a:lnSpc>
                <a:spcPct val="85000"/>
              </a:lnSpc>
              <a:spcBef>
                <a:spcPct val="40000"/>
              </a:spcBef>
              <a:buClr>
                <a:srgbClr val="CC3300"/>
              </a:buClr>
              <a:defRPr/>
            </a:pPr>
            <a:r>
              <a:rPr lang="en-US" sz="2000" dirty="0">
                <a:solidFill>
                  <a:srgbClr val="000000"/>
                </a:solidFill>
                <a:cs typeface="Arial" charset="0"/>
              </a:rPr>
              <a:t>To determine optionality (a.k.a. minimum cardinality)</a:t>
            </a:r>
          </a:p>
          <a:p>
            <a:pPr marL="458788" lvl="1" indent="-344488">
              <a:lnSpc>
                <a:spcPct val="80000"/>
              </a:lnSpc>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for each entity ask </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Can one of these be related to a </a:t>
            </a:r>
            <a:r>
              <a:rPr lang="en-US" i="1" dirty="0">
                <a:solidFill>
                  <a:srgbClr val="000000"/>
                </a:solidFill>
                <a:latin typeface="Arial" panose="020B0604020202020204" pitchFamily="34" charset="0"/>
                <a:cs typeface="Arial" panose="020B0604020202020204" pitchFamily="34" charset="0"/>
              </a:rPr>
              <a:t>minimum</a:t>
            </a:r>
            <a:r>
              <a:rPr lang="en-US" dirty="0">
                <a:solidFill>
                  <a:srgbClr val="000000"/>
                </a:solidFill>
                <a:latin typeface="Arial" panose="020B0604020202020204" pitchFamily="34" charset="0"/>
                <a:cs typeface="Arial" panose="020B0604020202020204" pitchFamily="34" charset="0"/>
              </a:rPr>
              <a:t> of </a:t>
            </a:r>
            <a:r>
              <a:rPr lang="en-US" i="1" dirty="0">
                <a:solidFill>
                  <a:srgbClr val="000000"/>
                </a:solidFill>
                <a:latin typeface="Arial" panose="020B0604020202020204" pitchFamily="34" charset="0"/>
                <a:cs typeface="Arial" panose="020B0604020202020204" pitchFamily="34" charset="0"/>
              </a:rPr>
              <a:t>Zero</a:t>
            </a:r>
            <a:r>
              <a:rPr lang="en-US" dirty="0">
                <a:solidFill>
                  <a:srgbClr val="000000"/>
                </a:solidFill>
                <a:latin typeface="Arial" panose="020B0604020202020204" pitchFamily="34" charset="0"/>
                <a:cs typeface="Arial" panose="020B0604020202020204" pitchFamily="34" charset="0"/>
              </a:rPr>
              <a:t> </a:t>
            </a:r>
            <a:br>
              <a:rPr lang="en-US" dirty="0">
                <a:solidFill>
                  <a:srgbClr val="000000"/>
                </a:solidFill>
                <a:latin typeface="Arial" panose="020B0604020202020204" pitchFamily="34" charset="0"/>
                <a:cs typeface="Arial" panose="020B0604020202020204" pitchFamily="34" charset="0"/>
              </a:rPr>
            </a:br>
            <a:r>
              <a:rPr lang="en-US" u="sng" dirty="0">
                <a:solidFill>
                  <a:srgbClr val="000000"/>
                </a:solidFill>
                <a:latin typeface="Arial" panose="020B0604020202020204" pitchFamily="34" charset="0"/>
                <a:cs typeface="Arial" panose="020B0604020202020204" pitchFamily="34" charset="0"/>
              </a:rPr>
              <a:t>or</a:t>
            </a:r>
            <a:r>
              <a:rPr lang="en-US" dirty="0">
                <a:solidFill>
                  <a:srgbClr val="000000"/>
                </a:solidFill>
                <a:latin typeface="Arial" panose="020B0604020202020204" pitchFamily="34" charset="0"/>
                <a:cs typeface="Arial" panose="020B0604020202020204" pitchFamily="34" charset="0"/>
              </a:rPr>
              <a:t> a </a:t>
            </a:r>
            <a:r>
              <a:rPr lang="en-US" i="1" dirty="0">
                <a:solidFill>
                  <a:srgbClr val="000000"/>
                </a:solidFill>
                <a:latin typeface="Arial" panose="020B0604020202020204" pitchFamily="34" charset="0"/>
                <a:cs typeface="Arial" panose="020B0604020202020204" pitchFamily="34" charset="0"/>
              </a:rPr>
              <a:t>minimum</a:t>
            </a:r>
            <a:r>
              <a:rPr lang="en-US" dirty="0">
                <a:solidFill>
                  <a:srgbClr val="000000"/>
                </a:solidFill>
                <a:latin typeface="Arial" panose="020B0604020202020204" pitchFamily="34" charset="0"/>
                <a:cs typeface="Arial" panose="020B0604020202020204" pitchFamily="34" charset="0"/>
              </a:rPr>
              <a:t> of </a:t>
            </a:r>
            <a:r>
              <a:rPr lang="en-US" i="1" dirty="0">
                <a:solidFill>
                  <a:srgbClr val="000000"/>
                </a:solidFill>
                <a:latin typeface="Arial" panose="020B0604020202020204" pitchFamily="34" charset="0"/>
                <a:cs typeface="Arial" panose="020B0604020202020204" pitchFamily="34" charset="0"/>
              </a:rPr>
              <a:t>One</a:t>
            </a:r>
            <a:r>
              <a:rPr lang="en-US" dirty="0">
                <a:solidFill>
                  <a:srgbClr val="000000"/>
                </a:solidFill>
                <a:latin typeface="Arial" panose="020B0604020202020204" pitchFamily="34" charset="0"/>
                <a:cs typeface="Arial" panose="020B0604020202020204" pitchFamily="34" charset="0"/>
              </a:rPr>
              <a:t> of the other entity?</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458788" lvl="1" indent="-344488">
              <a:lnSpc>
                <a:spcPct val="80000"/>
              </a:lnSpc>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record the answer –  0 </a:t>
            </a:r>
            <a:r>
              <a:rPr lang="en-US" u="sng" dirty="0">
                <a:solidFill>
                  <a:srgbClr val="000000"/>
                </a:solidFill>
                <a:latin typeface="Arial" panose="020B0604020202020204" pitchFamily="34" charset="0"/>
                <a:cs typeface="Arial" panose="020B0604020202020204" pitchFamily="34" charset="0"/>
              </a:rPr>
              <a:t>or</a:t>
            </a:r>
            <a:r>
              <a:rPr lang="en-US" dirty="0">
                <a:solidFill>
                  <a:srgbClr val="000000"/>
                </a:solidFill>
                <a:latin typeface="Arial" panose="020B0604020202020204" pitchFamily="34" charset="0"/>
                <a:cs typeface="Arial" panose="020B0604020202020204" pitchFamily="34" charset="0"/>
              </a:rPr>
              <a:t> 1 – at the </a:t>
            </a:r>
            <a:r>
              <a:rPr lang="ja-JP" altLang="en-US"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other</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end</a:t>
            </a:r>
            <a:br>
              <a:rPr lang="en-US" dirty="0">
                <a:solidFill>
                  <a:srgbClr val="000000"/>
                </a:solidFill>
                <a:latin typeface="Arial" panose="020B0604020202020204" pitchFamily="34" charset="0"/>
                <a:cs typeface="Arial" panose="020B0604020202020204" pitchFamily="34" charset="0"/>
              </a:rPr>
            </a:b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zero</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means an optional relationship (</a:t>
            </a:r>
            <a:r>
              <a:rPr lang="en-CA" altLang="ja-JP" i="1" dirty="0">
                <a:solidFill>
                  <a:srgbClr val="000000"/>
                </a:solidFill>
                <a:latin typeface="Arial" panose="020B0604020202020204" pitchFamily="34" charset="0"/>
                <a:cs typeface="Arial" panose="020B0604020202020204" pitchFamily="34" charset="0"/>
              </a:rPr>
              <a:t>May Be</a:t>
            </a:r>
            <a:r>
              <a:rPr lang="en-US" dirty="0">
                <a:solidFill>
                  <a:srgbClr val="000000"/>
                </a:solidFill>
                <a:latin typeface="Arial" panose="020B0604020202020204" pitchFamily="34" charset="0"/>
                <a:cs typeface="Arial" panose="020B0604020202020204" pitchFamily="34" charset="0"/>
              </a:rPr>
              <a:t>) and </a:t>
            </a:r>
            <a:br>
              <a:rPr lang="en-US" dirty="0">
                <a:solidFill>
                  <a:srgbClr val="000000"/>
                </a:solidFill>
                <a:latin typeface="Arial" panose="020B0604020202020204" pitchFamily="34" charset="0"/>
                <a:cs typeface="Arial" panose="020B0604020202020204" pitchFamily="34" charset="0"/>
              </a:rPr>
            </a:b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one</a:t>
            </a:r>
            <a:r>
              <a:rPr lang="ja-JP" altLang="en-US">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means a mandatory relationship (</a:t>
            </a:r>
            <a:r>
              <a:rPr lang="en-US" i="1" dirty="0">
                <a:solidFill>
                  <a:srgbClr val="000000"/>
                </a:solidFill>
                <a:latin typeface="Arial" panose="020B0604020202020204" pitchFamily="34" charset="0"/>
                <a:cs typeface="Arial" panose="020B0604020202020204" pitchFamily="34" charset="0"/>
              </a:rPr>
              <a:t>Must Be</a:t>
            </a:r>
            <a:r>
              <a:rPr lang="en-US" dirty="0">
                <a:solidFill>
                  <a:srgbClr val="000000"/>
                </a:solidFill>
                <a:latin typeface="Arial" panose="020B0604020202020204" pitchFamily="34" charset="0"/>
                <a:cs typeface="Arial" panose="020B0604020202020204" pitchFamily="34" charset="0"/>
              </a:rPr>
              <a:t>)</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458788" lvl="1" indent="-344488">
              <a:lnSpc>
                <a:spcPct val="80000"/>
              </a:lnSpc>
              <a:spcBef>
                <a:spcPct val="20000"/>
              </a:spcBef>
              <a:buClr>
                <a:srgbClr val="000000"/>
              </a:buClr>
              <a:buSzPct val="125000"/>
              <a:buFontTx/>
              <a:buChar char="•"/>
              <a:defRPr/>
            </a:pPr>
            <a:r>
              <a:rPr lang="en-US" dirty="0">
                <a:solidFill>
                  <a:srgbClr val="000000"/>
                </a:solidFill>
                <a:latin typeface="Arial" panose="020B0604020202020204" pitchFamily="34" charset="0"/>
                <a:cs typeface="Arial" panose="020B0604020202020204" pitchFamily="34" charset="0"/>
              </a:rPr>
              <a:t>easier form: "Each one of these </a:t>
            </a:r>
            <a:r>
              <a:rPr lang="en-CA" altLang="ja-JP" i="1" dirty="0">
                <a:solidFill>
                  <a:srgbClr val="000000"/>
                </a:solidFill>
                <a:latin typeface="Arial" panose="020B0604020202020204" pitchFamily="34" charset="0"/>
                <a:cs typeface="Arial" panose="020B0604020202020204" pitchFamily="34" charset="0"/>
              </a:rPr>
              <a:t>May Be </a:t>
            </a:r>
            <a:r>
              <a:rPr lang="en-US" dirty="0">
                <a:solidFill>
                  <a:srgbClr val="000000"/>
                </a:solidFill>
                <a:latin typeface="Arial" panose="020B0604020202020204" pitchFamily="34" charset="0"/>
                <a:cs typeface="Arial" panose="020B0604020202020204" pitchFamily="34" charset="0"/>
              </a:rPr>
              <a:t>be </a:t>
            </a:r>
            <a:r>
              <a:rPr lang="en-US" u="sng" dirty="0">
                <a:solidFill>
                  <a:srgbClr val="000000"/>
                </a:solidFill>
                <a:latin typeface="Arial" panose="020B0604020202020204" pitchFamily="34" charset="0"/>
                <a:cs typeface="Arial" panose="020B0604020202020204" pitchFamily="34" charset="0"/>
              </a:rPr>
              <a:t>or</a:t>
            </a:r>
            <a:r>
              <a:rPr lang="en-US" dirty="0">
                <a:solidFill>
                  <a:srgbClr val="000000"/>
                </a:solidFill>
                <a:latin typeface="Arial" panose="020B0604020202020204" pitchFamily="34" charset="0"/>
                <a:cs typeface="Arial" panose="020B0604020202020204" pitchFamily="34" charset="0"/>
              </a:rPr>
              <a:t> </a:t>
            </a:r>
            <a:r>
              <a:rPr lang="en-US" i="1" dirty="0">
                <a:solidFill>
                  <a:srgbClr val="000000"/>
                </a:solidFill>
                <a:latin typeface="Arial" panose="020B0604020202020204" pitchFamily="34" charset="0"/>
                <a:cs typeface="Arial" panose="020B0604020202020204" pitchFamily="34" charset="0"/>
              </a:rPr>
              <a:t>Must Be </a:t>
            </a:r>
            <a:r>
              <a:rPr lang="en-US" dirty="0">
                <a:solidFill>
                  <a:srgbClr val="000000"/>
                </a:solidFill>
                <a:latin typeface="Arial" panose="020B0604020202020204" pitchFamily="34" charset="0"/>
                <a:cs typeface="Arial" panose="020B0604020202020204" pitchFamily="34" charset="0"/>
              </a:rPr>
              <a:t>related to the other?"</a:t>
            </a:r>
            <a:br>
              <a:rPr lang="en-CA" altLang="ja-JP"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p:txBody>
      </p:sp>
      <p:sp>
        <p:nvSpPr>
          <p:cNvPr id="59413" name="Line 27"/>
          <p:cNvSpPr>
            <a:spLocks noChangeShapeType="1"/>
          </p:cNvSpPr>
          <p:nvPr/>
        </p:nvSpPr>
        <p:spPr bwMode="auto">
          <a:xfrm flipV="1">
            <a:off x="8701125" y="2438464"/>
            <a:ext cx="161925" cy="1603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14" name="Line 28"/>
          <p:cNvSpPr>
            <a:spLocks noChangeShapeType="1"/>
          </p:cNvSpPr>
          <p:nvPr/>
        </p:nvSpPr>
        <p:spPr bwMode="auto">
          <a:xfrm>
            <a:off x="8713795" y="25988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15" name="Line 29"/>
          <p:cNvSpPr>
            <a:spLocks noChangeShapeType="1"/>
          </p:cNvSpPr>
          <p:nvPr/>
        </p:nvSpPr>
        <p:spPr bwMode="auto">
          <a:xfrm>
            <a:off x="6902455" y="2462350"/>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16" name="Line 30"/>
          <p:cNvSpPr>
            <a:spLocks noChangeShapeType="1"/>
          </p:cNvSpPr>
          <p:nvPr/>
        </p:nvSpPr>
        <p:spPr bwMode="auto">
          <a:xfrm flipV="1">
            <a:off x="6902455" y="26115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18" name="Rectangle 32"/>
          <p:cNvSpPr>
            <a:spLocks noChangeArrowheads="1"/>
          </p:cNvSpPr>
          <p:nvPr/>
        </p:nvSpPr>
        <p:spPr bwMode="auto">
          <a:xfrm>
            <a:off x="8864604" y="2240100"/>
            <a:ext cx="1017588" cy="63182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Employee</a:t>
            </a:r>
          </a:p>
        </p:txBody>
      </p:sp>
      <p:sp>
        <p:nvSpPr>
          <p:cNvPr id="59423" name="Line 40"/>
          <p:cNvSpPr>
            <a:spLocks noChangeShapeType="1"/>
          </p:cNvSpPr>
          <p:nvPr/>
        </p:nvSpPr>
        <p:spPr bwMode="auto">
          <a:xfrm>
            <a:off x="6897688" y="2605152"/>
            <a:ext cx="19732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26" name="Rectangle 45"/>
          <p:cNvSpPr>
            <a:spLocks noChangeArrowheads="1"/>
          </p:cNvSpPr>
          <p:nvPr/>
        </p:nvSpPr>
        <p:spPr bwMode="auto">
          <a:xfrm>
            <a:off x="5397537" y="1816164"/>
            <a:ext cx="949325"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en-US" sz="1000">
                <a:solidFill>
                  <a:srgbClr val="000000"/>
                </a:solidFill>
                <a:cs typeface="Arial" charset="0"/>
              </a:rPr>
              <a:t>is contained in</a:t>
            </a:r>
          </a:p>
        </p:txBody>
      </p:sp>
      <p:sp>
        <p:nvSpPr>
          <p:cNvPr id="59427" name="Rectangle 46"/>
          <p:cNvSpPr>
            <a:spLocks noChangeArrowheads="1"/>
          </p:cNvSpPr>
          <p:nvPr/>
        </p:nvSpPr>
        <p:spPr bwMode="auto">
          <a:xfrm>
            <a:off x="6512372" y="1528827"/>
            <a:ext cx="564258"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a:solidFill>
                  <a:srgbClr val="000000"/>
                </a:solidFill>
                <a:cs typeface="Arial" charset="0"/>
              </a:rPr>
              <a:t>contains</a:t>
            </a:r>
          </a:p>
        </p:txBody>
      </p:sp>
      <p:sp>
        <p:nvSpPr>
          <p:cNvPr id="59428" name="Rectangle 47"/>
          <p:cNvSpPr>
            <a:spLocks noChangeArrowheads="1"/>
          </p:cNvSpPr>
          <p:nvPr/>
        </p:nvSpPr>
        <p:spPr bwMode="auto">
          <a:xfrm>
            <a:off x="7698962" y="1336739"/>
            <a:ext cx="578686"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a:solidFill>
                  <a:srgbClr val="000000"/>
                </a:solidFill>
                <a:cs typeface="Arial" charset="0"/>
              </a:rPr>
              <a:t>classifies</a:t>
            </a:r>
          </a:p>
        </p:txBody>
      </p:sp>
      <p:sp>
        <p:nvSpPr>
          <p:cNvPr id="59429" name="Rectangle 48"/>
          <p:cNvSpPr>
            <a:spLocks noChangeArrowheads="1"/>
          </p:cNvSpPr>
          <p:nvPr/>
        </p:nvSpPr>
        <p:spPr bwMode="auto">
          <a:xfrm>
            <a:off x="5922968" y="857387"/>
            <a:ext cx="1017587" cy="63182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dirty="0">
                <a:solidFill>
                  <a:srgbClr val="000000"/>
                </a:solidFill>
                <a:cs typeface="Arial" charset="0"/>
              </a:rPr>
              <a:t>Organisation</a:t>
            </a:r>
          </a:p>
          <a:p>
            <a:pPr marL="742950" indent="-742950" algn="ctr" defTabSz="873125" eaLnBrk="0" hangingPunct="0">
              <a:lnSpc>
                <a:spcPct val="90000"/>
              </a:lnSpc>
              <a:defRPr/>
            </a:pPr>
            <a:r>
              <a:rPr lang="en-US" sz="1200" b="1" dirty="0">
                <a:solidFill>
                  <a:srgbClr val="000000"/>
                </a:solidFill>
                <a:cs typeface="Arial" charset="0"/>
              </a:rPr>
              <a:t>Unit</a:t>
            </a:r>
          </a:p>
          <a:p>
            <a:pPr marL="742950" indent="-742950" algn="ctr" defTabSz="873125" eaLnBrk="0" hangingPunct="0">
              <a:lnSpc>
                <a:spcPct val="90000"/>
              </a:lnSpc>
              <a:defRPr/>
            </a:pPr>
            <a:endParaRPr lang="en-US" sz="1200" b="1" dirty="0">
              <a:solidFill>
                <a:srgbClr val="000000"/>
              </a:solidFill>
              <a:cs typeface="Arial" charset="0"/>
            </a:endParaRPr>
          </a:p>
        </p:txBody>
      </p:sp>
      <p:sp>
        <p:nvSpPr>
          <p:cNvPr id="59430" name="Rectangle 49"/>
          <p:cNvSpPr>
            <a:spLocks noChangeArrowheads="1"/>
          </p:cNvSpPr>
          <p:nvPr/>
        </p:nvSpPr>
        <p:spPr bwMode="auto">
          <a:xfrm>
            <a:off x="8434389" y="852951"/>
            <a:ext cx="1017587" cy="63341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rgbClr val="000000"/>
                </a:solidFill>
                <a:cs typeface="Arial" charset="0"/>
              </a:rPr>
              <a:t>Job</a:t>
            </a:r>
          </a:p>
          <a:p>
            <a:pPr marL="742950" indent="-742950" algn="ctr" defTabSz="873125" eaLnBrk="0" hangingPunct="0">
              <a:lnSpc>
                <a:spcPct val="90000"/>
              </a:lnSpc>
              <a:defRPr/>
            </a:pPr>
            <a:r>
              <a:rPr lang="en-US" sz="1200" b="1">
                <a:solidFill>
                  <a:srgbClr val="000000"/>
                </a:solidFill>
                <a:cs typeface="Arial" charset="0"/>
              </a:rPr>
              <a:t>Category</a:t>
            </a:r>
          </a:p>
          <a:p>
            <a:pPr marL="742950" indent="-742950" algn="ctr" defTabSz="873125" eaLnBrk="0" hangingPunct="0">
              <a:lnSpc>
                <a:spcPct val="90000"/>
              </a:lnSpc>
              <a:defRPr/>
            </a:pPr>
            <a:endParaRPr lang="en-US" sz="1200" b="1">
              <a:solidFill>
                <a:srgbClr val="000000"/>
              </a:solidFill>
              <a:cs typeface="Arial" charset="0"/>
            </a:endParaRPr>
          </a:p>
          <a:p>
            <a:pPr marL="742950" indent="-742950" algn="ctr" defTabSz="873125" eaLnBrk="0" hangingPunct="0">
              <a:lnSpc>
                <a:spcPct val="90000"/>
              </a:lnSpc>
              <a:defRPr/>
            </a:pPr>
            <a:endParaRPr lang="en-US" sz="1200" b="1">
              <a:solidFill>
                <a:srgbClr val="000000"/>
              </a:solidFill>
              <a:cs typeface="Arial" charset="0"/>
            </a:endParaRPr>
          </a:p>
        </p:txBody>
      </p:sp>
      <p:sp>
        <p:nvSpPr>
          <p:cNvPr id="59431" name="Rectangle 50"/>
          <p:cNvSpPr>
            <a:spLocks noChangeArrowheads="1"/>
          </p:cNvSpPr>
          <p:nvPr/>
        </p:nvSpPr>
        <p:spPr bwMode="auto">
          <a:xfrm>
            <a:off x="5875338" y="2094050"/>
            <a:ext cx="1016000" cy="71437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Position</a:t>
            </a:r>
          </a:p>
          <a:p>
            <a:pPr marL="742950" indent="-742950" defTabSz="873125" eaLnBrk="0" hangingPunct="0">
              <a:lnSpc>
                <a:spcPct val="90000"/>
              </a:lnSpc>
              <a:defRPr/>
            </a:pPr>
            <a:endParaRPr lang="en-US" sz="1200" b="1">
              <a:solidFill>
                <a:srgbClr val="000000"/>
              </a:solidFill>
              <a:cs typeface="Arial" charset="0"/>
            </a:endParaRPr>
          </a:p>
        </p:txBody>
      </p:sp>
      <p:sp>
        <p:nvSpPr>
          <p:cNvPr id="59432" name="Rectangle 58"/>
          <p:cNvSpPr>
            <a:spLocks noChangeArrowheads="1"/>
          </p:cNvSpPr>
          <p:nvPr/>
        </p:nvSpPr>
        <p:spPr bwMode="auto">
          <a:xfrm>
            <a:off x="6959601" y="1800289"/>
            <a:ext cx="809625" cy="35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en-US" sz="1000">
                <a:solidFill>
                  <a:srgbClr val="000000"/>
                </a:solidFill>
                <a:cs typeface="Arial" charset="0"/>
              </a:rPr>
              <a:t>is classified</a:t>
            </a:r>
            <a:br>
              <a:rPr lang="en-US" sz="1000">
                <a:solidFill>
                  <a:srgbClr val="000000"/>
                </a:solidFill>
                <a:cs typeface="Arial" charset="0"/>
              </a:rPr>
            </a:br>
            <a:r>
              <a:rPr lang="en-US" sz="1000">
                <a:solidFill>
                  <a:srgbClr val="000000"/>
                </a:solidFill>
                <a:cs typeface="Arial" charset="0"/>
              </a:rPr>
              <a:t>by</a:t>
            </a:r>
          </a:p>
        </p:txBody>
      </p:sp>
      <p:grpSp>
        <p:nvGrpSpPr>
          <p:cNvPr id="151593" name="Group 62"/>
          <p:cNvGrpSpPr>
            <a:grpSpLocks/>
          </p:cNvGrpSpPr>
          <p:nvPr/>
        </p:nvGrpSpPr>
        <p:grpSpPr bwMode="auto">
          <a:xfrm>
            <a:off x="6219838" y="1916192"/>
            <a:ext cx="328613" cy="161925"/>
            <a:chOff x="3854" y="975"/>
            <a:chExt cx="207" cy="102"/>
          </a:xfrm>
        </p:grpSpPr>
        <p:sp>
          <p:nvSpPr>
            <p:cNvPr id="59458" name="Line 63"/>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59" name="Line 64"/>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59435" name="Line 65"/>
          <p:cNvSpPr>
            <a:spLocks noChangeShapeType="1"/>
          </p:cNvSpPr>
          <p:nvPr/>
        </p:nvSpPr>
        <p:spPr bwMode="auto">
          <a:xfrm flipH="1">
            <a:off x="6272213" y="1571689"/>
            <a:ext cx="2222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53" name="Line 71"/>
          <p:cNvSpPr>
            <a:spLocks noChangeShapeType="1"/>
          </p:cNvSpPr>
          <p:nvPr/>
        </p:nvSpPr>
        <p:spPr bwMode="auto">
          <a:xfrm flipV="1">
            <a:off x="8701119" y="2438476"/>
            <a:ext cx="161925" cy="1603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54" name="Line 72"/>
          <p:cNvSpPr>
            <a:spLocks noChangeShapeType="1"/>
          </p:cNvSpPr>
          <p:nvPr/>
        </p:nvSpPr>
        <p:spPr bwMode="auto">
          <a:xfrm>
            <a:off x="8713795" y="25988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55" name="Line 73"/>
          <p:cNvSpPr>
            <a:spLocks noChangeShapeType="1"/>
          </p:cNvSpPr>
          <p:nvPr/>
        </p:nvSpPr>
        <p:spPr bwMode="auto">
          <a:xfrm>
            <a:off x="6902455" y="2462350"/>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56" name="Line 74"/>
          <p:cNvSpPr>
            <a:spLocks noChangeShapeType="1"/>
          </p:cNvSpPr>
          <p:nvPr/>
        </p:nvSpPr>
        <p:spPr bwMode="auto">
          <a:xfrm flipV="1">
            <a:off x="6902455" y="26115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57" name="Line 75"/>
          <p:cNvSpPr>
            <a:spLocks noChangeShapeType="1"/>
          </p:cNvSpPr>
          <p:nvPr/>
        </p:nvSpPr>
        <p:spPr bwMode="auto">
          <a:xfrm>
            <a:off x="6897688" y="2605164"/>
            <a:ext cx="19732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39" name="Rectangle 76"/>
          <p:cNvSpPr>
            <a:spLocks noChangeArrowheads="1"/>
          </p:cNvSpPr>
          <p:nvPr/>
        </p:nvSpPr>
        <p:spPr bwMode="auto">
          <a:xfrm>
            <a:off x="8206722" y="2587689"/>
            <a:ext cx="310257"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cs typeface="Arial" charset="0"/>
              </a:rPr>
              <a:t>fills</a:t>
            </a:r>
          </a:p>
        </p:txBody>
      </p:sp>
      <p:sp>
        <p:nvSpPr>
          <p:cNvPr id="59440" name="Rectangle 77"/>
          <p:cNvSpPr>
            <a:spLocks noChangeArrowheads="1"/>
          </p:cNvSpPr>
          <p:nvPr/>
        </p:nvSpPr>
        <p:spPr bwMode="auto">
          <a:xfrm>
            <a:off x="7059614" y="2421002"/>
            <a:ext cx="642806"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a:solidFill>
                  <a:srgbClr val="000000"/>
                </a:solidFill>
                <a:cs typeface="Arial" charset="0"/>
              </a:rPr>
              <a:t>is filled by</a:t>
            </a:r>
          </a:p>
        </p:txBody>
      </p:sp>
      <p:sp>
        <p:nvSpPr>
          <p:cNvPr id="59442" name="Line 79"/>
          <p:cNvSpPr>
            <a:spLocks noChangeShapeType="1"/>
          </p:cNvSpPr>
          <p:nvPr/>
        </p:nvSpPr>
        <p:spPr bwMode="auto">
          <a:xfrm>
            <a:off x="6384925" y="1495489"/>
            <a:ext cx="0" cy="5969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a:solidFill>
                <a:srgbClr val="000000"/>
              </a:solidFill>
              <a:cs typeface="Arial" charset="0"/>
            </a:endParaRPr>
          </a:p>
        </p:txBody>
      </p:sp>
      <p:sp>
        <p:nvSpPr>
          <p:cNvPr id="59443" name="Line 81"/>
          <p:cNvSpPr>
            <a:spLocks noChangeShapeType="1"/>
          </p:cNvSpPr>
          <p:nvPr/>
        </p:nvSpPr>
        <p:spPr bwMode="auto">
          <a:xfrm>
            <a:off x="6889751" y="2106750"/>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44" name="Line 82"/>
          <p:cNvSpPr>
            <a:spLocks noChangeShapeType="1"/>
          </p:cNvSpPr>
          <p:nvPr/>
        </p:nvSpPr>
        <p:spPr bwMode="auto">
          <a:xfrm flipV="1">
            <a:off x="6889751" y="2255975"/>
            <a:ext cx="136525"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22" name="Line 38"/>
          <p:cNvSpPr>
            <a:spLocks noChangeShapeType="1"/>
          </p:cNvSpPr>
          <p:nvPr/>
        </p:nvSpPr>
        <p:spPr bwMode="auto">
          <a:xfrm>
            <a:off x="8353386" y="1065425"/>
            <a:ext cx="0" cy="2238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9" name="Group 8">
            <a:extLst>
              <a:ext uri="{FF2B5EF4-FFF2-40B4-BE49-F238E27FC236}">
                <a16:creationId xmlns:a16="http://schemas.microsoft.com/office/drawing/2014/main" id="{516AF1AA-E4B9-2D47-A1B6-AA13CE9CA225}"/>
              </a:ext>
            </a:extLst>
          </p:cNvPr>
          <p:cNvGrpSpPr/>
          <p:nvPr/>
        </p:nvGrpSpPr>
        <p:grpSpPr>
          <a:xfrm>
            <a:off x="6269041" y="1644714"/>
            <a:ext cx="939801" cy="677863"/>
            <a:chOff x="6269041" y="1691014"/>
            <a:chExt cx="939801" cy="677863"/>
          </a:xfrm>
        </p:grpSpPr>
        <p:sp>
          <p:nvSpPr>
            <p:cNvPr id="59433" name="Oval 60"/>
            <p:cNvSpPr>
              <a:spLocks noChangeArrowheads="1"/>
            </p:cNvSpPr>
            <p:nvPr/>
          </p:nvSpPr>
          <p:spPr bwMode="auto">
            <a:xfrm>
              <a:off x="6313493" y="1795789"/>
              <a:ext cx="149225" cy="147638"/>
            </a:xfrm>
            <a:prstGeom prst="ellipse">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59436" name="Line 66"/>
            <p:cNvSpPr>
              <a:spLocks noChangeShapeType="1"/>
            </p:cNvSpPr>
            <p:nvPr/>
          </p:nvSpPr>
          <p:spPr bwMode="auto">
            <a:xfrm flipH="1">
              <a:off x="6269041" y="1691014"/>
              <a:ext cx="2222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59445" name="Oval 83"/>
            <p:cNvSpPr>
              <a:spLocks noChangeArrowheads="1"/>
            </p:cNvSpPr>
            <p:nvPr/>
          </p:nvSpPr>
          <p:spPr bwMode="auto">
            <a:xfrm>
              <a:off x="7059617" y="2221239"/>
              <a:ext cx="149225" cy="147638"/>
            </a:xfrm>
            <a:prstGeom prst="ellipse">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grpSp>
      <p:sp>
        <p:nvSpPr>
          <p:cNvPr id="151605" name="Freeform 85"/>
          <p:cNvSpPr>
            <a:spLocks/>
          </p:cNvSpPr>
          <p:nvPr/>
        </p:nvSpPr>
        <p:spPr bwMode="auto">
          <a:xfrm>
            <a:off x="6889750" y="1175678"/>
            <a:ext cx="1543050" cy="1072286"/>
          </a:xfrm>
          <a:custGeom>
            <a:avLst/>
            <a:gdLst>
              <a:gd name="T0" fmla="*/ 0 w 972"/>
              <a:gd name="T1" fmla="*/ 2147483647 h 596"/>
              <a:gd name="T2" fmla="*/ 2147483647 w 972"/>
              <a:gd name="T3" fmla="*/ 2147483647 h 596"/>
              <a:gd name="T4" fmla="*/ 2147483647 w 972"/>
              <a:gd name="T5" fmla="*/ 0 h 596"/>
              <a:gd name="T6" fmla="*/ 2147483647 w 972"/>
              <a:gd name="T7" fmla="*/ 0 h 5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2" h="596">
                <a:moveTo>
                  <a:pt x="0" y="596"/>
                </a:moveTo>
                <a:lnTo>
                  <a:pt x="512" y="596"/>
                </a:lnTo>
                <a:lnTo>
                  <a:pt x="512" y="0"/>
                </a:lnTo>
                <a:lnTo>
                  <a:pt x="972"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n-US">
              <a:solidFill>
                <a:srgbClr val="000000"/>
              </a:solidFill>
            </a:endParaRPr>
          </a:p>
        </p:txBody>
      </p:sp>
      <p:grpSp>
        <p:nvGrpSpPr>
          <p:cNvPr id="2" name="Group 1"/>
          <p:cNvGrpSpPr/>
          <p:nvPr/>
        </p:nvGrpSpPr>
        <p:grpSpPr>
          <a:xfrm>
            <a:off x="7548329" y="2725212"/>
            <a:ext cx="3562397" cy="1617797"/>
            <a:chOff x="5305957" y="2742949"/>
            <a:chExt cx="3562397" cy="1617797"/>
          </a:xfrm>
        </p:grpSpPr>
        <p:grpSp>
          <p:nvGrpSpPr>
            <p:cNvPr id="7" name="Group 6"/>
            <p:cNvGrpSpPr/>
            <p:nvPr/>
          </p:nvGrpSpPr>
          <p:grpSpPr>
            <a:xfrm>
              <a:off x="6048954" y="3117346"/>
              <a:ext cx="2819400" cy="1243400"/>
              <a:chOff x="5991225" y="3482975"/>
              <a:chExt cx="2819400" cy="1243400"/>
            </a:xfrm>
          </p:grpSpPr>
          <p:sp>
            <p:nvSpPr>
              <p:cNvPr id="59404" name="Rectangle 14"/>
              <p:cNvSpPr>
                <a:spLocks noChangeArrowheads="1"/>
              </p:cNvSpPr>
              <p:nvPr/>
            </p:nvSpPr>
            <p:spPr bwMode="auto">
              <a:xfrm>
                <a:off x="5991225" y="3482975"/>
                <a:ext cx="2819400" cy="124340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59405" name="Rectangle 15"/>
              <p:cNvSpPr>
                <a:spLocks noChangeArrowheads="1"/>
              </p:cNvSpPr>
              <p:nvPr/>
            </p:nvSpPr>
            <p:spPr bwMode="auto">
              <a:xfrm>
                <a:off x="6448425" y="3482975"/>
                <a:ext cx="2362200" cy="381000"/>
              </a:xfrm>
              <a:prstGeom prst="rect">
                <a:avLst/>
              </a:prstGeom>
              <a:solidFill>
                <a:srgbClr val="FFCC00"/>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59406" name="Rectangle 16"/>
              <p:cNvSpPr>
                <a:spLocks noChangeArrowheads="1"/>
              </p:cNvSpPr>
              <p:nvPr/>
            </p:nvSpPr>
            <p:spPr bwMode="auto">
              <a:xfrm>
                <a:off x="6513519" y="3559175"/>
                <a:ext cx="1657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defTabSz="873125" eaLnBrk="0" hangingPunct="0">
                  <a:lnSpc>
                    <a:spcPct val="85000"/>
                  </a:lnSpc>
                  <a:spcBef>
                    <a:spcPct val="40000"/>
                  </a:spcBef>
                  <a:buClr>
                    <a:srgbClr val="FF0066"/>
                  </a:buClr>
                  <a:buSzPct val="65000"/>
                  <a:defRPr/>
                </a:pPr>
                <a:r>
                  <a:rPr lang="en-US" sz="1600" b="1">
                    <a:solidFill>
                      <a:srgbClr val="000000"/>
                    </a:solidFill>
                    <a:cs typeface="Arial" charset="0"/>
                  </a:rPr>
                  <a:t>Key point</a:t>
                </a:r>
              </a:p>
            </p:txBody>
          </p:sp>
          <p:sp>
            <p:nvSpPr>
              <p:cNvPr id="151566" name="Rectangle 17"/>
              <p:cNvSpPr>
                <a:spLocks noChangeArrowheads="1"/>
              </p:cNvSpPr>
              <p:nvPr/>
            </p:nvSpPr>
            <p:spPr bwMode="auto">
              <a:xfrm>
                <a:off x="6086475" y="3883025"/>
                <a:ext cx="25146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eaLnBrk="0" hangingPunct="0">
                  <a:buClr>
                    <a:srgbClr val="CC0000"/>
                  </a:buClr>
                </a:pPr>
                <a:r>
                  <a:rPr lang="en-US" sz="1600" dirty="0">
                    <a:solidFill>
                      <a:srgbClr val="000000"/>
                    </a:solidFill>
                  </a:rPr>
                  <a:t>Typically, only shown in logical data models – don’t bother with optionality on M:Ms</a:t>
                </a:r>
                <a:endParaRPr lang="en-US" sz="1600" u="sng" dirty="0">
                  <a:solidFill>
                    <a:srgbClr val="000000"/>
                  </a:solidFill>
                </a:endParaRPr>
              </a:p>
            </p:txBody>
          </p:sp>
          <p:sp>
            <p:nvSpPr>
              <p:cNvPr id="151567" name="Freeform 18"/>
              <p:cNvSpPr>
                <a:spLocks/>
              </p:cNvSpPr>
              <p:nvPr/>
            </p:nvSpPr>
            <p:spPr bwMode="auto">
              <a:xfrm>
                <a:off x="6143625" y="3521075"/>
                <a:ext cx="228600" cy="317500"/>
              </a:xfrm>
              <a:custGeom>
                <a:avLst/>
                <a:gdLst>
                  <a:gd name="T0" fmla="*/ 2147483647 w 11685"/>
                  <a:gd name="T1" fmla="*/ 2147483647 h 16307"/>
                  <a:gd name="T2" fmla="*/ 2147483647 w 11685"/>
                  <a:gd name="T3" fmla="*/ 2147483647 h 16307"/>
                  <a:gd name="T4" fmla="*/ 2147483647 w 11685"/>
                  <a:gd name="T5" fmla="*/ 2147483647 h 16307"/>
                  <a:gd name="T6" fmla="*/ 2147483647 w 11685"/>
                  <a:gd name="T7" fmla="*/ 2147483647 h 16307"/>
                  <a:gd name="T8" fmla="*/ 2147483647 w 11685"/>
                  <a:gd name="T9" fmla="*/ 2147483647 h 16307"/>
                  <a:gd name="T10" fmla="*/ 2147483647 w 11685"/>
                  <a:gd name="T11" fmla="*/ 2147483647 h 16307"/>
                  <a:gd name="T12" fmla="*/ 2147483647 w 11685"/>
                  <a:gd name="T13" fmla="*/ 2147483647 h 16307"/>
                  <a:gd name="T14" fmla="*/ 2147483647 w 11685"/>
                  <a:gd name="T15" fmla="*/ 2147483647 h 16307"/>
                  <a:gd name="T16" fmla="*/ 2147483647 w 11685"/>
                  <a:gd name="T17" fmla="*/ 2147483647 h 16307"/>
                  <a:gd name="T18" fmla="*/ 2147483647 w 11685"/>
                  <a:gd name="T19" fmla="*/ 2147483647 h 16307"/>
                  <a:gd name="T20" fmla="*/ 2147483647 w 11685"/>
                  <a:gd name="T21" fmla="*/ 2147483647 h 16307"/>
                  <a:gd name="T22" fmla="*/ 2147483647 w 11685"/>
                  <a:gd name="T23" fmla="*/ 2147483647 h 16307"/>
                  <a:gd name="T24" fmla="*/ 2147483647 w 11685"/>
                  <a:gd name="T25" fmla="*/ 2147483647 h 16307"/>
                  <a:gd name="T26" fmla="*/ 2147483647 w 11685"/>
                  <a:gd name="T27" fmla="*/ 2147483647 h 16307"/>
                  <a:gd name="T28" fmla="*/ 2147483647 w 11685"/>
                  <a:gd name="T29" fmla="*/ 2147483647 h 16307"/>
                  <a:gd name="T30" fmla="*/ 2147483647 w 11685"/>
                  <a:gd name="T31" fmla="*/ 2147483647 h 16307"/>
                  <a:gd name="T32" fmla="*/ 2147483647 w 11685"/>
                  <a:gd name="T33" fmla="*/ 2147483647 h 16307"/>
                  <a:gd name="T34" fmla="*/ 2147483647 w 11685"/>
                  <a:gd name="T35" fmla="*/ 2147483647 h 16307"/>
                  <a:gd name="T36" fmla="*/ 2147483647 w 11685"/>
                  <a:gd name="T37" fmla="*/ 2147483647 h 16307"/>
                  <a:gd name="T38" fmla="*/ 2147483647 w 11685"/>
                  <a:gd name="T39" fmla="*/ 2147483647 h 16307"/>
                  <a:gd name="T40" fmla="*/ 2147483647 w 11685"/>
                  <a:gd name="T41" fmla="*/ 2147483647 h 16307"/>
                  <a:gd name="T42" fmla="*/ 2147483647 w 11685"/>
                  <a:gd name="T43" fmla="*/ 2147483647 h 16307"/>
                  <a:gd name="T44" fmla="*/ 2147483647 w 11685"/>
                  <a:gd name="T45" fmla="*/ 2147483647 h 16307"/>
                  <a:gd name="T46" fmla="*/ 2147483647 w 11685"/>
                  <a:gd name="T47" fmla="*/ 2147483647 h 16307"/>
                  <a:gd name="T48" fmla="*/ 2147483647 w 11685"/>
                  <a:gd name="T49" fmla="*/ 2147483647 h 16307"/>
                  <a:gd name="T50" fmla="*/ 2147483647 w 11685"/>
                  <a:gd name="T51" fmla="*/ 2147483647 h 16307"/>
                  <a:gd name="T52" fmla="*/ 2147483647 w 11685"/>
                  <a:gd name="T53" fmla="*/ 2147483647 h 16307"/>
                  <a:gd name="T54" fmla="*/ 2147483647 w 11685"/>
                  <a:gd name="T55" fmla="*/ 2147483647 h 16307"/>
                  <a:gd name="T56" fmla="*/ 2147483647 w 11685"/>
                  <a:gd name="T57" fmla="*/ 2147483647 h 16307"/>
                  <a:gd name="T58" fmla="*/ 2147483647 w 11685"/>
                  <a:gd name="T59" fmla="*/ 2147483647 h 16307"/>
                  <a:gd name="T60" fmla="*/ 2147483647 w 11685"/>
                  <a:gd name="T61" fmla="*/ 2147483647 h 16307"/>
                  <a:gd name="T62" fmla="*/ 2147483647 w 11685"/>
                  <a:gd name="T63" fmla="*/ 2147483647 h 16307"/>
                  <a:gd name="T64" fmla="*/ 2147483647 w 11685"/>
                  <a:gd name="T65" fmla="*/ 2147483647 h 16307"/>
                  <a:gd name="T66" fmla="*/ 2147483647 w 11685"/>
                  <a:gd name="T67" fmla="*/ 2147483647 h 16307"/>
                  <a:gd name="T68" fmla="*/ 2147483647 w 11685"/>
                  <a:gd name="T69" fmla="*/ 2147483647 h 16307"/>
                  <a:gd name="T70" fmla="*/ 2147483647 w 11685"/>
                  <a:gd name="T71" fmla="*/ 2147483647 h 16307"/>
                  <a:gd name="T72" fmla="*/ 2147483647 w 11685"/>
                  <a:gd name="T73" fmla="*/ 2147483647 h 16307"/>
                  <a:gd name="T74" fmla="*/ 2147483647 w 11685"/>
                  <a:gd name="T75" fmla="*/ 2147483647 h 16307"/>
                  <a:gd name="T76" fmla="*/ 2147483647 w 11685"/>
                  <a:gd name="T77" fmla="*/ 2147483647 h 16307"/>
                  <a:gd name="T78" fmla="*/ 2147483647 w 11685"/>
                  <a:gd name="T79" fmla="*/ 2147483647 h 16307"/>
                  <a:gd name="T80" fmla="*/ 2147483647 w 11685"/>
                  <a:gd name="T81" fmla="*/ 2147483647 h 16307"/>
                  <a:gd name="T82" fmla="*/ 2147483647 w 11685"/>
                  <a:gd name="T83" fmla="*/ 2147483647 h 16307"/>
                  <a:gd name="T84" fmla="*/ 2147483647 w 11685"/>
                  <a:gd name="T85" fmla="*/ 2147483647 h 16307"/>
                  <a:gd name="T86" fmla="*/ 2147483647 w 11685"/>
                  <a:gd name="T87" fmla="*/ 2147483647 h 16307"/>
                  <a:gd name="T88" fmla="*/ 2147483647 w 11685"/>
                  <a:gd name="T89" fmla="*/ 2147483647 h 16307"/>
                  <a:gd name="T90" fmla="*/ 2147483647 w 11685"/>
                  <a:gd name="T91" fmla="*/ 0 h 16307"/>
                  <a:gd name="T92" fmla="*/ 2147483647 w 11685"/>
                  <a:gd name="T93" fmla="*/ 2147483647 h 16307"/>
                  <a:gd name="T94" fmla="*/ 2147483647 w 11685"/>
                  <a:gd name="T95" fmla="*/ 2147483647 h 16307"/>
                  <a:gd name="T96" fmla="*/ 2147483647 w 11685"/>
                  <a:gd name="T97" fmla="*/ 2147483647 h 16307"/>
                  <a:gd name="T98" fmla="*/ 2147483647 w 11685"/>
                  <a:gd name="T99" fmla="*/ 2147483647 h 16307"/>
                  <a:gd name="T100" fmla="*/ 2147483647 w 11685"/>
                  <a:gd name="T101" fmla="*/ 2147483647 h 16307"/>
                  <a:gd name="T102" fmla="*/ 2147483647 w 11685"/>
                  <a:gd name="T103" fmla="*/ 2147483647 h 16307"/>
                  <a:gd name="T104" fmla="*/ 2147483647 w 11685"/>
                  <a:gd name="T105" fmla="*/ 2147483647 h 16307"/>
                  <a:gd name="T106" fmla="*/ 2147483647 w 11685"/>
                  <a:gd name="T107" fmla="*/ 2147483647 h 16307"/>
                  <a:gd name="T108" fmla="*/ 2147483647 w 11685"/>
                  <a:gd name="T109" fmla="*/ 2147483647 h 16307"/>
                  <a:gd name="T110" fmla="*/ 2147483647 w 11685"/>
                  <a:gd name="T111" fmla="*/ 2147483647 h 16307"/>
                  <a:gd name="T112" fmla="*/ 2147483647 w 11685"/>
                  <a:gd name="T113" fmla="*/ 2147483647 h 16307"/>
                  <a:gd name="T114" fmla="*/ 2147483647 w 11685"/>
                  <a:gd name="T115" fmla="*/ 2147483647 h 16307"/>
                  <a:gd name="T116" fmla="*/ 2147483647 w 11685"/>
                  <a:gd name="T117" fmla="*/ 2147483647 h 16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685" h="16307">
                    <a:moveTo>
                      <a:pt x="11611" y="10329"/>
                    </a:moveTo>
                    <a:lnTo>
                      <a:pt x="11630" y="10395"/>
                    </a:lnTo>
                    <a:lnTo>
                      <a:pt x="11646" y="10460"/>
                    </a:lnTo>
                    <a:lnTo>
                      <a:pt x="11660" y="10525"/>
                    </a:lnTo>
                    <a:lnTo>
                      <a:pt x="11670" y="10587"/>
                    </a:lnTo>
                    <a:lnTo>
                      <a:pt x="11678" y="10647"/>
                    </a:lnTo>
                    <a:lnTo>
                      <a:pt x="11683" y="10707"/>
                    </a:lnTo>
                    <a:lnTo>
                      <a:pt x="11685" y="10765"/>
                    </a:lnTo>
                    <a:lnTo>
                      <a:pt x="11685" y="10821"/>
                    </a:lnTo>
                    <a:lnTo>
                      <a:pt x="11683" y="10877"/>
                    </a:lnTo>
                    <a:lnTo>
                      <a:pt x="11678" y="10930"/>
                    </a:lnTo>
                    <a:lnTo>
                      <a:pt x="11671" y="10981"/>
                    </a:lnTo>
                    <a:lnTo>
                      <a:pt x="11662" y="11031"/>
                    </a:lnTo>
                    <a:lnTo>
                      <a:pt x="11650" y="11080"/>
                    </a:lnTo>
                    <a:lnTo>
                      <a:pt x="11637" y="11125"/>
                    </a:lnTo>
                    <a:lnTo>
                      <a:pt x="11621" y="11170"/>
                    </a:lnTo>
                    <a:lnTo>
                      <a:pt x="11605" y="11214"/>
                    </a:lnTo>
                    <a:lnTo>
                      <a:pt x="11585" y="11256"/>
                    </a:lnTo>
                    <a:lnTo>
                      <a:pt x="11565" y="11296"/>
                    </a:lnTo>
                    <a:lnTo>
                      <a:pt x="11542" y="11333"/>
                    </a:lnTo>
                    <a:lnTo>
                      <a:pt x="11518" y="11369"/>
                    </a:lnTo>
                    <a:lnTo>
                      <a:pt x="11492" y="11404"/>
                    </a:lnTo>
                    <a:lnTo>
                      <a:pt x="11466" y="11437"/>
                    </a:lnTo>
                    <a:lnTo>
                      <a:pt x="11438" y="11467"/>
                    </a:lnTo>
                    <a:lnTo>
                      <a:pt x="11409" y="11496"/>
                    </a:lnTo>
                    <a:lnTo>
                      <a:pt x="11379" y="11522"/>
                    </a:lnTo>
                    <a:lnTo>
                      <a:pt x="11348" y="11548"/>
                    </a:lnTo>
                    <a:lnTo>
                      <a:pt x="11315" y="11570"/>
                    </a:lnTo>
                    <a:lnTo>
                      <a:pt x="11282" y="11591"/>
                    </a:lnTo>
                    <a:lnTo>
                      <a:pt x="11248" y="11610"/>
                    </a:lnTo>
                    <a:lnTo>
                      <a:pt x="11213" y="11626"/>
                    </a:lnTo>
                    <a:lnTo>
                      <a:pt x="11177" y="11642"/>
                    </a:lnTo>
                    <a:lnTo>
                      <a:pt x="11142" y="11654"/>
                    </a:lnTo>
                    <a:lnTo>
                      <a:pt x="11123" y="11677"/>
                    </a:lnTo>
                    <a:lnTo>
                      <a:pt x="11108" y="11705"/>
                    </a:lnTo>
                    <a:lnTo>
                      <a:pt x="11096" y="11733"/>
                    </a:lnTo>
                    <a:lnTo>
                      <a:pt x="11084" y="11766"/>
                    </a:lnTo>
                    <a:lnTo>
                      <a:pt x="11076" y="11800"/>
                    </a:lnTo>
                    <a:lnTo>
                      <a:pt x="11069" y="11836"/>
                    </a:lnTo>
                    <a:lnTo>
                      <a:pt x="11064" y="11875"/>
                    </a:lnTo>
                    <a:lnTo>
                      <a:pt x="11060" y="11915"/>
                    </a:lnTo>
                    <a:lnTo>
                      <a:pt x="11051" y="12088"/>
                    </a:lnTo>
                    <a:lnTo>
                      <a:pt x="11044" y="12272"/>
                    </a:lnTo>
                    <a:lnTo>
                      <a:pt x="11040" y="12318"/>
                    </a:lnTo>
                    <a:lnTo>
                      <a:pt x="11035" y="12363"/>
                    </a:lnTo>
                    <a:lnTo>
                      <a:pt x="11029" y="12408"/>
                    </a:lnTo>
                    <a:lnTo>
                      <a:pt x="11022" y="12451"/>
                    </a:lnTo>
                    <a:lnTo>
                      <a:pt x="11013" y="12494"/>
                    </a:lnTo>
                    <a:lnTo>
                      <a:pt x="11002" y="12535"/>
                    </a:lnTo>
                    <a:lnTo>
                      <a:pt x="10989" y="12575"/>
                    </a:lnTo>
                    <a:lnTo>
                      <a:pt x="10973" y="12614"/>
                    </a:lnTo>
                    <a:lnTo>
                      <a:pt x="10954" y="12649"/>
                    </a:lnTo>
                    <a:lnTo>
                      <a:pt x="10932" y="12683"/>
                    </a:lnTo>
                    <a:lnTo>
                      <a:pt x="10908" y="12715"/>
                    </a:lnTo>
                    <a:lnTo>
                      <a:pt x="10879" y="12743"/>
                    </a:lnTo>
                    <a:lnTo>
                      <a:pt x="10848" y="12770"/>
                    </a:lnTo>
                    <a:lnTo>
                      <a:pt x="10812" y="12792"/>
                    </a:lnTo>
                    <a:lnTo>
                      <a:pt x="10771" y="12811"/>
                    </a:lnTo>
                    <a:lnTo>
                      <a:pt x="10727" y="12828"/>
                    </a:lnTo>
                    <a:lnTo>
                      <a:pt x="10706" y="12833"/>
                    </a:lnTo>
                    <a:lnTo>
                      <a:pt x="10685" y="12837"/>
                    </a:lnTo>
                    <a:lnTo>
                      <a:pt x="10661" y="12839"/>
                    </a:lnTo>
                    <a:lnTo>
                      <a:pt x="10638" y="12840"/>
                    </a:lnTo>
                    <a:lnTo>
                      <a:pt x="10614" y="12839"/>
                    </a:lnTo>
                    <a:lnTo>
                      <a:pt x="10589" y="12837"/>
                    </a:lnTo>
                    <a:lnTo>
                      <a:pt x="10564" y="12834"/>
                    </a:lnTo>
                    <a:lnTo>
                      <a:pt x="10539" y="12829"/>
                    </a:lnTo>
                    <a:lnTo>
                      <a:pt x="10513" y="12824"/>
                    </a:lnTo>
                    <a:lnTo>
                      <a:pt x="10488" y="12818"/>
                    </a:lnTo>
                    <a:lnTo>
                      <a:pt x="10462" y="12810"/>
                    </a:lnTo>
                    <a:lnTo>
                      <a:pt x="10437" y="12802"/>
                    </a:lnTo>
                    <a:lnTo>
                      <a:pt x="10386" y="12785"/>
                    </a:lnTo>
                    <a:lnTo>
                      <a:pt x="10338" y="12766"/>
                    </a:lnTo>
                    <a:lnTo>
                      <a:pt x="10247" y="12727"/>
                    </a:lnTo>
                    <a:lnTo>
                      <a:pt x="10173" y="12692"/>
                    </a:lnTo>
                    <a:lnTo>
                      <a:pt x="10142" y="12678"/>
                    </a:lnTo>
                    <a:lnTo>
                      <a:pt x="10119" y="12668"/>
                    </a:lnTo>
                    <a:lnTo>
                      <a:pt x="10109" y="12665"/>
                    </a:lnTo>
                    <a:lnTo>
                      <a:pt x="10101" y="12663"/>
                    </a:lnTo>
                    <a:lnTo>
                      <a:pt x="10096" y="12662"/>
                    </a:lnTo>
                    <a:lnTo>
                      <a:pt x="10092" y="12662"/>
                    </a:lnTo>
                    <a:lnTo>
                      <a:pt x="10081" y="12667"/>
                    </a:lnTo>
                    <a:lnTo>
                      <a:pt x="10069" y="12676"/>
                    </a:lnTo>
                    <a:lnTo>
                      <a:pt x="10056" y="12688"/>
                    </a:lnTo>
                    <a:lnTo>
                      <a:pt x="10044" y="12704"/>
                    </a:lnTo>
                    <a:lnTo>
                      <a:pt x="10031" y="12724"/>
                    </a:lnTo>
                    <a:lnTo>
                      <a:pt x="10018" y="12745"/>
                    </a:lnTo>
                    <a:lnTo>
                      <a:pt x="10003" y="12771"/>
                    </a:lnTo>
                    <a:lnTo>
                      <a:pt x="9990" y="12798"/>
                    </a:lnTo>
                    <a:lnTo>
                      <a:pt x="9930" y="12929"/>
                    </a:lnTo>
                    <a:lnTo>
                      <a:pt x="9863" y="13078"/>
                    </a:lnTo>
                    <a:lnTo>
                      <a:pt x="9845" y="13116"/>
                    </a:lnTo>
                    <a:lnTo>
                      <a:pt x="9826" y="13155"/>
                    </a:lnTo>
                    <a:lnTo>
                      <a:pt x="9806" y="13193"/>
                    </a:lnTo>
                    <a:lnTo>
                      <a:pt x="9787" y="13231"/>
                    </a:lnTo>
                    <a:lnTo>
                      <a:pt x="9767" y="13267"/>
                    </a:lnTo>
                    <a:lnTo>
                      <a:pt x="9746" y="13303"/>
                    </a:lnTo>
                    <a:lnTo>
                      <a:pt x="9724" y="13338"/>
                    </a:lnTo>
                    <a:lnTo>
                      <a:pt x="9702" y="13370"/>
                    </a:lnTo>
                    <a:lnTo>
                      <a:pt x="9679" y="13402"/>
                    </a:lnTo>
                    <a:lnTo>
                      <a:pt x="9656" y="13431"/>
                    </a:lnTo>
                    <a:lnTo>
                      <a:pt x="9631" y="13457"/>
                    </a:lnTo>
                    <a:lnTo>
                      <a:pt x="9607" y="13481"/>
                    </a:lnTo>
                    <a:lnTo>
                      <a:pt x="9580" y="13502"/>
                    </a:lnTo>
                    <a:lnTo>
                      <a:pt x="9554" y="13520"/>
                    </a:lnTo>
                    <a:lnTo>
                      <a:pt x="9527" y="13535"/>
                    </a:lnTo>
                    <a:lnTo>
                      <a:pt x="9498" y="13546"/>
                    </a:lnTo>
                    <a:lnTo>
                      <a:pt x="9490" y="13548"/>
                    </a:lnTo>
                    <a:lnTo>
                      <a:pt x="9481" y="13550"/>
                    </a:lnTo>
                    <a:lnTo>
                      <a:pt x="9472" y="13551"/>
                    </a:lnTo>
                    <a:lnTo>
                      <a:pt x="9461" y="13552"/>
                    </a:lnTo>
                    <a:lnTo>
                      <a:pt x="9439" y="13552"/>
                    </a:lnTo>
                    <a:lnTo>
                      <a:pt x="9416" y="13552"/>
                    </a:lnTo>
                    <a:lnTo>
                      <a:pt x="9392" y="13553"/>
                    </a:lnTo>
                    <a:lnTo>
                      <a:pt x="9371" y="13553"/>
                    </a:lnTo>
                    <a:lnTo>
                      <a:pt x="9360" y="13554"/>
                    </a:lnTo>
                    <a:lnTo>
                      <a:pt x="9351" y="13555"/>
                    </a:lnTo>
                    <a:lnTo>
                      <a:pt x="9341" y="13557"/>
                    </a:lnTo>
                    <a:lnTo>
                      <a:pt x="9333" y="13559"/>
                    </a:lnTo>
                    <a:lnTo>
                      <a:pt x="9230" y="13505"/>
                    </a:lnTo>
                    <a:lnTo>
                      <a:pt x="9128" y="13450"/>
                    </a:lnTo>
                    <a:lnTo>
                      <a:pt x="9027" y="13393"/>
                    </a:lnTo>
                    <a:lnTo>
                      <a:pt x="8927" y="13334"/>
                    </a:lnTo>
                    <a:lnTo>
                      <a:pt x="8828" y="13274"/>
                    </a:lnTo>
                    <a:lnTo>
                      <a:pt x="8730" y="13212"/>
                    </a:lnTo>
                    <a:lnTo>
                      <a:pt x="8633" y="13149"/>
                    </a:lnTo>
                    <a:lnTo>
                      <a:pt x="8536" y="13085"/>
                    </a:lnTo>
                    <a:lnTo>
                      <a:pt x="8440" y="13020"/>
                    </a:lnTo>
                    <a:lnTo>
                      <a:pt x="8345" y="12953"/>
                    </a:lnTo>
                    <a:lnTo>
                      <a:pt x="8250" y="12886"/>
                    </a:lnTo>
                    <a:lnTo>
                      <a:pt x="8156" y="12818"/>
                    </a:lnTo>
                    <a:lnTo>
                      <a:pt x="8062" y="12749"/>
                    </a:lnTo>
                    <a:lnTo>
                      <a:pt x="7969" y="12679"/>
                    </a:lnTo>
                    <a:lnTo>
                      <a:pt x="7876" y="12608"/>
                    </a:lnTo>
                    <a:lnTo>
                      <a:pt x="7783" y="12538"/>
                    </a:lnTo>
                    <a:lnTo>
                      <a:pt x="7415" y="12249"/>
                    </a:lnTo>
                    <a:lnTo>
                      <a:pt x="7046" y="11960"/>
                    </a:lnTo>
                    <a:lnTo>
                      <a:pt x="6861" y="11815"/>
                    </a:lnTo>
                    <a:lnTo>
                      <a:pt x="6674" y="11672"/>
                    </a:lnTo>
                    <a:lnTo>
                      <a:pt x="6580" y="11601"/>
                    </a:lnTo>
                    <a:lnTo>
                      <a:pt x="6486" y="11530"/>
                    </a:lnTo>
                    <a:lnTo>
                      <a:pt x="6391" y="11461"/>
                    </a:lnTo>
                    <a:lnTo>
                      <a:pt x="6296" y="11392"/>
                    </a:lnTo>
                    <a:lnTo>
                      <a:pt x="4653" y="16224"/>
                    </a:lnTo>
                    <a:lnTo>
                      <a:pt x="4391" y="16307"/>
                    </a:lnTo>
                    <a:lnTo>
                      <a:pt x="3865" y="16017"/>
                    </a:lnTo>
                    <a:lnTo>
                      <a:pt x="3863" y="16001"/>
                    </a:lnTo>
                    <a:lnTo>
                      <a:pt x="3862" y="15984"/>
                    </a:lnTo>
                    <a:lnTo>
                      <a:pt x="3862" y="15965"/>
                    </a:lnTo>
                    <a:lnTo>
                      <a:pt x="3863" y="15947"/>
                    </a:lnTo>
                    <a:lnTo>
                      <a:pt x="3866" y="15907"/>
                    </a:lnTo>
                    <a:lnTo>
                      <a:pt x="3871" y="15867"/>
                    </a:lnTo>
                    <a:lnTo>
                      <a:pt x="3875" y="15828"/>
                    </a:lnTo>
                    <a:lnTo>
                      <a:pt x="3876" y="15790"/>
                    </a:lnTo>
                    <a:lnTo>
                      <a:pt x="3875" y="15773"/>
                    </a:lnTo>
                    <a:lnTo>
                      <a:pt x="3873" y="15756"/>
                    </a:lnTo>
                    <a:lnTo>
                      <a:pt x="3871" y="15741"/>
                    </a:lnTo>
                    <a:lnTo>
                      <a:pt x="3865" y="15727"/>
                    </a:lnTo>
                    <a:lnTo>
                      <a:pt x="3862" y="15719"/>
                    </a:lnTo>
                    <a:lnTo>
                      <a:pt x="3857" y="15713"/>
                    </a:lnTo>
                    <a:lnTo>
                      <a:pt x="3851" y="15707"/>
                    </a:lnTo>
                    <a:lnTo>
                      <a:pt x="3844" y="15701"/>
                    </a:lnTo>
                    <a:lnTo>
                      <a:pt x="3836" y="15696"/>
                    </a:lnTo>
                    <a:lnTo>
                      <a:pt x="3827" y="15692"/>
                    </a:lnTo>
                    <a:lnTo>
                      <a:pt x="3818" y="15689"/>
                    </a:lnTo>
                    <a:lnTo>
                      <a:pt x="3807" y="15686"/>
                    </a:lnTo>
                    <a:lnTo>
                      <a:pt x="3796" y="15684"/>
                    </a:lnTo>
                    <a:lnTo>
                      <a:pt x="3786" y="15682"/>
                    </a:lnTo>
                    <a:lnTo>
                      <a:pt x="3776" y="15681"/>
                    </a:lnTo>
                    <a:lnTo>
                      <a:pt x="3764" y="15681"/>
                    </a:lnTo>
                    <a:lnTo>
                      <a:pt x="3754" y="15681"/>
                    </a:lnTo>
                    <a:lnTo>
                      <a:pt x="3745" y="15682"/>
                    </a:lnTo>
                    <a:lnTo>
                      <a:pt x="3736" y="15684"/>
                    </a:lnTo>
                    <a:lnTo>
                      <a:pt x="3728" y="15686"/>
                    </a:lnTo>
                    <a:lnTo>
                      <a:pt x="3699" y="15694"/>
                    </a:lnTo>
                    <a:lnTo>
                      <a:pt x="3672" y="15705"/>
                    </a:lnTo>
                    <a:lnTo>
                      <a:pt x="3645" y="15717"/>
                    </a:lnTo>
                    <a:lnTo>
                      <a:pt x="3619" y="15731"/>
                    </a:lnTo>
                    <a:lnTo>
                      <a:pt x="3592" y="15746"/>
                    </a:lnTo>
                    <a:lnTo>
                      <a:pt x="3567" y="15763"/>
                    </a:lnTo>
                    <a:lnTo>
                      <a:pt x="3540" y="15781"/>
                    </a:lnTo>
                    <a:lnTo>
                      <a:pt x="3516" y="15800"/>
                    </a:lnTo>
                    <a:lnTo>
                      <a:pt x="3490" y="15819"/>
                    </a:lnTo>
                    <a:lnTo>
                      <a:pt x="3465" y="15840"/>
                    </a:lnTo>
                    <a:lnTo>
                      <a:pt x="3440" y="15861"/>
                    </a:lnTo>
                    <a:lnTo>
                      <a:pt x="3415" y="15884"/>
                    </a:lnTo>
                    <a:lnTo>
                      <a:pt x="3365" y="15930"/>
                    </a:lnTo>
                    <a:lnTo>
                      <a:pt x="3314" y="15976"/>
                    </a:lnTo>
                    <a:lnTo>
                      <a:pt x="3287" y="15970"/>
                    </a:lnTo>
                    <a:lnTo>
                      <a:pt x="3259" y="15961"/>
                    </a:lnTo>
                    <a:lnTo>
                      <a:pt x="3228" y="15949"/>
                    </a:lnTo>
                    <a:lnTo>
                      <a:pt x="3194" y="15935"/>
                    </a:lnTo>
                    <a:lnTo>
                      <a:pt x="3160" y="15917"/>
                    </a:lnTo>
                    <a:lnTo>
                      <a:pt x="3123" y="15897"/>
                    </a:lnTo>
                    <a:lnTo>
                      <a:pt x="3084" y="15876"/>
                    </a:lnTo>
                    <a:lnTo>
                      <a:pt x="3044" y="15851"/>
                    </a:lnTo>
                    <a:lnTo>
                      <a:pt x="3004" y="15826"/>
                    </a:lnTo>
                    <a:lnTo>
                      <a:pt x="2963" y="15798"/>
                    </a:lnTo>
                    <a:lnTo>
                      <a:pt x="2920" y="15769"/>
                    </a:lnTo>
                    <a:lnTo>
                      <a:pt x="2878" y="15739"/>
                    </a:lnTo>
                    <a:lnTo>
                      <a:pt x="2835" y="15708"/>
                    </a:lnTo>
                    <a:lnTo>
                      <a:pt x="2793" y="15677"/>
                    </a:lnTo>
                    <a:lnTo>
                      <a:pt x="2750" y="15644"/>
                    </a:lnTo>
                    <a:lnTo>
                      <a:pt x="2708" y="15611"/>
                    </a:lnTo>
                    <a:lnTo>
                      <a:pt x="2626" y="15546"/>
                    </a:lnTo>
                    <a:lnTo>
                      <a:pt x="2549" y="15482"/>
                    </a:lnTo>
                    <a:lnTo>
                      <a:pt x="2477" y="15421"/>
                    </a:lnTo>
                    <a:lnTo>
                      <a:pt x="2414" y="15365"/>
                    </a:lnTo>
                    <a:lnTo>
                      <a:pt x="2387" y="15338"/>
                    </a:lnTo>
                    <a:lnTo>
                      <a:pt x="2361" y="15314"/>
                    </a:lnTo>
                    <a:lnTo>
                      <a:pt x="2339" y="15291"/>
                    </a:lnTo>
                    <a:lnTo>
                      <a:pt x="2319" y="15271"/>
                    </a:lnTo>
                    <a:lnTo>
                      <a:pt x="2304" y="15253"/>
                    </a:lnTo>
                    <a:lnTo>
                      <a:pt x="2292" y="15238"/>
                    </a:lnTo>
                    <a:lnTo>
                      <a:pt x="2283" y="15226"/>
                    </a:lnTo>
                    <a:lnTo>
                      <a:pt x="2278" y="15217"/>
                    </a:lnTo>
                    <a:lnTo>
                      <a:pt x="2274" y="15205"/>
                    </a:lnTo>
                    <a:lnTo>
                      <a:pt x="2272" y="15195"/>
                    </a:lnTo>
                    <a:lnTo>
                      <a:pt x="2272" y="15183"/>
                    </a:lnTo>
                    <a:lnTo>
                      <a:pt x="2272" y="15172"/>
                    </a:lnTo>
                    <a:lnTo>
                      <a:pt x="2273" y="15160"/>
                    </a:lnTo>
                    <a:lnTo>
                      <a:pt x="2276" y="15146"/>
                    </a:lnTo>
                    <a:lnTo>
                      <a:pt x="2280" y="15134"/>
                    </a:lnTo>
                    <a:lnTo>
                      <a:pt x="2283" y="15120"/>
                    </a:lnTo>
                    <a:lnTo>
                      <a:pt x="2303" y="15062"/>
                    </a:lnTo>
                    <a:lnTo>
                      <a:pt x="2328" y="14995"/>
                    </a:lnTo>
                    <a:lnTo>
                      <a:pt x="2340" y="14960"/>
                    </a:lnTo>
                    <a:lnTo>
                      <a:pt x="2351" y="14922"/>
                    </a:lnTo>
                    <a:lnTo>
                      <a:pt x="2355" y="14901"/>
                    </a:lnTo>
                    <a:lnTo>
                      <a:pt x="2359" y="14882"/>
                    </a:lnTo>
                    <a:lnTo>
                      <a:pt x="2363" y="14861"/>
                    </a:lnTo>
                    <a:lnTo>
                      <a:pt x="2365" y="14839"/>
                    </a:lnTo>
                    <a:lnTo>
                      <a:pt x="2367" y="14818"/>
                    </a:lnTo>
                    <a:lnTo>
                      <a:pt x="2368" y="14795"/>
                    </a:lnTo>
                    <a:lnTo>
                      <a:pt x="2367" y="14773"/>
                    </a:lnTo>
                    <a:lnTo>
                      <a:pt x="2366" y="14749"/>
                    </a:lnTo>
                    <a:lnTo>
                      <a:pt x="2363" y="14725"/>
                    </a:lnTo>
                    <a:lnTo>
                      <a:pt x="2359" y="14701"/>
                    </a:lnTo>
                    <a:lnTo>
                      <a:pt x="2354" y="14676"/>
                    </a:lnTo>
                    <a:lnTo>
                      <a:pt x="2347" y="14651"/>
                    </a:lnTo>
                    <a:lnTo>
                      <a:pt x="2341" y="14633"/>
                    </a:lnTo>
                    <a:lnTo>
                      <a:pt x="2333" y="14616"/>
                    </a:lnTo>
                    <a:lnTo>
                      <a:pt x="2323" y="14597"/>
                    </a:lnTo>
                    <a:lnTo>
                      <a:pt x="2312" y="14579"/>
                    </a:lnTo>
                    <a:lnTo>
                      <a:pt x="2300" y="14561"/>
                    </a:lnTo>
                    <a:lnTo>
                      <a:pt x="2287" y="14541"/>
                    </a:lnTo>
                    <a:lnTo>
                      <a:pt x="2271" y="14522"/>
                    </a:lnTo>
                    <a:lnTo>
                      <a:pt x="2255" y="14503"/>
                    </a:lnTo>
                    <a:lnTo>
                      <a:pt x="2219" y="14463"/>
                    </a:lnTo>
                    <a:lnTo>
                      <a:pt x="2182" y="14422"/>
                    </a:lnTo>
                    <a:lnTo>
                      <a:pt x="2141" y="14381"/>
                    </a:lnTo>
                    <a:lnTo>
                      <a:pt x="2099" y="14339"/>
                    </a:lnTo>
                    <a:lnTo>
                      <a:pt x="2013" y="14257"/>
                    </a:lnTo>
                    <a:lnTo>
                      <a:pt x="1932" y="14176"/>
                    </a:lnTo>
                    <a:lnTo>
                      <a:pt x="1895" y="14137"/>
                    </a:lnTo>
                    <a:lnTo>
                      <a:pt x="1861" y="14100"/>
                    </a:lnTo>
                    <a:lnTo>
                      <a:pt x="1846" y="14081"/>
                    </a:lnTo>
                    <a:lnTo>
                      <a:pt x="1832" y="14063"/>
                    </a:lnTo>
                    <a:lnTo>
                      <a:pt x="1820" y="14046"/>
                    </a:lnTo>
                    <a:lnTo>
                      <a:pt x="1808" y="14028"/>
                    </a:lnTo>
                    <a:lnTo>
                      <a:pt x="3797" y="9224"/>
                    </a:lnTo>
                    <a:lnTo>
                      <a:pt x="3536" y="8975"/>
                    </a:lnTo>
                    <a:lnTo>
                      <a:pt x="3276" y="8724"/>
                    </a:lnTo>
                    <a:lnTo>
                      <a:pt x="3147" y="8599"/>
                    </a:lnTo>
                    <a:lnTo>
                      <a:pt x="3018" y="8473"/>
                    </a:lnTo>
                    <a:lnTo>
                      <a:pt x="2890" y="8346"/>
                    </a:lnTo>
                    <a:lnTo>
                      <a:pt x="2763" y="8219"/>
                    </a:lnTo>
                    <a:lnTo>
                      <a:pt x="2635" y="8092"/>
                    </a:lnTo>
                    <a:lnTo>
                      <a:pt x="2509" y="7963"/>
                    </a:lnTo>
                    <a:lnTo>
                      <a:pt x="2384" y="7835"/>
                    </a:lnTo>
                    <a:lnTo>
                      <a:pt x="2259" y="7706"/>
                    </a:lnTo>
                    <a:lnTo>
                      <a:pt x="2136" y="7576"/>
                    </a:lnTo>
                    <a:lnTo>
                      <a:pt x="2012" y="7445"/>
                    </a:lnTo>
                    <a:lnTo>
                      <a:pt x="1890" y="7315"/>
                    </a:lnTo>
                    <a:lnTo>
                      <a:pt x="1769" y="7182"/>
                    </a:lnTo>
                    <a:lnTo>
                      <a:pt x="1648" y="7049"/>
                    </a:lnTo>
                    <a:lnTo>
                      <a:pt x="1530" y="6916"/>
                    </a:lnTo>
                    <a:lnTo>
                      <a:pt x="1412" y="6781"/>
                    </a:lnTo>
                    <a:lnTo>
                      <a:pt x="1294" y="6647"/>
                    </a:lnTo>
                    <a:lnTo>
                      <a:pt x="1179" y="6510"/>
                    </a:lnTo>
                    <a:lnTo>
                      <a:pt x="1065" y="6373"/>
                    </a:lnTo>
                    <a:lnTo>
                      <a:pt x="952" y="6236"/>
                    </a:lnTo>
                    <a:lnTo>
                      <a:pt x="839" y="6096"/>
                    </a:lnTo>
                    <a:lnTo>
                      <a:pt x="729" y="5956"/>
                    </a:lnTo>
                    <a:lnTo>
                      <a:pt x="620" y="5815"/>
                    </a:lnTo>
                    <a:lnTo>
                      <a:pt x="513" y="5672"/>
                    </a:lnTo>
                    <a:lnTo>
                      <a:pt x="407" y="5530"/>
                    </a:lnTo>
                    <a:lnTo>
                      <a:pt x="303" y="5385"/>
                    </a:lnTo>
                    <a:lnTo>
                      <a:pt x="200" y="5239"/>
                    </a:lnTo>
                    <a:lnTo>
                      <a:pt x="99" y="5092"/>
                    </a:lnTo>
                    <a:lnTo>
                      <a:pt x="0" y="4944"/>
                    </a:lnTo>
                    <a:lnTo>
                      <a:pt x="4" y="4907"/>
                    </a:lnTo>
                    <a:lnTo>
                      <a:pt x="9" y="4872"/>
                    </a:lnTo>
                    <a:lnTo>
                      <a:pt x="15" y="4836"/>
                    </a:lnTo>
                    <a:lnTo>
                      <a:pt x="21" y="4800"/>
                    </a:lnTo>
                    <a:lnTo>
                      <a:pt x="29" y="4765"/>
                    </a:lnTo>
                    <a:lnTo>
                      <a:pt x="37" y="4729"/>
                    </a:lnTo>
                    <a:lnTo>
                      <a:pt x="46" y="4694"/>
                    </a:lnTo>
                    <a:lnTo>
                      <a:pt x="55" y="4660"/>
                    </a:lnTo>
                    <a:lnTo>
                      <a:pt x="65" y="4625"/>
                    </a:lnTo>
                    <a:lnTo>
                      <a:pt x="75" y="4590"/>
                    </a:lnTo>
                    <a:lnTo>
                      <a:pt x="87" y="4557"/>
                    </a:lnTo>
                    <a:lnTo>
                      <a:pt x="98" y="4522"/>
                    </a:lnTo>
                    <a:lnTo>
                      <a:pt x="123" y="4455"/>
                    </a:lnTo>
                    <a:lnTo>
                      <a:pt x="150" y="4388"/>
                    </a:lnTo>
                    <a:lnTo>
                      <a:pt x="178" y="4323"/>
                    </a:lnTo>
                    <a:lnTo>
                      <a:pt x="209" y="4258"/>
                    </a:lnTo>
                    <a:lnTo>
                      <a:pt x="241" y="4195"/>
                    </a:lnTo>
                    <a:lnTo>
                      <a:pt x="273" y="4132"/>
                    </a:lnTo>
                    <a:lnTo>
                      <a:pt x="308" y="4071"/>
                    </a:lnTo>
                    <a:lnTo>
                      <a:pt x="343" y="4011"/>
                    </a:lnTo>
                    <a:lnTo>
                      <a:pt x="378" y="3952"/>
                    </a:lnTo>
                    <a:lnTo>
                      <a:pt x="414" y="3895"/>
                    </a:lnTo>
                    <a:lnTo>
                      <a:pt x="421" y="3893"/>
                    </a:lnTo>
                    <a:lnTo>
                      <a:pt x="430" y="3893"/>
                    </a:lnTo>
                    <a:lnTo>
                      <a:pt x="442" y="3894"/>
                    </a:lnTo>
                    <a:lnTo>
                      <a:pt x="454" y="3897"/>
                    </a:lnTo>
                    <a:lnTo>
                      <a:pt x="482" y="3906"/>
                    </a:lnTo>
                    <a:lnTo>
                      <a:pt x="515" y="3919"/>
                    </a:lnTo>
                    <a:lnTo>
                      <a:pt x="553" y="3935"/>
                    </a:lnTo>
                    <a:lnTo>
                      <a:pt x="593" y="3955"/>
                    </a:lnTo>
                    <a:lnTo>
                      <a:pt x="633" y="3976"/>
                    </a:lnTo>
                    <a:lnTo>
                      <a:pt x="676" y="3998"/>
                    </a:lnTo>
                    <a:lnTo>
                      <a:pt x="719" y="4020"/>
                    </a:lnTo>
                    <a:lnTo>
                      <a:pt x="761" y="4040"/>
                    </a:lnTo>
                    <a:lnTo>
                      <a:pt x="801" y="4060"/>
                    </a:lnTo>
                    <a:lnTo>
                      <a:pt x="837" y="4077"/>
                    </a:lnTo>
                    <a:lnTo>
                      <a:pt x="855" y="4084"/>
                    </a:lnTo>
                    <a:lnTo>
                      <a:pt x="871" y="4090"/>
                    </a:lnTo>
                    <a:lnTo>
                      <a:pt x="885" y="4096"/>
                    </a:lnTo>
                    <a:lnTo>
                      <a:pt x="900" y="4100"/>
                    </a:lnTo>
                    <a:lnTo>
                      <a:pt x="912" y="4103"/>
                    </a:lnTo>
                    <a:lnTo>
                      <a:pt x="922" y="4104"/>
                    </a:lnTo>
                    <a:lnTo>
                      <a:pt x="931" y="4104"/>
                    </a:lnTo>
                    <a:lnTo>
                      <a:pt x="938" y="4102"/>
                    </a:lnTo>
                    <a:lnTo>
                      <a:pt x="972" y="4088"/>
                    </a:lnTo>
                    <a:lnTo>
                      <a:pt x="1002" y="4072"/>
                    </a:lnTo>
                    <a:lnTo>
                      <a:pt x="1025" y="4052"/>
                    </a:lnTo>
                    <a:lnTo>
                      <a:pt x="1045" y="4029"/>
                    </a:lnTo>
                    <a:lnTo>
                      <a:pt x="1061" y="4004"/>
                    </a:lnTo>
                    <a:lnTo>
                      <a:pt x="1074" y="3976"/>
                    </a:lnTo>
                    <a:lnTo>
                      <a:pt x="1083" y="3947"/>
                    </a:lnTo>
                    <a:lnTo>
                      <a:pt x="1090" y="3914"/>
                    </a:lnTo>
                    <a:lnTo>
                      <a:pt x="1095" y="3880"/>
                    </a:lnTo>
                    <a:lnTo>
                      <a:pt x="1097" y="3845"/>
                    </a:lnTo>
                    <a:lnTo>
                      <a:pt x="1099" y="3808"/>
                    </a:lnTo>
                    <a:lnTo>
                      <a:pt x="1099" y="3769"/>
                    </a:lnTo>
                    <a:lnTo>
                      <a:pt x="1097" y="3691"/>
                    </a:lnTo>
                    <a:lnTo>
                      <a:pt x="1095" y="3608"/>
                    </a:lnTo>
                    <a:lnTo>
                      <a:pt x="1096" y="3566"/>
                    </a:lnTo>
                    <a:lnTo>
                      <a:pt x="1097" y="3525"/>
                    </a:lnTo>
                    <a:lnTo>
                      <a:pt x="1099" y="3484"/>
                    </a:lnTo>
                    <a:lnTo>
                      <a:pt x="1105" y="3443"/>
                    </a:lnTo>
                    <a:lnTo>
                      <a:pt x="1112" y="3402"/>
                    </a:lnTo>
                    <a:lnTo>
                      <a:pt x="1122" y="3362"/>
                    </a:lnTo>
                    <a:lnTo>
                      <a:pt x="1134" y="3323"/>
                    </a:lnTo>
                    <a:lnTo>
                      <a:pt x="1150" y="3286"/>
                    </a:lnTo>
                    <a:lnTo>
                      <a:pt x="1171" y="3250"/>
                    </a:lnTo>
                    <a:lnTo>
                      <a:pt x="1194" y="3215"/>
                    </a:lnTo>
                    <a:lnTo>
                      <a:pt x="1223" y="3183"/>
                    </a:lnTo>
                    <a:lnTo>
                      <a:pt x="1258" y="3152"/>
                    </a:lnTo>
                    <a:lnTo>
                      <a:pt x="1296" y="3124"/>
                    </a:lnTo>
                    <a:lnTo>
                      <a:pt x="1341" y="3097"/>
                    </a:lnTo>
                    <a:lnTo>
                      <a:pt x="1392" y="3074"/>
                    </a:lnTo>
                    <a:lnTo>
                      <a:pt x="1449" y="3052"/>
                    </a:lnTo>
                    <a:lnTo>
                      <a:pt x="1471" y="3047"/>
                    </a:lnTo>
                    <a:lnTo>
                      <a:pt x="1491" y="3043"/>
                    </a:lnTo>
                    <a:lnTo>
                      <a:pt x="1513" y="3042"/>
                    </a:lnTo>
                    <a:lnTo>
                      <a:pt x="1536" y="3044"/>
                    </a:lnTo>
                    <a:lnTo>
                      <a:pt x="1560" y="3049"/>
                    </a:lnTo>
                    <a:lnTo>
                      <a:pt x="1589" y="3057"/>
                    </a:lnTo>
                    <a:lnTo>
                      <a:pt x="1620" y="3070"/>
                    </a:lnTo>
                    <a:lnTo>
                      <a:pt x="1654" y="3087"/>
                    </a:lnTo>
                    <a:lnTo>
                      <a:pt x="1694" y="3109"/>
                    </a:lnTo>
                    <a:lnTo>
                      <a:pt x="1738" y="3137"/>
                    </a:lnTo>
                    <a:lnTo>
                      <a:pt x="1789" y="3169"/>
                    </a:lnTo>
                    <a:lnTo>
                      <a:pt x="1845" y="3209"/>
                    </a:lnTo>
                    <a:lnTo>
                      <a:pt x="1908" y="3255"/>
                    </a:lnTo>
                    <a:lnTo>
                      <a:pt x="1980" y="3307"/>
                    </a:lnTo>
                    <a:lnTo>
                      <a:pt x="2059" y="3367"/>
                    </a:lnTo>
                    <a:lnTo>
                      <a:pt x="2147" y="3436"/>
                    </a:lnTo>
                    <a:lnTo>
                      <a:pt x="2352" y="3596"/>
                    </a:lnTo>
                    <a:lnTo>
                      <a:pt x="2599" y="3793"/>
                    </a:lnTo>
                    <a:lnTo>
                      <a:pt x="2893" y="4028"/>
                    </a:lnTo>
                    <a:lnTo>
                      <a:pt x="3239" y="4307"/>
                    </a:lnTo>
                    <a:lnTo>
                      <a:pt x="3643" y="4631"/>
                    </a:lnTo>
                    <a:lnTo>
                      <a:pt x="4109" y="5003"/>
                    </a:lnTo>
                    <a:lnTo>
                      <a:pt x="4642" y="5430"/>
                    </a:lnTo>
                    <a:lnTo>
                      <a:pt x="5246" y="5910"/>
                    </a:lnTo>
                    <a:lnTo>
                      <a:pt x="5328" y="5738"/>
                    </a:lnTo>
                    <a:lnTo>
                      <a:pt x="5453" y="5473"/>
                    </a:lnTo>
                    <a:lnTo>
                      <a:pt x="5618" y="5130"/>
                    </a:lnTo>
                    <a:lnTo>
                      <a:pt x="5813" y="4723"/>
                    </a:lnTo>
                    <a:lnTo>
                      <a:pt x="6035" y="4266"/>
                    </a:lnTo>
                    <a:lnTo>
                      <a:pt x="6273" y="3773"/>
                    </a:lnTo>
                    <a:lnTo>
                      <a:pt x="6525" y="3259"/>
                    </a:lnTo>
                    <a:lnTo>
                      <a:pt x="6782" y="2738"/>
                    </a:lnTo>
                    <a:lnTo>
                      <a:pt x="6911" y="2479"/>
                    </a:lnTo>
                    <a:lnTo>
                      <a:pt x="7038" y="2224"/>
                    </a:lnTo>
                    <a:lnTo>
                      <a:pt x="7164" y="1973"/>
                    </a:lnTo>
                    <a:lnTo>
                      <a:pt x="7287" y="1730"/>
                    </a:lnTo>
                    <a:lnTo>
                      <a:pt x="7407" y="1496"/>
                    </a:lnTo>
                    <a:lnTo>
                      <a:pt x="7521" y="1271"/>
                    </a:lnTo>
                    <a:lnTo>
                      <a:pt x="7631" y="1060"/>
                    </a:lnTo>
                    <a:lnTo>
                      <a:pt x="7735" y="862"/>
                    </a:lnTo>
                    <a:lnTo>
                      <a:pt x="7833" y="681"/>
                    </a:lnTo>
                    <a:lnTo>
                      <a:pt x="7923" y="516"/>
                    </a:lnTo>
                    <a:lnTo>
                      <a:pt x="8003" y="372"/>
                    </a:lnTo>
                    <a:lnTo>
                      <a:pt x="8076" y="248"/>
                    </a:lnTo>
                    <a:lnTo>
                      <a:pt x="8138" y="147"/>
                    </a:lnTo>
                    <a:lnTo>
                      <a:pt x="8189" y="72"/>
                    </a:lnTo>
                    <a:lnTo>
                      <a:pt x="8229" y="22"/>
                    </a:lnTo>
                    <a:lnTo>
                      <a:pt x="8256" y="1"/>
                    </a:lnTo>
                    <a:lnTo>
                      <a:pt x="8262" y="0"/>
                    </a:lnTo>
                    <a:lnTo>
                      <a:pt x="8273" y="0"/>
                    </a:lnTo>
                    <a:lnTo>
                      <a:pt x="8286" y="2"/>
                    </a:lnTo>
                    <a:lnTo>
                      <a:pt x="8303" y="4"/>
                    </a:lnTo>
                    <a:lnTo>
                      <a:pt x="8347" y="14"/>
                    </a:lnTo>
                    <a:lnTo>
                      <a:pt x="8403" y="26"/>
                    </a:lnTo>
                    <a:lnTo>
                      <a:pt x="8466" y="43"/>
                    </a:lnTo>
                    <a:lnTo>
                      <a:pt x="8538" y="65"/>
                    </a:lnTo>
                    <a:lnTo>
                      <a:pt x="8575" y="77"/>
                    </a:lnTo>
                    <a:lnTo>
                      <a:pt x="8614" y="90"/>
                    </a:lnTo>
                    <a:lnTo>
                      <a:pt x="8653" y="104"/>
                    </a:lnTo>
                    <a:lnTo>
                      <a:pt x="8693" y="120"/>
                    </a:lnTo>
                    <a:lnTo>
                      <a:pt x="8732" y="136"/>
                    </a:lnTo>
                    <a:lnTo>
                      <a:pt x="8772" y="153"/>
                    </a:lnTo>
                    <a:lnTo>
                      <a:pt x="8812" y="173"/>
                    </a:lnTo>
                    <a:lnTo>
                      <a:pt x="8851" y="191"/>
                    </a:lnTo>
                    <a:lnTo>
                      <a:pt x="8889" y="211"/>
                    </a:lnTo>
                    <a:lnTo>
                      <a:pt x="8926" y="233"/>
                    </a:lnTo>
                    <a:lnTo>
                      <a:pt x="8962" y="255"/>
                    </a:lnTo>
                    <a:lnTo>
                      <a:pt x="8996" y="279"/>
                    </a:lnTo>
                    <a:lnTo>
                      <a:pt x="9028" y="303"/>
                    </a:lnTo>
                    <a:lnTo>
                      <a:pt x="9058" y="328"/>
                    </a:lnTo>
                    <a:lnTo>
                      <a:pt x="9086" y="354"/>
                    </a:lnTo>
                    <a:lnTo>
                      <a:pt x="9112" y="381"/>
                    </a:lnTo>
                    <a:lnTo>
                      <a:pt x="9133" y="408"/>
                    </a:lnTo>
                    <a:lnTo>
                      <a:pt x="9153" y="438"/>
                    </a:lnTo>
                    <a:lnTo>
                      <a:pt x="9169" y="467"/>
                    </a:lnTo>
                    <a:lnTo>
                      <a:pt x="9181" y="498"/>
                    </a:lnTo>
                    <a:lnTo>
                      <a:pt x="9171" y="518"/>
                    </a:lnTo>
                    <a:lnTo>
                      <a:pt x="9161" y="540"/>
                    </a:lnTo>
                    <a:lnTo>
                      <a:pt x="9153" y="561"/>
                    </a:lnTo>
                    <a:lnTo>
                      <a:pt x="9147" y="583"/>
                    </a:lnTo>
                    <a:lnTo>
                      <a:pt x="9145" y="594"/>
                    </a:lnTo>
                    <a:lnTo>
                      <a:pt x="9142" y="605"/>
                    </a:lnTo>
                    <a:lnTo>
                      <a:pt x="9142" y="616"/>
                    </a:lnTo>
                    <a:lnTo>
                      <a:pt x="9142" y="628"/>
                    </a:lnTo>
                    <a:lnTo>
                      <a:pt x="9144" y="640"/>
                    </a:lnTo>
                    <a:lnTo>
                      <a:pt x="9146" y="652"/>
                    </a:lnTo>
                    <a:lnTo>
                      <a:pt x="9149" y="664"/>
                    </a:lnTo>
                    <a:lnTo>
                      <a:pt x="9154" y="678"/>
                    </a:lnTo>
                    <a:lnTo>
                      <a:pt x="9163" y="694"/>
                    </a:lnTo>
                    <a:lnTo>
                      <a:pt x="9173" y="709"/>
                    </a:lnTo>
                    <a:lnTo>
                      <a:pt x="9184" y="723"/>
                    </a:lnTo>
                    <a:lnTo>
                      <a:pt x="9197" y="737"/>
                    </a:lnTo>
                    <a:lnTo>
                      <a:pt x="9209" y="749"/>
                    </a:lnTo>
                    <a:lnTo>
                      <a:pt x="9223" y="760"/>
                    </a:lnTo>
                    <a:lnTo>
                      <a:pt x="9237" y="770"/>
                    </a:lnTo>
                    <a:lnTo>
                      <a:pt x="9252" y="781"/>
                    </a:lnTo>
                    <a:lnTo>
                      <a:pt x="9267" y="789"/>
                    </a:lnTo>
                    <a:lnTo>
                      <a:pt x="9283" y="797"/>
                    </a:lnTo>
                    <a:lnTo>
                      <a:pt x="9301" y="803"/>
                    </a:lnTo>
                    <a:lnTo>
                      <a:pt x="9318" y="809"/>
                    </a:lnTo>
                    <a:lnTo>
                      <a:pt x="9335" y="815"/>
                    </a:lnTo>
                    <a:lnTo>
                      <a:pt x="9354" y="819"/>
                    </a:lnTo>
                    <a:lnTo>
                      <a:pt x="9372" y="823"/>
                    </a:lnTo>
                    <a:lnTo>
                      <a:pt x="9391" y="825"/>
                    </a:lnTo>
                    <a:lnTo>
                      <a:pt x="9412" y="829"/>
                    </a:lnTo>
                    <a:lnTo>
                      <a:pt x="9431" y="830"/>
                    </a:lnTo>
                    <a:lnTo>
                      <a:pt x="9452" y="831"/>
                    </a:lnTo>
                    <a:lnTo>
                      <a:pt x="9472" y="831"/>
                    </a:lnTo>
                    <a:lnTo>
                      <a:pt x="9493" y="831"/>
                    </a:lnTo>
                    <a:lnTo>
                      <a:pt x="9515" y="830"/>
                    </a:lnTo>
                    <a:lnTo>
                      <a:pt x="9536" y="827"/>
                    </a:lnTo>
                    <a:lnTo>
                      <a:pt x="9558" y="825"/>
                    </a:lnTo>
                    <a:lnTo>
                      <a:pt x="9601" y="818"/>
                    </a:lnTo>
                    <a:lnTo>
                      <a:pt x="9645" y="810"/>
                    </a:lnTo>
                    <a:lnTo>
                      <a:pt x="9689" y="800"/>
                    </a:lnTo>
                    <a:lnTo>
                      <a:pt x="9733" y="788"/>
                    </a:lnTo>
                    <a:lnTo>
                      <a:pt x="9761" y="779"/>
                    </a:lnTo>
                    <a:lnTo>
                      <a:pt x="9787" y="770"/>
                    </a:lnTo>
                    <a:lnTo>
                      <a:pt x="9800" y="766"/>
                    </a:lnTo>
                    <a:lnTo>
                      <a:pt x="9813" y="764"/>
                    </a:lnTo>
                    <a:lnTo>
                      <a:pt x="9826" y="762"/>
                    </a:lnTo>
                    <a:lnTo>
                      <a:pt x="9839" y="761"/>
                    </a:lnTo>
                    <a:lnTo>
                      <a:pt x="9852" y="760"/>
                    </a:lnTo>
                    <a:lnTo>
                      <a:pt x="9866" y="761"/>
                    </a:lnTo>
                    <a:lnTo>
                      <a:pt x="9879" y="762"/>
                    </a:lnTo>
                    <a:lnTo>
                      <a:pt x="9893" y="765"/>
                    </a:lnTo>
                    <a:lnTo>
                      <a:pt x="9907" y="769"/>
                    </a:lnTo>
                    <a:lnTo>
                      <a:pt x="9924" y="773"/>
                    </a:lnTo>
                    <a:lnTo>
                      <a:pt x="9939" y="781"/>
                    </a:lnTo>
                    <a:lnTo>
                      <a:pt x="9956" y="788"/>
                    </a:lnTo>
                    <a:lnTo>
                      <a:pt x="9974" y="797"/>
                    </a:lnTo>
                    <a:lnTo>
                      <a:pt x="9992" y="808"/>
                    </a:lnTo>
                    <a:lnTo>
                      <a:pt x="10011" y="820"/>
                    </a:lnTo>
                    <a:lnTo>
                      <a:pt x="10032" y="834"/>
                    </a:lnTo>
                    <a:lnTo>
                      <a:pt x="10054" y="850"/>
                    </a:lnTo>
                    <a:lnTo>
                      <a:pt x="10077" y="867"/>
                    </a:lnTo>
                    <a:lnTo>
                      <a:pt x="10101" y="887"/>
                    </a:lnTo>
                    <a:lnTo>
                      <a:pt x="10128" y="908"/>
                    </a:lnTo>
                    <a:lnTo>
                      <a:pt x="10184" y="957"/>
                    </a:lnTo>
                    <a:lnTo>
                      <a:pt x="10247" y="1015"/>
                    </a:lnTo>
                    <a:lnTo>
                      <a:pt x="10317" y="1084"/>
                    </a:lnTo>
                    <a:lnTo>
                      <a:pt x="10396" y="1161"/>
                    </a:lnTo>
                    <a:lnTo>
                      <a:pt x="10397" y="1227"/>
                    </a:lnTo>
                    <a:lnTo>
                      <a:pt x="10382" y="1324"/>
                    </a:lnTo>
                    <a:lnTo>
                      <a:pt x="10352" y="1448"/>
                    </a:lnTo>
                    <a:lnTo>
                      <a:pt x="10309" y="1598"/>
                    </a:lnTo>
                    <a:lnTo>
                      <a:pt x="10253" y="1770"/>
                    </a:lnTo>
                    <a:lnTo>
                      <a:pt x="10186" y="1963"/>
                    </a:lnTo>
                    <a:lnTo>
                      <a:pt x="10107" y="2176"/>
                    </a:lnTo>
                    <a:lnTo>
                      <a:pt x="10020" y="2405"/>
                    </a:lnTo>
                    <a:lnTo>
                      <a:pt x="9924" y="2650"/>
                    </a:lnTo>
                    <a:lnTo>
                      <a:pt x="9820" y="2908"/>
                    </a:lnTo>
                    <a:lnTo>
                      <a:pt x="9710" y="3178"/>
                    </a:lnTo>
                    <a:lnTo>
                      <a:pt x="9593" y="3456"/>
                    </a:lnTo>
                    <a:lnTo>
                      <a:pt x="9473" y="3741"/>
                    </a:lnTo>
                    <a:lnTo>
                      <a:pt x="9349" y="4031"/>
                    </a:lnTo>
                    <a:lnTo>
                      <a:pt x="9222" y="4324"/>
                    </a:lnTo>
                    <a:lnTo>
                      <a:pt x="9095" y="4618"/>
                    </a:lnTo>
                    <a:lnTo>
                      <a:pt x="8967" y="4911"/>
                    </a:lnTo>
                    <a:lnTo>
                      <a:pt x="8840" y="5199"/>
                    </a:lnTo>
                    <a:lnTo>
                      <a:pt x="8713" y="5484"/>
                    </a:lnTo>
                    <a:lnTo>
                      <a:pt x="8590" y="5760"/>
                    </a:lnTo>
                    <a:lnTo>
                      <a:pt x="8355" y="6284"/>
                    </a:lnTo>
                    <a:lnTo>
                      <a:pt x="8144" y="6755"/>
                    </a:lnTo>
                    <a:lnTo>
                      <a:pt x="7963" y="7155"/>
                    </a:lnTo>
                    <a:lnTo>
                      <a:pt x="7822" y="7469"/>
                    </a:lnTo>
                    <a:lnTo>
                      <a:pt x="7769" y="7589"/>
                    </a:lnTo>
                    <a:lnTo>
                      <a:pt x="7728" y="7681"/>
                    </a:lnTo>
                    <a:lnTo>
                      <a:pt x="7701" y="7743"/>
                    </a:lnTo>
                    <a:lnTo>
                      <a:pt x="7690" y="7775"/>
                    </a:lnTo>
                    <a:lnTo>
                      <a:pt x="11611" y="1032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59409" name="Rectangle 19"/>
              <p:cNvSpPr>
                <a:spLocks noChangeArrowheads="1"/>
              </p:cNvSpPr>
              <p:nvPr/>
            </p:nvSpPr>
            <p:spPr bwMode="auto">
              <a:xfrm>
                <a:off x="5991231" y="3482975"/>
                <a:ext cx="479425" cy="3810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4000">
                  <a:solidFill>
                    <a:srgbClr val="000000"/>
                  </a:solidFill>
                  <a:cs typeface="Arial" charset="0"/>
                </a:endParaRPr>
              </a:p>
            </p:txBody>
          </p:sp>
          <p:grpSp>
            <p:nvGrpSpPr>
              <p:cNvPr id="151569" name="Group 20"/>
              <p:cNvGrpSpPr>
                <a:grpSpLocks/>
              </p:cNvGrpSpPr>
              <p:nvPr/>
            </p:nvGrpSpPr>
            <p:grpSpPr bwMode="auto">
              <a:xfrm flipH="1">
                <a:off x="6169028" y="3521075"/>
                <a:ext cx="123825" cy="331788"/>
                <a:chOff x="2448" y="934"/>
                <a:chExt cx="963" cy="2587"/>
              </a:xfrm>
            </p:grpSpPr>
            <p:sp>
              <p:nvSpPr>
                <p:cNvPr id="151619" name="Freeform 21"/>
                <p:cNvSpPr>
                  <a:spLocks/>
                </p:cNvSpPr>
                <p:nvPr/>
              </p:nvSpPr>
              <p:spPr bwMode="auto">
                <a:xfrm>
                  <a:off x="2705" y="3188"/>
                  <a:ext cx="332" cy="333"/>
                </a:xfrm>
                <a:custGeom>
                  <a:avLst/>
                  <a:gdLst>
                    <a:gd name="T0" fmla="*/ 0 w 1330"/>
                    <a:gd name="T1" fmla="*/ 0 h 1330"/>
                    <a:gd name="T2" fmla="*/ 0 w 1330"/>
                    <a:gd name="T3" fmla="*/ 0 h 1330"/>
                    <a:gd name="T4" fmla="*/ 0 w 1330"/>
                    <a:gd name="T5" fmla="*/ 0 h 1330"/>
                    <a:gd name="T6" fmla="*/ 0 w 1330"/>
                    <a:gd name="T7" fmla="*/ 0 h 1330"/>
                    <a:gd name="T8" fmla="*/ 0 w 1330"/>
                    <a:gd name="T9" fmla="*/ 0 h 1330"/>
                    <a:gd name="T10" fmla="*/ 0 w 1330"/>
                    <a:gd name="T11" fmla="*/ 0 h 1330"/>
                    <a:gd name="T12" fmla="*/ 0 w 1330"/>
                    <a:gd name="T13" fmla="*/ 0 h 1330"/>
                    <a:gd name="T14" fmla="*/ 0 w 1330"/>
                    <a:gd name="T15" fmla="*/ 0 h 1330"/>
                    <a:gd name="T16" fmla="*/ 0 w 1330"/>
                    <a:gd name="T17" fmla="*/ 0 h 1330"/>
                    <a:gd name="T18" fmla="*/ 0 w 1330"/>
                    <a:gd name="T19" fmla="*/ 0 h 1330"/>
                    <a:gd name="T20" fmla="*/ 0 w 1330"/>
                    <a:gd name="T21" fmla="*/ 0 h 1330"/>
                    <a:gd name="T22" fmla="*/ 0 w 1330"/>
                    <a:gd name="T23" fmla="*/ 0 h 1330"/>
                    <a:gd name="T24" fmla="*/ 0 w 1330"/>
                    <a:gd name="T25" fmla="*/ 0 h 1330"/>
                    <a:gd name="T26" fmla="*/ 0 w 1330"/>
                    <a:gd name="T27" fmla="*/ 0 h 1330"/>
                    <a:gd name="T28" fmla="*/ 0 w 1330"/>
                    <a:gd name="T29" fmla="*/ 0 h 1330"/>
                    <a:gd name="T30" fmla="*/ 0 w 1330"/>
                    <a:gd name="T31" fmla="*/ 0 h 1330"/>
                    <a:gd name="T32" fmla="*/ 0 w 1330"/>
                    <a:gd name="T33" fmla="*/ 0 h 1330"/>
                    <a:gd name="T34" fmla="*/ 0 w 1330"/>
                    <a:gd name="T35" fmla="*/ 0 h 1330"/>
                    <a:gd name="T36" fmla="*/ 0 w 1330"/>
                    <a:gd name="T37" fmla="*/ 0 h 1330"/>
                    <a:gd name="T38" fmla="*/ 0 w 1330"/>
                    <a:gd name="T39" fmla="*/ 0 h 1330"/>
                    <a:gd name="T40" fmla="*/ 0 w 1330"/>
                    <a:gd name="T41" fmla="*/ 0 h 1330"/>
                    <a:gd name="T42" fmla="*/ 0 w 1330"/>
                    <a:gd name="T43" fmla="*/ 0 h 1330"/>
                    <a:gd name="T44" fmla="*/ 0 w 1330"/>
                    <a:gd name="T45" fmla="*/ 0 h 1330"/>
                    <a:gd name="T46" fmla="*/ 0 w 1330"/>
                    <a:gd name="T47" fmla="*/ 0 h 1330"/>
                    <a:gd name="T48" fmla="*/ 0 w 1330"/>
                    <a:gd name="T49" fmla="*/ 0 h 1330"/>
                    <a:gd name="T50" fmla="*/ 0 w 1330"/>
                    <a:gd name="T51" fmla="*/ 0 h 1330"/>
                    <a:gd name="T52" fmla="*/ 0 w 1330"/>
                    <a:gd name="T53" fmla="*/ 0 h 1330"/>
                    <a:gd name="T54" fmla="*/ 0 w 1330"/>
                    <a:gd name="T55" fmla="*/ 0 h 1330"/>
                    <a:gd name="T56" fmla="*/ 0 w 1330"/>
                    <a:gd name="T57" fmla="*/ 0 h 1330"/>
                    <a:gd name="T58" fmla="*/ 0 w 1330"/>
                    <a:gd name="T59" fmla="*/ 0 h 1330"/>
                    <a:gd name="T60" fmla="*/ 0 w 1330"/>
                    <a:gd name="T61" fmla="*/ 0 h 1330"/>
                    <a:gd name="T62" fmla="*/ 0 w 1330"/>
                    <a:gd name="T63" fmla="*/ 0 h 1330"/>
                    <a:gd name="T64" fmla="*/ 0 w 1330"/>
                    <a:gd name="T65" fmla="*/ 0 h 1330"/>
                    <a:gd name="T66" fmla="*/ 0 w 1330"/>
                    <a:gd name="T67" fmla="*/ 0 h 1330"/>
                    <a:gd name="T68" fmla="*/ 0 w 1330"/>
                    <a:gd name="T69" fmla="*/ 0 h 1330"/>
                    <a:gd name="T70" fmla="*/ 0 w 1330"/>
                    <a:gd name="T71" fmla="*/ 0 h 1330"/>
                    <a:gd name="T72" fmla="*/ 0 w 1330"/>
                    <a:gd name="T73" fmla="*/ 0 h 1330"/>
                    <a:gd name="T74" fmla="*/ 0 w 1330"/>
                    <a:gd name="T75" fmla="*/ 0 h 1330"/>
                    <a:gd name="T76" fmla="*/ 0 w 1330"/>
                    <a:gd name="T77" fmla="*/ 0 h 1330"/>
                    <a:gd name="T78" fmla="*/ 0 w 1330"/>
                    <a:gd name="T79" fmla="*/ 0 h 1330"/>
                    <a:gd name="T80" fmla="*/ 0 w 1330"/>
                    <a:gd name="T81" fmla="*/ 0 h 1330"/>
                    <a:gd name="T82" fmla="*/ 0 w 1330"/>
                    <a:gd name="T83" fmla="*/ 0 h 1330"/>
                    <a:gd name="T84" fmla="*/ 0 w 1330"/>
                    <a:gd name="T85" fmla="*/ 0 h 1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30" h="1330">
                      <a:moveTo>
                        <a:pt x="1330" y="664"/>
                      </a:moveTo>
                      <a:lnTo>
                        <a:pt x="1329" y="698"/>
                      </a:lnTo>
                      <a:lnTo>
                        <a:pt x="1326" y="733"/>
                      </a:lnTo>
                      <a:lnTo>
                        <a:pt x="1322" y="766"/>
                      </a:lnTo>
                      <a:lnTo>
                        <a:pt x="1316" y="798"/>
                      </a:lnTo>
                      <a:lnTo>
                        <a:pt x="1309" y="831"/>
                      </a:lnTo>
                      <a:lnTo>
                        <a:pt x="1300" y="862"/>
                      </a:lnTo>
                      <a:lnTo>
                        <a:pt x="1290" y="893"/>
                      </a:lnTo>
                      <a:lnTo>
                        <a:pt x="1278" y="924"/>
                      </a:lnTo>
                      <a:lnTo>
                        <a:pt x="1264" y="953"/>
                      </a:lnTo>
                      <a:lnTo>
                        <a:pt x="1250" y="981"/>
                      </a:lnTo>
                      <a:lnTo>
                        <a:pt x="1234" y="1010"/>
                      </a:lnTo>
                      <a:lnTo>
                        <a:pt x="1217" y="1037"/>
                      </a:lnTo>
                      <a:lnTo>
                        <a:pt x="1198" y="1062"/>
                      </a:lnTo>
                      <a:lnTo>
                        <a:pt x="1178" y="1088"/>
                      </a:lnTo>
                      <a:lnTo>
                        <a:pt x="1157" y="1112"/>
                      </a:lnTo>
                      <a:lnTo>
                        <a:pt x="1135" y="1135"/>
                      </a:lnTo>
                      <a:lnTo>
                        <a:pt x="1112" y="1157"/>
                      </a:lnTo>
                      <a:lnTo>
                        <a:pt x="1088" y="1178"/>
                      </a:lnTo>
                      <a:lnTo>
                        <a:pt x="1063" y="1198"/>
                      </a:lnTo>
                      <a:lnTo>
                        <a:pt x="1037" y="1216"/>
                      </a:lnTo>
                      <a:lnTo>
                        <a:pt x="1009" y="1233"/>
                      </a:lnTo>
                      <a:lnTo>
                        <a:pt x="982" y="1249"/>
                      </a:lnTo>
                      <a:lnTo>
                        <a:pt x="953" y="1265"/>
                      </a:lnTo>
                      <a:lnTo>
                        <a:pt x="924" y="1278"/>
                      </a:lnTo>
                      <a:lnTo>
                        <a:pt x="893" y="1290"/>
                      </a:lnTo>
                      <a:lnTo>
                        <a:pt x="863" y="1300"/>
                      </a:lnTo>
                      <a:lnTo>
                        <a:pt x="830" y="1309"/>
                      </a:lnTo>
                      <a:lnTo>
                        <a:pt x="798" y="1316"/>
                      </a:lnTo>
                      <a:lnTo>
                        <a:pt x="766" y="1322"/>
                      </a:lnTo>
                      <a:lnTo>
                        <a:pt x="732" y="1326"/>
                      </a:lnTo>
                      <a:lnTo>
                        <a:pt x="698" y="1329"/>
                      </a:lnTo>
                      <a:lnTo>
                        <a:pt x="664" y="1330"/>
                      </a:lnTo>
                      <a:lnTo>
                        <a:pt x="630" y="1329"/>
                      </a:lnTo>
                      <a:lnTo>
                        <a:pt x="596" y="1326"/>
                      </a:lnTo>
                      <a:lnTo>
                        <a:pt x="562" y="1322"/>
                      </a:lnTo>
                      <a:lnTo>
                        <a:pt x="530" y="1316"/>
                      </a:lnTo>
                      <a:lnTo>
                        <a:pt x="498" y="1309"/>
                      </a:lnTo>
                      <a:lnTo>
                        <a:pt x="466" y="1300"/>
                      </a:lnTo>
                      <a:lnTo>
                        <a:pt x="436" y="1290"/>
                      </a:lnTo>
                      <a:lnTo>
                        <a:pt x="406" y="1278"/>
                      </a:lnTo>
                      <a:lnTo>
                        <a:pt x="376" y="1265"/>
                      </a:lnTo>
                      <a:lnTo>
                        <a:pt x="348" y="1249"/>
                      </a:lnTo>
                      <a:lnTo>
                        <a:pt x="320" y="1233"/>
                      </a:lnTo>
                      <a:lnTo>
                        <a:pt x="293" y="1216"/>
                      </a:lnTo>
                      <a:lnTo>
                        <a:pt x="267" y="1198"/>
                      </a:lnTo>
                      <a:lnTo>
                        <a:pt x="242" y="1178"/>
                      </a:lnTo>
                      <a:lnTo>
                        <a:pt x="217" y="1157"/>
                      </a:lnTo>
                      <a:lnTo>
                        <a:pt x="195" y="1135"/>
                      </a:lnTo>
                      <a:lnTo>
                        <a:pt x="173" y="1112"/>
                      </a:lnTo>
                      <a:lnTo>
                        <a:pt x="152" y="1088"/>
                      </a:lnTo>
                      <a:lnTo>
                        <a:pt x="133" y="1062"/>
                      </a:lnTo>
                      <a:lnTo>
                        <a:pt x="113" y="1037"/>
                      </a:lnTo>
                      <a:lnTo>
                        <a:pt x="96" y="1010"/>
                      </a:lnTo>
                      <a:lnTo>
                        <a:pt x="80" y="981"/>
                      </a:lnTo>
                      <a:lnTo>
                        <a:pt x="66" y="953"/>
                      </a:lnTo>
                      <a:lnTo>
                        <a:pt x="53" y="924"/>
                      </a:lnTo>
                      <a:lnTo>
                        <a:pt x="40" y="893"/>
                      </a:lnTo>
                      <a:lnTo>
                        <a:pt x="30" y="862"/>
                      </a:lnTo>
                      <a:lnTo>
                        <a:pt x="21" y="831"/>
                      </a:lnTo>
                      <a:lnTo>
                        <a:pt x="14" y="798"/>
                      </a:lnTo>
                      <a:lnTo>
                        <a:pt x="8" y="766"/>
                      </a:lnTo>
                      <a:lnTo>
                        <a:pt x="4" y="733"/>
                      </a:lnTo>
                      <a:lnTo>
                        <a:pt x="1" y="698"/>
                      </a:lnTo>
                      <a:lnTo>
                        <a:pt x="0" y="664"/>
                      </a:lnTo>
                      <a:lnTo>
                        <a:pt x="1" y="629"/>
                      </a:lnTo>
                      <a:lnTo>
                        <a:pt x="4" y="596"/>
                      </a:lnTo>
                      <a:lnTo>
                        <a:pt x="8" y="563"/>
                      </a:lnTo>
                      <a:lnTo>
                        <a:pt x="14" y="530"/>
                      </a:lnTo>
                      <a:lnTo>
                        <a:pt x="21" y="498"/>
                      </a:lnTo>
                      <a:lnTo>
                        <a:pt x="30" y="467"/>
                      </a:lnTo>
                      <a:lnTo>
                        <a:pt x="40" y="436"/>
                      </a:lnTo>
                      <a:lnTo>
                        <a:pt x="53" y="406"/>
                      </a:lnTo>
                      <a:lnTo>
                        <a:pt x="66" y="377"/>
                      </a:lnTo>
                      <a:lnTo>
                        <a:pt x="80" y="347"/>
                      </a:lnTo>
                      <a:lnTo>
                        <a:pt x="96" y="320"/>
                      </a:lnTo>
                      <a:lnTo>
                        <a:pt x="113" y="293"/>
                      </a:lnTo>
                      <a:lnTo>
                        <a:pt x="133" y="267"/>
                      </a:lnTo>
                      <a:lnTo>
                        <a:pt x="152" y="242"/>
                      </a:lnTo>
                      <a:lnTo>
                        <a:pt x="173" y="218"/>
                      </a:lnTo>
                      <a:lnTo>
                        <a:pt x="195" y="195"/>
                      </a:lnTo>
                      <a:lnTo>
                        <a:pt x="217" y="172"/>
                      </a:lnTo>
                      <a:lnTo>
                        <a:pt x="242" y="152"/>
                      </a:lnTo>
                      <a:lnTo>
                        <a:pt x="267" y="132"/>
                      </a:lnTo>
                      <a:lnTo>
                        <a:pt x="293" y="114"/>
                      </a:lnTo>
                      <a:lnTo>
                        <a:pt x="320" y="96"/>
                      </a:lnTo>
                      <a:lnTo>
                        <a:pt x="348" y="80"/>
                      </a:lnTo>
                      <a:lnTo>
                        <a:pt x="376" y="66"/>
                      </a:lnTo>
                      <a:lnTo>
                        <a:pt x="406" y="53"/>
                      </a:lnTo>
                      <a:lnTo>
                        <a:pt x="436" y="41"/>
                      </a:lnTo>
                      <a:lnTo>
                        <a:pt x="466" y="30"/>
                      </a:lnTo>
                      <a:lnTo>
                        <a:pt x="498" y="22"/>
                      </a:lnTo>
                      <a:lnTo>
                        <a:pt x="530" y="14"/>
                      </a:lnTo>
                      <a:lnTo>
                        <a:pt x="562" y="8"/>
                      </a:lnTo>
                      <a:lnTo>
                        <a:pt x="596" y="3"/>
                      </a:lnTo>
                      <a:lnTo>
                        <a:pt x="630" y="1"/>
                      </a:lnTo>
                      <a:lnTo>
                        <a:pt x="664" y="0"/>
                      </a:lnTo>
                      <a:lnTo>
                        <a:pt x="698" y="1"/>
                      </a:lnTo>
                      <a:lnTo>
                        <a:pt x="732" y="3"/>
                      </a:lnTo>
                      <a:lnTo>
                        <a:pt x="766" y="8"/>
                      </a:lnTo>
                      <a:lnTo>
                        <a:pt x="798" y="14"/>
                      </a:lnTo>
                      <a:lnTo>
                        <a:pt x="830" y="22"/>
                      </a:lnTo>
                      <a:lnTo>
                        <a:pt x="863" y="30"/>
                      </a:lnTo>
                      <a:lnTo>
                        <a:pt x="893" y="41"/>
                      </a:lnTo>
                      <a:lnTo>
                        <a:pt x="924" y="53"/>
                      </a:lnTo>
                      <a:lnTo>
                        <a:pt x="953" y="66"/>
                      </a:lnTo>
                      <a:lnTo>
                        <a:pt x="982" y="80"/>
                      </a:lnTo>
                      <a:lnTo>
                        <a:pt x="1009" y="96"/>
                      </a:lnTo>
                      <a:lnTo>
                        <a:pt x="1037" y="114"/>
                      </a:lnTo>
                      <a:lnTo>
                        <a:pt x="1063" y="132"/>
                      </a:lnTo>
                      <a:lnTo>
                        <a:pt x="1088" y="152"/>
                      </a:lnTo>
                      <a:lnTo>
                        <a:pt x="1112" y="172"/>
                      </a:lnTo>
                      <a:lnTo>
                        <a:pt x="1135" y="195"/>
                      </a:lnTo>
                      <a:lnTo>
                        <a:pt x="1157" y="218"/>
                      </a:lnTo>
                      <a:lnTo>
                        <a:pt x="1178" y="242"/>
                      </a:lnTo>
                      <a:lnTo>
                        <a:pt x="1198" y="267"/>
                      </a:lnTo>
                      <a:lnTo>
                        <a:pt x="1217" y="293"/>
                      </a:lnTo>
                      <a:lnTo>
                        <a:pt x="1234" y="320"/>
                      </a:lnTo>
                      <a:lnTo>
                        <a:pt x="1250" y="347"/>
                      </a:lnTo>
                      <a:lnTo>
                        <a:pt x="1264" y="377"/>
                      </a:lnTo>
                      <a:lnTo>
                        <a:pt x="1278" y="406"/>
                      </a:lnTo>
                      <a:lnTo>
                        <a:pt x="1290" y="436"/>
                      </a:lnTo>
                      <a:lnTo>
                        <a:pt x="1300" y="467"/>
                      </a:lnTo>
                      <a:lnTo>
                        <a:pt x="1309" y="498"/>
                      </a:lnTo>
                      <a:lnTo>
                        <a:pt x="1316" y="530"/>
                      </a:lnTo>
                      <a:lnTo>
                        <a:pt x="1322" y="563"/>
                      </a:lnTo>
                      <a:lnTo>
                        <a:pt x="1326" y="596"/>
                      </a:lnTo>
                      <a:lnTo>
                        <a:pt x="1329" y="629"/>
                      </a:lnTo>
                      <a:lnTo>
                        <a:pt x="1330" y="66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51620" name="Freeform 22"/>
                <p:cNvSpPr>
                  <a:spLocks/>
                </p:cNvSpPr>
                <p:nvPr/>
              </p:nvSpPr>
              <p:spPr bwMode="auto">
                <a:xfrm>
                  <a:off x="2448" y="1045"/>
                  <a:ext cx="962" cy="2017"/>
                </a:xfrm>
                <a:custGeom>
                  <a:avLst/>
                  <a:gdLst>
                    <a:gd name="T0" fmla="*/ 0 w 3848"/>
                    <a:gd name="T1" fmla="*/ 0 h 8068"/>
                    <a:gd name="T2" fmla="*/ 0 w 3848"/>
                    <a:gd name="T3" fmla="*/ 0 h 8068"/>
                    <a:gd name="T4" fmla="*/ 0 w 3848"/>
                    <a:gd name="T5" fmla="*/ 0 h 8068"/>
                    <a:gd name="T6" fmla="*/ 0 w 3848"/>
                    <a:gd name="T7" fmla="*/ 0 h 8068"/>
                    <a:gd name="T8" fmla="*/ 0 w 3848"/>
                    <a:gd name="T9" fmla="*/ 0 h 8068"/>
                    <a:gd name="T10" fmla="*/ 0 w 3848"/>
                    <a:gd name="T11" fmla="*/ 0 h 8068"/>
                    <a:gd name="T12" fmla="*/ 0 w 3848"/>
                    <a:gd name="T13" fmla="*/ 0 h 8068"/>
                    <a:gd name="T14" fmla="*/ 0 w 3848"/>
                    <a:gd name="T15" fmla="*/ 0 h 8068"/>
                    <a:gd name="T16" fmla="*/ 0 w 3848"/>
                    <a:gd name="T17" fmla="*/ 0 h 8068"/>
                    <a:gd name="T18" fmla="*/ 0 w 3848"/>
                    <a:gd name="T19" fmla="*/ 0 h 8068"/>
                    <a:gd name="T20" fmla="*/ 0 w 3848"/>
                    <a:gd name="T21" fmla="*/ 0 h 8068"/>
                    <a:gd name="T22" fmla="*/ 0 w 3848"/>
                    <a:gd name="T23" fmla="*/ 0 h 80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48" h="8068">
                      <a:moveTo>
                        <a:pt x="1837" y="8068"/>
                      </a:moveTo>
                      <a:lnTo>
                        <a:pt x="3848" y="494"/>
                      </a:lnTo>
                      <a:lnTo>
                        <a:pt x="3616" y="270"/>
                      </a:lnTo>
                      <a:lnTo>
                        <a:pt x="3163" y="116"/>
                      </a:lnTo>
                      <a:lnTo>
                        <a:pt x="2639" y="18"/>
                      </a:lnTo>
                      <a:lnTo>
                        <a:pt x="2040" y="0"/>
                      </a:lnTo>
                      <a:lnTo>
                        <a:pt x="1303" y="18"/>
                      </a:lnTo>
                      <a:lnTo>
                        <a:pt x="793" y="98"/>
                      </a:lnTo>
                      <a:lnTo>
                        <a:pt x="236" y="272"/>
                      </a:lnTo>
                      <a:lnTo>
                        <a:pt x="0" y="494"/>
                      </a:lnTo>
                      <a:lnTo>
                        <a:pt x="1455" y="8049"/>
                      </a:lnTo>
                      <a:lnTo>
                        <a:pt x="1837" y="806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51621" name="Freeform 23"/>
                <p:cNvSpPr>
                  <a:spLocks/>
                </p:cNvSpPr>
                <p:nvPr/>
              </p:nvSpPr>
              <p:spPr bwMode="auto">
                <a:xfrm>
                  <a:off x="2448" y="934"/>
                  <a:ext cx="963" cy="468"/>
                </a:xfrm>
                <a:custGeom>
                  <a:avLst/>
                  <a:gdLst>
                    <a:gd name="T0" fmla="*/ 0 w 3853"/>
                    <a:gd name="T1" fmla="*/ 0 h 1871"/>
                    <a:gd name="T2" fmla="*/ 0 w 3853"/>
                    <a:gd name="T3" fmla="*/ 0 h 1871"/>
                    <a:gd name="T4" fmla="*/ 0 w 3853"/>
                    <a:gd name="T5" fmla="*/ 0 h 1871"/>
                    <a:gd name="T6" fmla="*/ 0 w 3853"/>
                    <a:gd name="T7" fmla="*/ 0 h 1871"/>
                    <a:gd name="T8" fmla="*/ 0 w 3853"/>
                    <a:gd name="T9" fmla="*/ 0 h 1871"/>
                    <a:gd name="T10" fmla="*/ 0 w 3853"/>
                    <a:gd name="T11" fmla="*/ 0 h 1871"/>
                    <a:gd name="T12" fmla="*/ 0 w 3853"/>
                    <a:gd name="T13" fmla="*/ 0 h 1871"/>
                    <a:gd name="T14" fmla="*/ 0 w 3853"/>
                    <a:gd name="T15" fmla="*/ 0 h 1871"/>
                    <a:gd name="T16" fmla="*/ 0 w 3853"/>
                    <a:gd name="T17" fmla="*/ 0 h 1871"/>
                    <a:gd name="T18" fmla="*/ 0 w 3853"/>
                    <a:gd name="T19" fmla="*/ 0 h 1871"/>
                    <a:gd name="T20" fmla="*/ 0 w 3853"/>
                    <a:gd name="T21" fmla="*/ 0 h 1871"/>
                    <a:gd name="T22" fmla="*/ 0 w 3853"/>
                    <a:gd name="T23" fmla="*/ 0 h 1871"/>
                    <a:gd name="T24" fmla="*/ 0 w 3853"/>
                    <a:gd name="T25" fmla="*/ 0 h 1871"/>
                    <a:gd name="T26" fmla="*/ 0 w 3853"/>
                    <a:gd name="T27" fmla="*/ 0 h 1871"/>
                    <a:gd name="T28" fmla="*/ 0 w 3853"/>
                    <a:gd name="T29" fmla="*/ 0 h 1871"/>
                    <a:gd name="T30" fmla="*/ 0 w 3853"/>
                    <a:gd name="T31" fmla="*/ 0 h 1871"/>
                    <a:gd name="T32" fmla="*/ 0 w 3853"/>
                    <a:gd name="T33" fmla="*/ 0 h 1871"/>
                    <a:gd name="T34" fmla="*/ 0 w 3853"/>
                    <a:gd name="T35" fmla="*/ 0 h 1871"/>
                    <a:gd name="T36" fmla="*/ 0 w 3853"/>
                    <a:gd name="T37" fmla="*/ 0 h 1871"/>
                    <a:gd name="T38" fmla="*/ 0 w 3853"/>
                    <a:gd name="T39" fmla="*/ 0 h 1871"/>
                    <a:gd name="T40" fmla="*/ 0 w 3853"/>
                    <a:gd name="T41" fmla="*/ 0 h 1871"/>
                    <a:gd name="T42" fmla="*/ 0 w 3853"/>
                    <a:gd name="T43" fmla="*/ 0 h 1871"/>
                    <a:gd name="T44" fmla="*/ 0 w 3853"/>
                    <a:gd name="T45" fmla="*/ 0 h 1871"/>
                    <a:gd name="T46" fmla="*/ 0 w 3853"/>
                    <a:gd name="T47" fmla="*/ 0 h 1871"/>
                    <a:gd name="T48" fmla="*/ 0 w 3853"/>
                    <a:gd name="T49" fmla="*/ 0 h 1871"/>
                    <a:gd name="T50" fmla="*/ 0 w 3853"/>
                    <a:gd name="T51" fmla="*/ 0 h 1871"/>
                    <a:gd name="T52" fmla="*/ 0 w 3853"/>
                    <a:gd name="T53" fmla="*/ 0 h 1871"/>
                    <a:gd name="T54" fmla="*/ 0 w 3853"/>
                    <a:gd name="T55" fmla="*/ 0 h 1871"/>
                    <a:gd name="T56" fmla="*/ 0 w 3853"/>
                    <a:gd name="T57" fmla="*/ 0 h 1871"/>
                    <a:gd name="T58" fmla="*/ 0 w 3853"/>
                    <a:gd name="T59" fmla="*/ 0 h 1871"/>
                    <a:gd name="T60" fmla="*/ 0 w 3853"/>
                    <a:gd name="T61" fmla="*/ 0 h 1871"/>
                    <a:gd name="T62" fmla="*/ 0 w 3853"/>
                    <a:gd name="T63" fmla="*/ 0 h 1871"/>
                    <a:gd name="T64" fmla="*/ 0 w 3853"/>
                    <a:gd name="T65" fmla="*/ 0 h 1871"/>
                    <a:gd name="T66" fmla="*/ 0 w 3853"/>
                    <a:gd name="T67" fmla="*/ 0 h 1871"/>
                    <a:gd name="T68" fmla="*/ 0 w 3853"/>
                    <a:gd name="T69" fmla="*/ 0 h 1871"/>
                    <a:gd name="T70" fmla="*/ 0 w 3853"/>
                    <a:gd name="T71" fmla="*/ 0 h 1871"/>
                    <a:gd name="T72" fmla="*/ 0 w 3853"/>
                    <a:gd name="T73" fmla="*/ 0 h 1871"/>
                    <a:gd name="T74" fmla="*/ 0 w 3853"/>
                    <a:gd name="T75" fmla="*/ 0 h 1871"/>
                    <a:gd name="T76" fmla="*/ 0 w 3853"/>
                    <a:gd name="T77" fmla="*/ 0 h 1871"/>
                    <a:gd name="T78" fmla="*/ 0 w 3853"/>
                    <a:gd name="T79" fmla="*/ 0 h 1871"/>
                    <a:gd name="T80" fmla="*/ 0 w 3853"/>
                    <a:gd name="T81" fmla="*/ 0 h 1871"/>
                    <a:gd name="T82" fmla="*/ 0 w 3853"/>
                    <a:gd name="T83" fmla="*/ 0 h 1871"/>
                    <a:gd name="T84" fmla="*/ 0 w 3853"/>
                    <a:gd name="T85" fmla="*/ 0 h 18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53" h="1871">
                      <a:moveTo>
                        <a:pt x="3853" y="935"/>
                      </a:moveTo>
                      <a:lnTo>
                        <a:pt x="3850" y="984"/>
                      </a:lnTo>
                      <a:lnTo>
                        <a:pt x="3843" y="1031"/>
                      </a:lnTo>
                      <a:lnTo>
                        <a:pt x="3831" y="1078"/>
                      </a:lnTo>
                      <a:lnTo>
                        <a:pt x="3814" y="1123"/>
                      </a:lnTo>
                      <a:lnTo>
                        <a:pt x="3792" y="1169"/>
                      </a:lnTo>
                      <a:lnTo>
                        <a:pt x="3766" y="1213"/>
                      </a:lnTo>
                      <a:lnTo>
                        <a:pt x="3736" y="1257"/>
                      </a:lnTo>
                      <a:lnTo>
                        <a:pt x="3701" y="1299"/>
                      </a:lnTo>
                      <a:lnTo>
                        <a:pt x="3663" y="1341"/>
                      </a:lnTo>
                      <a:lnTo>
                        <a:pt x="3621" y="1381"/>
                      </a:lnTo>
                      <a:lnTo>
                        <a:pt x="3574" y="1421"/>
                      </a:lnTo>
                      <a:lnTo>
                        <a:pt x="3523" y="1458"/>
                      </a:lnTo>
                      <a:lnTo>
                        <a:pt x="3470" y="1495"/>
                      </a:lnTo>
                      <a:lnTo>
                        <a:pt x="3412" y="1530"/>
                      </a:lnTo>
                      <a:lnTo>
                        <a:pt x="3351" y="1564"/>
                      </a:lnTo>
                      <a:lnTo>
                        <a:pt x="3288" y="1597"/>
                      </a:lnTo>
                      <a:lnTo>
                        <a:pt x="3221" y="1628"/>
                      </a:lnTo>
                      <a:lnTo>
                        <a:pt x="3151" y="1657"/>
                      </a:lnTo>
                      <a:lnTo>
                        <a:pt x="3078" y="1685"/>
                      </a:lnTo>
                      <a:lnTo>
                        <a:pt x="3002" y="1711"/>
                      </a:lnTo>
                      <a:lnTo>
                        <a:pt x="2925" y="1735"/>
                      </a:lnTo>
                      <a:lnTo>
                        <a:pt x="2844" y="1759"/>
                      </a:lnTo>
                      <a:lnTo>
                        <a:pt x="2761" y="1779"/>
                      </a:lnTo>
                      <a:lnTo>
                        <a:pt x="2676" y="1798"/>
                      </a:lnTo>
                      <a:lnTo>
                        <a:pt x="2589" y="1814"/>
                      </a:lnTo>
                      <a:lnTo>
                        <a:pt x="2499" y="1829"/>
                      </a:lnTo>
                      <a:lnTo>
                        <a:pt x="2408" y="1842"/>
                      </a:lnTo>
                      <a:lnTo>
                        <a:pt x="2315" y="1853"/>
                      </a:lnTo>
                      <a:lnTo>
                        <a:pt x="2220" y="1861"/>
                      </a:lnTo>
                      <a:lnTo>
                        <a:pt x="2123" y="1867"/>
                      </a:lnTo>
                      <a:lnTo>
                        <a:pt x="2025" y="1870"/>
                      </a:lnTo>
                      <a:lnTo>
                        <a:pt x="1926" y="1871"/>
                      </a:lnTo>
                      <a:lnTo>
                        <a:pt x="1827" y="1870"/>
                      </a:lnTo>
                      <a:lnTo>
                        <a:pt x="1730" y="1867"/>
                      </a:lnTo>
                      <a:lnTo>
                        <a:pt x="1634" y="1861"/>
                      </a:lnTo>
                      <a:lnTo>
                        <a:pt x="1539" y="1853"/>
                      </a:lnTo>
                      <a:lnTo>
                        <a:pt x="1446" y="1842"/>
                      </a:lnTo>
                      <a:lnTo>
                        <a:pt x="1355" y="1829"/>
                      </a:lnTo>
                      <a:lnTo>
                        <a:pt x="1265" y="1814"/>
                      </a:lnTo>
                      <a:lnTo>
                        <a:pt x="1178" y="1798"/>
                      </a:lnTo>
                      <a:lnTo>
                        <a:pt x="1092" y="1779"/>
                      </a:lnTo>
                      <a:lnTo>
                        <a:pt x="1009" y="1759"/>
                      </a:lnTo>
                      <a:lnTo>
                        <a:pt x="929" y="1735"/>
                      </a:lnTo>
                      <a:lnTo>
                        <a:pt x="850" y="1711"/>
                      </a:lnTo>
                      <a:lnTo>
                        <a:pt x="775" y="1685"/>
                      </a:lnTo>
                      <a:lnTo>
                        <a:pt x="702" y="1657"/>
                      </a:lnTo>
                      <a:lnTo>
                        <a:pt x="632" y="1628"/>
                      </a:lnTo>
                      <a:lnTo>
                        <a:pt x="565" y="1597"/>
                      </a:lnTo>
                      <a:lnTo>
                        <a:pt x="501" y="1564"/>
                      </a:lnTo>
                      <a:lnTo>
                        <a:pt x="440" y="1530"/>
                      </a:lnTo>
                      <a:lnTo>
                        <a:pt x="384" y="1495"/>
                      </a:lnTo>
                      <a:lnTo>
                        <a:pt x="330" y="1458"/>
                      </a:lnTo>
                      <a:lnTo>
                        <a:pt x="280" y="1421"/>
                      </a:lnTo>
                      <a:lnTo>
                        <a:pt x="233" y="1381"/>
                      </a:lnTo>
                      <a:lnTo>
                        <a:pt x="191" y="1341"/>
                      </a:lnTo>
                      <a:lnTo>
                        <a:pt x="152" y="1299"/>
                      </a:lnTo>
                      <a:lnTo>
                        <a:pt x="118" y="1257"/>
                      </a:lnTo>
                      <a:lnTo>
                        <a:pt x="87" y="1213"/>
                      </a:lnTo>
                      <a:lnTo>
                        <a:pt x="61" y="1169"/>
                      </a:lnTo>
                      <a:lnTo>
                        <a:pt x="40" y="1123"/>
                      </a:lnTo>
                      <a:lnTo>
                        <a:pt x="23" y="1078"/>
                      </a:lnTo>
                      <a:lnTo>
                        <a:pt x="10" y="1031"/>
                      </a:lnTo>
                      <a:lnTo>
                        <a:pt x="2" y="984"/>
                      </a:lnTo>
                      <a:lnTo>
                        <a:pt x="0" y="935"/>
                      </a:lnTo>
                      <a:lnTo>
                        <a:pt x="2" y="888"/>
                      </a:lnTo>
                      <a:lnTo>
                        <a:pt x="10" y="840"/>
                      </a:lnTo>
                      <a:lnTo>
                        <a:pt x="23" y="793"/>
                      </a:lnTo>
                      <a:lnTo>
                        <a:pt x="40" y="747"/>
                      </a:lnTo>
                      <a:lnTo>
                        <a:pt x="61" y="702"/>
                      </a:lnTo>
                      <a:lnTo>
                        <a:pt x="87" y="657"/>
                      </a:lnTo>
                      <a:lnTo>
                        <a:pt x="118" y="614"/>
                      </a:lnTo>
                      <a:lnTo>
                        <a:pt x="152" y="571"/>
                      </a:lnTo>
                      <a:lnTo>
                        <a:pt x="191" y="530"/>
                      </a:lnTo>
                      <a:lnTo>
                        <a:pt x="233" y="489"/>
                      </a:lnTo>
                      <a:lnTo>
                        <a:pt x="280" y="451"/>
                      </a:lnTo>
                      <a:lnTo>
                        <a:pt x="330" y="412"/>
                      </a:lnTo>
                      <a:lnTo>
                        <a:pt x="384" y="376"/>
                      </a:lnTo>
                      <a:lnTo>
                        <a:pt x="440" y="341"/>
                      </a:lnTo>
                      <a:lnTo>
                        <a:pt x="501" y="306"/>
                      </a:lnTo>
                      <a:lnTo>
                        <a:pt x="565" y="274"/>
                      </a:lnTo>
                      <a:lnTo>
                        <a:pt x="632" y="244"/>
                      </a:lnTo>
                      <a:lnTo>
                        <a:pt x="702" y="213"/>
                      </a:lnTo>
                      <a:lnTo>
                        <a:pt x="775" y="186"/>
                      </a:lnTo>
                      <a:lnTo>
                        <a:pt x="850" y="160"/>
                      </a:lnTo>
                      <a:lnTo>
                        <a:pt x="929" y="135"/>
                      </a:lnTo>
                      <a:lnTo>
                        <a:pt x="1009" y="113"/>
                      </a:lnTo>
                      <a:lnTo>
                        <a:pt x="1092" y="92"/>
                      </a:lnTo>
                      <a:lnTo>
                        <a:pt x="1178" y="74"/>
                      </a:lnTo>
                      <a:lnTo>
                        <a:pt x="1265" y="56"/>
                      </a:lnTo>
                      <a:lnTo>
                        <a:pt x="1355" y="42"/>
                      </a:lnTo>
                      <a:lnTo>
                        <a:pt x="1446" y="29"/>
                      </a:lnTo>
                      <a:lnTo>
                        <a:pt x="1539" y="19"/>
                      </a:lnTo>
                      <a:lnTo>
                        <a:pt x="1634" y="11"/>
                      </a:lnTo>
                      <a:lnTo>
                        <a:pt x="1730" y="5"/>
                      </a:lnTo>
                      <a:lnTo>
                        <a:pt x="1827" y="1"/>
                      </a:lnTo>
                      <a:lnTo>
                        <a:pt x="1926" y="0"/>
                      </a:lnTo>
                      <a:lnTo>
                        <a:pt x="2025" y="1"/>
                      </a:lnTo>
                      <a:lnTo>
                        <a:pt x="2123" y="5"/>
                      </a:lnTo>
                      <a:lnTo>
                        <a:pt x="2220" y="11"/>
                      </a:lnTo>
                      <a:lnTo>
                        <a:pt x="2315" y="19"/>
                      </a:lnTo>
                      <a:lnTo>
                        <a:pt x="2408" y="29"/>
                      </a:lnTo>
                      <a:lnTo>
                        <a:pt x="2499" y="42"/>
                      </a:lnTo>
                      <a:lnTo>
                        <a:pt x="2589" y="56"/>
                      </a:lnTo>
                      <a:lnTo>
                        <a:pt x="2676" y="74"/>
                      </a:lnTo>
                      <a:lnTo>
                        <a:pt x="2761" y="92"/>
                      </a:lnTo>
                      <a:lnTo>
                        <a:pt x="2844" y="113"/>
                      </a:lnTo>
                      <a:lnTo>
                        <a:pt x="2925" y="135"/>
                      </a:lnTo>
                      <a:lnTo>
                        <a:pt x="3002" y="160"/>
                      </a:lnTo>
                      <a:lnTo>
                        <a:pt x="3078" y="186"/>
                      </a:lnTo>
                      <a:lnTo>
                        <a:pt x="3151" y="213"/>
                      </a:lnTo>
                      <a:lnTo>
                        <a:pt x="3221" y="244"/>
                      </a:lnTo>
                      <a:lnTo>
                        <a:pt x="3288" y="274"/>
                      </a:lnTo>
                      <a:lnTo>
                        <a:pt x="3351" y="306"/>
                      </a:lnTo>
                      <a:lnTo>
                        <a:pt x="3412" y="341"/>
                      </a:lnTo>
                      <a:lnTo>
                        <a:pt x="3470" y="376"/>
                      </a:lnTo>
                      <a:lnTo>
                        <a:pt x="3523" y="412"/>
                      </a:lnTo>
                      <a:lnTo>
                        <a:pt x="3574" y="451"/>
                      </a:lnTo>
                      <a:lnTo>
                        <a:pt x="3621" y="489"/>
                      </a:lnTo>
                      <a:lnTo>
                        <a:pt x="3663" y="530"/>
                      </a:lnTo>
                      <a:lnTo>
                        <a:pt x="3701" y="571"/>
                      </a:lnTo>
                      <a:lnTo>
                        <a:pt x="3736" y="614"/>
                      </a:lnTo>
                      <a:lnTo>
                        <a:pt x="3766" y="657"/>
                      </a:lnTo>
                      <a:lnTo>
                        <a:pt x="3792" y="702"/>
                      </a:lnTo>
                      <a:lnTo>
                        <a:pt x="3814" y="747"/>
                      </a:lnTo>
                      <a:lnTo>
                        <a:pt x="3831" y="793"/>
                      </a:lnTo>
                      <a:lnTo>
                        <a:pt x="3843" y="840"/>
                      </a:lnTo>
                      <a:lnTo>
                        <a:pt x="3850" y="888"/>
                      </a:lnTo>
                      <a:lnTo>
                        <a:pt x="3853" y="9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grpSp>
        <p:sp>
          <p:nvSpPr>
            <p:cNvPr id="80" name="Freeform 26"/>
            <p:cNvSpPr>
              <a:spLocks/>
            </p:cNvSpPr>
            <p:nvPr/>
          </p:nvSpPr>
          <p:spPr bwMode="auto">
            <a:xfrm rot="1254256" flipV="1">
              <a:off x="5305957" y="2742949"/>
              <a:ext cx="826212" cy="901210"/>
            </a:xfrm>
            <a:custGeom>
              <a:avLst/>
              <a:gdLst>
                <a:gd name="T0" fmla="*/ 2147483647 w 917"/>
                <a:gd name="T1" fmla="*/ 2147483647 h 258"/>
                <a:gd name="T2" fmla="*/ 2147483647 w 917"/>
                <a:gd name="T3" fmla="*/ 2147483647 h 258"/>
                <a:gd name="T4" fmla="*/ 2147483647 w 917"/>
                <a:gd name="T5" fmla="*/ 2147483647 h 258"/>
                <a:gd name="T6" fmla="*/ 2147483647 w 917"/>
                <a:gd name="T7" fmla="*/ 2147483647 h 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 h="258">
                  <a:moveTo>
                    <a:pt x="917" y="79"/>
                  </a:moveTo>
                  <a:cubicBezTo>
                    <a:pt x="640" y="34"/>
                    <a:pt x="362" y="0"/>
                    <a:pt x="214" y="4"/>
                  </a:cubicBezTo>
                  <a:cubicBezTo>
                    <a:pt x="66" y="8"/>
                    <a:pt x="54" y="59"/>
                    <a:pt x="27" y="101"/>
                  </a:cubicBezTo>
                  <a:cubicBezTo>
                    <a:pt x="0" y="143"/>
                    <a:pt x="44" y="225"/>
                    <a:pt x="49" y="25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endParaRPr lang="en-US">
                <a:solidFill>
                  <a:srgbClr val="000000"/>
                </a:solidFill>
              </a:endParaRPr>
            </a:p>
          </p:txBody>
        </p:sp>
      </p:grpSp>
      <p:grpSp>
        <p:nvGrpSpPr>
          <p:cNvPr id="67" name="Group 66">
            <a:extLst>
              <a:ext uri="{FF2B5EF4-FFF2-40B4-BE49-F238E27FC236}">
                <a16:creationId xmlns:a16="http://schemas.microsoft.com/office/drawing/2014/main" id="{4085F7F7-870F-E24F-BCF6-01182288A381}"/>
              </a:ext>
            </a:extLst>
          </p:cNvPr>
          <p:cNvGrpSpPr/>
          <p:nvPr/>
        </p:nvGrpSpPr>
        <p:grpSpPr>
          <a:xfrm>
            <a:off x="3700229" y="1598480"/>
            <a:ext cx="605103" cy="1005832"/>
            <a:chOff x="3427413" y="1644780"/>
            <a:chExt cx="605103" cy="1005832"/>
          </a:xfrm>
        </p:grpSpPr>
        <p:sp>
          <p:nvSpPr>
            <p:cNvPr id="68" name="Rectangle 3">
              <a:extLst>
                <a:ext uri="{FF2B5EF4-FFF2-40B4-BE49-F238E27FC236}">
                  <a16:creationId xmlns:a16="http://schemas.microsoft.com/office/drawing/2014/main" id="{CE621EA6-D319-6946-B84C-CA18A65DDAD5}"/>
                </a:ext>
              </a:extLst>
            </p:cNvPr>
            <p:cNvSpPr>
              <a:spLocks noChangeArrowheads="1"/>
            </p:cNvSpPr>
            <p:nvPr/>
          </p:nvSpPr>
          <p:spPr bwMode="auto">
            <a:xfrm>
              <a:off x="3617337" y="1644780"/>
              <a:ext cx="389531" cy="230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lnSpc>
                  <a:spcPct val="97000"/>
                </a:lnSpc>
              </a:pPr>
              <a:r>
                <a:rPr lang="en-US" sz="1200" dirty="0">
                  <a:solidFill>
                    <a:srgbClr val="000000"/>
                  </a:solidFill>
                  <a:latin typeface="Arial" panose="020B0604020202020204" pitchFamily="34" charset="0"/>
                  <a:cs typeface="Arial" panose="020B0604020202020204" pitchFamily="34" charset="0"/>
                </a:rPr>
                <a:t>One</a:t>
              </a:r>
            </a:p>
          </p:txBody>
        </p:sp>
        <p:sp>
          <p:nvSpPr>
            <p:cNvPr id="69" name="Line 5">
              <a:extLst>
                <a:ext uri="{FF2B5EF4-FFF2-40B4-BE49-F238E27FC236}">
                  <a16:creationId xmlns:a16="http://schemas.microsoft.com/office/drawing/2014/main" id="{C91D2BF3-EA8A-094A-92DA-0F5EFAFF9E0F}"/>
                </a:ext>
              </a:extLst>
            </p:cNvPr>
            <p:cNvSpPr>
              <a:spLocks noChangeShapeType="1"/>
            </p:cNvSpPr>
            <p:nvPr/>
          </p:nvSpPr>
          <p:spPr bwMode="auto">
            <a:xfrm flipH="1">
              <a:off x="3453846" y="1859517"/>
              <a:ext cx="357462" cy="408138"/>
            </a:xfrm>
            <a:prstGeom prst="line">
              <a:avLst/>
            </a:prstGeom>
            <a:noFill/>
            <a:ln w="12700">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70" name="Line 14">
              <a:extLst>
                <a:ext uri="{FF2B5EF4-FFF2-40B4-BE49-F238E27FC236}">
                  <a16:creationId xmlns:a16="http://schemas.microsoft.com/office/drawing/2014/main" id="{D9577B5C-1AC1-224A-9D89-0C2D5DF7CBAF}"/>
                </a:ext>
              </a:extLst>
            </p:cNvPr>
            <p:cNvSpPr>
              <a:spLocks noChangeShapeType="1"/>
            </p:cNvSpPr>
            <p:nvPr/>
          </p:nvSpPr>
          <p:spPr bwMode="auto">
            <a:xfrm>
              <a:off x="3427413" y="2426775"/>
              <a:ext cx="0" cy="2238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75" name="Rectangle 19">
            <a:extLst>
              <a:ext uri="{FF2B5EF4-FFF2-40B4-BE49-F238E27FC236}">
                <a16:creationId xmlns:a16="http://schemas.microsoft.com/office/drawing/2014/main" id="{590FA529-ACF9-B542-B87F-91D5DD158C7B}"/>
              </a:ext>
            </a:extLst>
          </p:cNvPr>
          <p:cNvSpPr>
            <a:spLocks noChangeArrowheads="1"/>
          </p:cNvSpPr>
          <p:nvPr/>
        </p:nvSpPr>
        <p:spPr bwMode="auto">
          <a:xfrm>
            <a:off x="2598508" y="2159730"/>
            <a:ext cx="1017587" cy="63182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cs typeface="Arial" charset="0"/>
              </a:rPr>
              <a:t>Building</a:t>
            </a:r>
          </a:p>
        </p:txBody>
      </p:sp>
      <p:sp>
        <p:nvSpPr>
          <p:cNvPr id="76" name="Line 21">
            <a:extLst>
              <a:ext uri="{FF2B5EF4-FFF2-40B4-BE49-F238E27FC236}">
                <a16:creationId xmlns:a16="http://schemas.microsoft.com/office/drawing/2014/main" id="{7E710CC6-75A2-394A-931E-AB872F34511F}"/>
              </a:ext>
            </a:extLst>
          </p:cNvPr>
          <p:cNvSpPr>
            <a:spLocks noChangeShapeType="1"/>
          </p:cNvSpPr>
          <p:nvPr/>
        </p:nvSpPr>
        <p:spPr bwMode="auto">
          <a:xfrm>
            <a:off x="3622460" y="2497913"/>
            <a:ext cx="22320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81" name="Rectangle 23">
            <a:extLst>
              <a:ext uri="{FF2B5EF4-FFF2-40B4-BE49-F238E27FC236}">
                <a16:creationId xmlns:a16="http://schemas.microsoft.com/office/drawing/2014/main" id="{9766C219-A570-A14F-A000-6E1CDF9E79C5}"/>
              </a:ext>
            </a:extLst>
          </p:cNvPr>
          <p:cNvSpPr>
            <a:spLocks noChangeArrowheads="1"/>
          </p:cNvSpPr>
          <p:nvPr/>
        </p:nvSpPr>
        <p:spPr bwMode="auto">
          <a:xfrm>
            <a:off x="4769302" y="2497913"/>
            <a:ext cx="751809"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cs typeface="Arial" charset="0"/>
              </a:rPr>
              <a:t>is located at</a:t>
            </a:r>
          </a:p>
        </p:txBody>
      </p:sp>
      <p:sp>
        <p:nvSpPr>
          <p:cNvPr id="82" name="Rectangle 25">
            <a:extLst>
              <a:ext uri="{FF2B5EF4-FFF2-40B4-BE49-F238E27FC236}">
                <a16:creationId xmlns:a16="http://schemas.microsoft.com/office/drawing/2014/main" id="{C6DA695B-91FB-7D4F-A9C7-062A3D935729}"/>
              </a:ext>
            </a:extLst>
          </p:cNvPr>
          <p:cNvSpPr>
            <a:spLocks noChangeArrowheads="1"/>
          </p:cNvSpPr>
          <p:nvPr/>
        </p:nvSpPr>
        <p:spPr bwMode="auto">
          <a:xfrm>
            <a:off x="3767819" y="2250263"/>
            <a:ext cx="989054" cy="20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dirty="0">
                <a:solidFill>
                  <a:srgbClr val="000000"/>
                </a:solidFill>
                <a:cs typeface="Arial" charset="0"/>
              </a:rPr>
              <a:t>is the location of</a:t>
            </a:r>
          </a:p>
        </p:txBody>
      </p:sp>
      <p:grpSp>
        <p:nvGrpSpPr>
          <p:cNvPr id="83" name="Group 82">
            <a:extLst>
              <a:ext uri="{FF2B5EF4-FFF2-40B4-BE49-F238E27FC236}">
                <a16:creationId xmlns:a16="http://schemas.microsoft.com/office/drawing/2014/main" id="{E81DA595-714B-C542-955A-2EFC8C9ACFD6}"/>
              </a:ext>
            </a:extLst>
          </p:cNvPr>
          <p:cNvGrpSpPr/>
          <p:nvPr/>
        </p:nvGrpSpPr>
        <p:grpSpPr>
          <a:xfrm>
            <a:off x="4409828" y="1614632"/>
            <a:ext cx="1463698" cy="1055316"/>
            <a:chOff x="4137012" y="1660932"/>
            <a:chExt cx="1463698" cy="1055316"/>
          </a:xfrm>
        </p:grpSpPr>
        <p:grpSp>
          <p:nvGrpSpPr>
            <p:cNvPr id="84" name="Group 83">
              <a:extLst>
                <a:ext uri="{FF2B5EF4-FFF2-40B4-BE49-F238E27FC236}">
                  <a16:creationId xmlns:a16="http://schemas.microsoft.com/office/drawing/2014/main" id="{84631ECD-2BAE-3849-ABB7-4663AD920FAC}"/>
                </a:ext>
              </a:extLst>
            </p:cNvPr>
            <p:cNvGrpSpPr/>
            <p:nvPr/>
          </p:nvGrpSpPr>
          <p:grpSpPr>
            <a:xfrm>
              <a:off x="5426075" y="2377525"/>
              <a:ext cx="174635" cy="338723"/>
              <a:chOff x="5426075" y="2377525"/>
              <a:chExt cx="174635" cy="338723"/>
            </a:xfrm>
          </p:grpSpPr>
          <p:sp>
            <p:nvSpPr>
              <p:cNvPr id="87" name="Line 12">
                <a:extLst>
                  <a:ext uri="{FF2B5EF4-FFF2-40B4-BE49-F238E27FC236}">
                    <a16:creationId xmlns:a16="http://schemas.microsoft.com/office/drawing/2014/main" id="{9DFDB84C-F2CA-3948-AD01-90AB5B0D0C2D}"/>
                  </a:ext>
                </a:extLst>
              </p:cNvPr>
              <p:cNvSpPr>
                <a:spLocks noChangeShapeType="1"/>
              </p:cNvSpPr>
              <p:nvPr/>
            </p:nvSpPr>
            <p:spPr bwMode="auto">
              <a:xfrm flipV="1">
                <a:off x="5426075" y="2377525"/>
                <a:ext cx="160338" cy="1603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88" name="Line 13">
                <a:extLst>
                  <a:ext uri="{FF2B5EF4-FFF2-40B4-BE49-F238E27FC236}">
                    <a16:creationId xmlns:a16="http://schemas.microsoft.com/office/drawing/2014/main" id="{A6F70CDE-0EE8-7441-AD92-691C9CC298FD}"/>
                  </a:ext>
                </a:extLst>
              </p:cNvPr>
              <p:cNvSpPr>
                <a:spLocks noChangeShapeType="1"/>
              </p:cNvSpPr>
              <p:nvPr/>
            </p:nvSpPr>
            <p:spPr bwMode="auto">
              <a:xfrm>
                <a:off x="5434390" y="2556877"/>
                <a:ext cx="166320" cy="15937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85" name="Rectangle 4">
              <a:extLst>
                <a:ext uri="{FF2B5EF4-FFF2-40B4-BE49-F238E27FC236}">
                  <a16:creationId xmlns:a16="http://schemas.microsoft.com/office/drawing/2014/main" id="{7445E75E-FE87-5640-9CE2-90A45B791347}"/>
                </a:ext>
              </a:extLst>
            </p:cNvPr>
            <p:cNvSpPr>
              <a:spLocks noChangeArrowheads="1"/>
            </p:cNvSpPr>
            <p:nvPr/>
          </p:nvSpPr>
          <p:spPr bwMode="auto">
            <a:xfrm>
              <a:off x="4137012" y="1660932"/>
              <a:ext cx="1030732" cy="230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lnSpc>
                  <a:spcPct val="97000"/>
                </a:lnSpc>
                <a:defRPr/>
              </a:pPr>
              <a:r>
                <a:rPr lang="en-US" sz="1200" dirty="0">
                  <a:solidFill>
                    <a:srgbClr val="000000"/>
                  </a:solidFill>
                  <a:latin typeface="Arial" panose="020B0604020202020204" pitchFamily="34" charset="0"/>
                  <a:cs typeface="Arial" panose="020B0604020202020204" pitchFamily="34" charset="0"/>
                </a:rPr>
                <a:t> One or More</a:t>
              </a:r>
            </a:p>
          </p:txBody>
        </p:sp>
        <p:sp>
          <p:nvSpPr>
            <p:cNvPr id="86" name="Line 5">
              <a:extLst>
                <a:ext uri="{FF2B5EF4-FFF2-40B4-BE49-F238E27FC236}">
                  <a16:creationId xmlns:a16="http://schemas.microsoft.com/office/drawing/2014/main" id="{50F4647F-9E5E-DA41-8959-0841CC8B252D}"/>
                </a:ext>
              </a:extLst>
            </p:cNvPr>
            <p:cNvSpPr>
              <a:spLocks noChangeShapeType="1"/>
            </p:cNvSpPr>
            <p:nvPr/>
          </p:nvSpPr>
          <p:spPr bwMode="auto">
            <a:xfrm>
              <a:off x="4656692" y="1891380"/>
              <a:ext cx="760662" cy="535395"/>
            </a:xfrm>
            <a:prstGeom prst="line">
              <a:avLst/>
            </a:prstGeom>
            <a:noFill/>
            <a:ln w="12700">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3" name="Group 2">
            <a:extLst>
              <a:ext uri="{FF2B5EF4-FFF2-40B4-BE49-F238E27FC236}">
                <a16:creationId xmlns:a16="http://schemas.microsoft.com/office/drawing/2014/main" id="{773F86B0-FCEF-9B48-A304-245222F553EC}"/>
              </a:ext>
            </a:extLst>
          </p:cNvPr>
          <p:cNvGrpSpPr/>
          <p:nvPr/>
        </p:nvGrpSpPr>
        <p:grpSpPr>
          <a:xfrm>
            <a:off x="5127485" y="2424807"/>
            <a:ext cx="748604" cy="820313"/>
            <a:chOff x="2099464" y="3181106"/>
            <a:chExt cx="748604" cy="820313"/>
          </a:xfrm>
        </p:grpSpPr>
        <p:sp>
          <p:nvSpPr>
            <p:cNvPr id="89" name="Oval 34">
              <a:extLst>
                <a:ext uri="{FF2B5EF4-FFF2-40B4-BE49-F238E27FC236}">
                  <a16:creationId xmlns:a16="http://schemas.microsoft.com/office/drawing/2014/main" id="{32868354-6A3E-F549-81D7-4C0230CEAF7A}"/>
                </a:ext>
              </a:extLst>
            </p:cNvPr>
            <p:cNvSpPr>
              <a:spLocks noChangeArrowheads="1"/>
            </p:cNvSpPr>
            <p:nvPr/>
          </p:nvSpPr>
          <p:spPr bwMode="auto">
            <a:xfrm>
              <a:off x="2504060" y="3181106"/>
              <a:ext cx="147637" cy="149225"/>
            </a:xfrm>
            <a:prstGeom prst="ellipse">
              <a:avLst/>
            </a:prstGeom>
            <a:noFill/>
            <a:ln w="127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90" name="Rectangle 5">
              <a:extLst>
                <a:ext uri="{FF2B5EF4-FFF2-40B4-BE49-F238E27FC236}">
                  <a16:creationId xmlns:a16="http://schemas.microsoft.com/office/drawing/2014/main" id="{D0C1C5C5-B3A9-BA45-8694-24A6D37A462C}"/>
                </a:ext>
              </a:extLst>
            </p:cNvPr>
            <p:cNvSpPr>
              <a:spLocks noChangeArrowheads="1"/>
            </p:cNvSpPr>
            <p:nvPr/>
          </p:nvSpPr>
          <p:spPr bwMode="auto">
            <a:xfrm>
              <a:off x="2099464" y="3591820"/>
              <a:ext cx="748604" cy="409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lnSpc>
                  <a:spcPct val="97000"/>
                </a:lnSpc>
              </a:pPr>
              <a:r>
                <a:rPr lang="en-US" sz="1200" dirty="0">
                  <a:solidFill>
                    <a:srgbClr val="000000"/>
                  </a:solidFill>
                  <a:latin typeface="Arial" panose="020B0604020202020204" pitchFamily="34" charset="0"/>
                  <a:cs typeface="Arial" panose="020B0604020202020204" pitchFamily="34" charset="0"/>
                </a:rPr>
                <a:t>Zero</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(May Be)</a:t>
              </a:r>
            </a:p>
          </p:txBody>
        </p:sp>
        <p:sp>
          <p:nvSpPr>
            <p:cNvPr id="91" name="Line 7">
              <a:extLst>
                <a:ext uri="{FF2B5EF4-FFF2-40B4-BE49-F238E27FC236}">
                  <a16:creationId xmlns:a16="http://schemas.microsoft.com/office/drawing/2014/main" id="{A440B7AD-6185-1D41-863F-1EAE9ACD466D}"/>
                </a:ext>
              </a:extLst>
            </p:cNvPr>
            <p:cNvSpPr>
              <a:spLocks noChangeShapeType="1"/>
            </p:cNvSpPr>
            <p:nvPr/>
          </p:nvSpPr>
          <p:spPr bwMode="auto">
            <a:xfrm flipV="1">
              <a:off x="2359991" y="3313646"/>
              <a:ext cx="204752" cy="271588"/>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6" name="Group 5">
            <a:extLst>
              <a:ext uri="{FF2B5EF4-FFF2-40B4-BE49-F238E27FC236}">
                <a16:creationId xmlns:a16="http://schemas.microsoft.com/office/drawing/2014/main" id="{EFF3CA8E-BC0E-2E4B-9024-5666D2C56083}"/>
              </a:ext>
            </a:extLst>
          </p:cNvPr>
          <p:cNvGrpSpPr/>
          <p:nvPr/>
        </p:nvGrpSpPr>
        <p:grpSpPr>
          <a:xfrm>
            <a:off x="3767819" y="2376552"/>
            <a:ext cx="807390" cy="923998"/>
            <a:chOff x="3767819" y="2422852"/>
            <a:chExt cx="807390" cy="923998"/>
          </a:xfrm>
        </p:grpSpPr>
        <p:sp>
          <p:nvSpPr>
            <p:cNvPr id="92" name="Rectangle 4">
              <a:extLst>
                <a:ext uri="{FF2B5EF4-FFF2-40B4-BE49-F238E27FC236}">
                  <a16:creationId xmlns:a16="http://schemas.microsoft.com/office/drawing/2014/main" id="{F1C78B6A-6B15-5A45-9B0B-FBC75054C061}"/>
                </a:ext>
              </a:extLst>
            </p:cNvPr>
            <p:cNvSpPr>
              <a:spLocks noChangeArrowheads="1"/>
            </p:cNvSpPr>
            <p:nvPr/>
          </p:nvSpPr>
          <p:spPr bwMode="auto">
            <a:xfrm>
              <a:off x="3783325" y="2937251"/>
              <a:ext cx="791884" cy="409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lnSpc>
                  <a:spcPct val="97000"/>
                </a:lnSpc>
              </a:pPr>
              <a:r>
                <a:rPr lang="en-US" sz="1200" dirty="0">
                  <a:solidFill>
                    <a:srgbClr val="000000"/>
                  </a:solidFill>
                  <a:latin typeface="Arial" panose="020B0604020202020204" pitchFamily="34" charset="0"/>
                  <a:cs typeface="Arial" panose="020B0604020202020204" pitchFamily="34" charset="0"/>
                </a:rPr>
                <a:t>One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(Must Be)</a:t>
              </a:r>
            </a:p>
          </p:txBody>
        </p:sp>
        <p:sp>
          <p:nvSpPr>
            <p:cNvPr id="93" name="Line 67">
              <a:extLst>
                <a:ext uri="{FF2B5EF4-FFF2-40B4-BE49-F238E27FC236}">
                  <a16:creationId xmlns:a16="http://schemas.microsoft.com/office/drawing/2014/main" id="{6736F74E-1CFD-3647-9108-F6AAF2681F2C}"/>
                </a:ext>
              </a:extLst>
            </p:cNvPr>
            <p:cNvSpPr>
              <a:spLocks noChangeShapeType="1"/>
            </p:cNvSpPr>
            <p:nvPr/>
          </p:nvSpPr>
          <p:spPr bwMode="auto">
            <a:xfrm flipH="1" flipV="1">
              <a:off x="3804713" y="2678320"/>
              <a:ext cx="260350" cy="260350"/>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96" name="Line 87">
              <a:extLst>
                <a:ext uri="{FF2B5EF4-FFF2-40B4-BE49-F238E27FC236}">
                  <a16:creationId xmlns:a16="http://schemas.microsoft.com/office/drawing/2014/main" id="{7157194D-049F-9641-A3FA-114AA370983C}"/>
                </a:ext>
              </a:extLst>
            </p:cNvPr>
            <p:cNvSpPr>
              <a:spLocks noChangeShapeType="1"/>
            </p:cNvSpPr>
            <p:nvPr/>
          </p:nvSpPr>
          <p:spPr bwMode="auto">
            <a:xfrm rot="5400000" flipH="1">
              <a:off x="3656694" y="2533977"/>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4" name="Line 38">
            <a:extLst>
              <a:ext uri="{FF2B5EF4-FFF2-40B4-BE49-F238E27FC236}">
                <a16:creationId xmlns:a16="http://schemas.microsoft.com/office/drawing/2014/main" id="{97E633EA-1865-EB65-6156-26A405EC34A3}"/>
              </a:ext>
            </a:extLst>
          </p:cNvPr>
          <p:cNvSpPr>
            <a:spLocks noChangeShapeType="1"/>
          </p:cNvSpPr>
          <p:nvPr/>
        </p:nvSpPr>
        <p:spPr bwMode="auto">
          <a:xfrm>
            <a:off x="8284879" y="1065425"/>
            <a:ext cx="0" cy="2238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1" name="Rectangle 45">
            <a:extLst>
              <a:ext uri="{FF2B5EF4-FFF2-40B4-BE49-F238E27FC236}">
                <a16:creationId xmlns:a16="http://schemas.microsoft.com/office/drawing/2014/main" id="{037121C6-6FC8-7938-F4D4-13636CFE0A92}"/>
              </a:ext>
            </a:extLst>
          </p:cNvPr>
          <p:cNvSpPr>
            <a:spLocks noChangeArrowheads="1"/>
          </p:cNvSpPr>
          <p:nvPr/>
        </p:nvSpPr>
        <p:spPr bwMode="auto">
          <a:xfrm>
            <a:off x="5421157" y="3273959"/>
            <a:ext cx="817552"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913" tIns="25400" rIns="61913" bIns="25400">
            <a:spAutoFit/>
          </a:bodyPr>
          <a:lstStyle/>
          <a:p>
            <a:pPr defTabSz="873125" eaLnBrk="0" hangingPunct="0">
              <a:defRPr/>
            </a:pPr>
            <a:r>
              <a:rPr lang="en-US" sz="1000" dirty="0">
                <a:solidFill>
                  <a:srgbClr val="000000"/>
                </a:solidFill>
                <a:cs typeface="Arial" charset="0"/>
              </a:rPr>
              <a:t>is assigned to</a:t>
            </a:r>
          </a:p>
        </p:txBody>
      </p:sp>
      <p:sp>
        <p:nvSpPr>
          <p:cNvPr id="12" name="Rectangle 50">
            <a:extLst>
              <a:ext uri="{FF2B5EF4-FFF2-40B4-BE49-F238E27FC236}">
                <a16:creationId xmlns:a16="http://schemas.microsoft.com/office/drawing/2014/main" id="{F6410DD0-8C7C-D11D-EB96-628B2C432D3D}"/>
              </a:ext>
            </a:extLst>
          </p:cNvPr>
          <p:cNvSpPr>
            <a:spLocks noChangeArrowheads="1"/>
          </p:cNvSpPr>
          <p:nvPr/>
        </p:nvSpPr>
        <p:spPr bwMode="auto">
          <a:xfrm>
            <a:off x="5898957" y="3551845"/>
            <a:ext cx="1016000" cy="71437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1"/>
          <a:lstStyle/>
          <a:p>
            <a:pPr marL="4763" indent="-4763" algn="ctr" defTabSz="873125" eaLnBrk="0" hangingPunct="0">
              <a:lnSpc>
                <a:spcPct val="90000"/>
              </a:lnSpc>
              <a:defRPr/>
            </a:pPr>
            <a:r>
              <a:rPr lang="en-US" sz="1200" b="1" dirty="0">
                <a:solidFill>
                  <a:srgbClr val="000000"/>
                </a:solidFill>
                <a:cs typeface="Arial" charset="0"/>
              </a:rPr>
              <a:t>Additional</a:t>
            </a:r>
            <a:br>
              <a:rPr lang="en-US" sz="1200" b="1" dirty="0">
                <a:solidFill>
                  <a:srgbClr val="000000"/>
                </a:solidFill>
                <a:cs typeface="Arial" charset="0"/>
              </a:rPr>
            </a:br>
            <a:r>
              <a:rPr lang="en-US" sz="1200" b="1" dirty="0">
                <a:solidFill>
                  <a:srgbClr val="000000"/>
                </a:solidFill>
                <a:cs typeface="Arial" charset="0"/>
              </a:rPr>
              <a:t>Duty</a:t>
            </a:r>
          </a:p>
          <a:p>
            <a:pPr marL="742950" indent="-742950" defTabSz="873125" eaLnBrk="0" hangingPunct="0">
              <a:lnSpc>
                <a:spcPct val="90000"/>
              </a:lnSpc>
              <a:defRPr/>
            </a:pPr>
            <a:endParaRPr lang="en-US" sz="1200" b="1" dirty="0">
              <a:solidFill>
                <a:srgbClr val="000000"/>
              </a:solidFill>
              <a:cs typeface="Arial" charset="0"/>
            </a:endParaRPr>
          </a:p>
        </p:txBody>
      </p:sp>
      <p:grpSp>
        <p:nvGrpSpPr>
          <p:cNvPr id="13" name="Group 62">
            <a:extLst>
              <a:ext uri="{FF2B5EF4-FFF2-40B4-BE49-F238E27FC236}">
                <a16:creationId xmlns:a16="http://schemas.microsoft.com/office/drawing/2014/main" id="{03904136-A0D1-FA69-B756-56B802498919}"/>
              </a:ext>
            </a:extLst>
          </p:cNvPr>
          <p:cNvGrpSpPr>
            <a:grpSpLocks/>
          </p:cNvGrpSpPr>
          <p:nvPr/>
        </p:nvGrpSpPr>
        <p:grpSpPr bwMode="auto">
          <a:xfrm>
            <a:off x="6243457" y="3373987"/>
            <a:ext cx="328613" cy="161925"/>
            <a:chOff x="3854" y="975"/>
            <a:chExt cx="207" cy="102"/>
          </a:xfrm>
        </p:grpSpPr>
        <p:sp>
          <p:nvSpPr>
            <p:cNvPr id="14" name="Line 63">
              <a:extLst>
                <a:ext uri="{FF2B5EF4-FFF2-40B4-BE49-F238E27FC236}">
                  <a16:creationId xmlns:a16="http://schemas.microsoft.com/office/drawing/2014/main" id="{A115FCB1-9A7F-2B4B-2AA1-1FEE8FBBD94B}"/>
                </a:ext>
              </a:extLst>
            </p:cNvPr>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5" name="Line 64">
              <a:extLst>
                <a:ext uri="{FF2B5EF4-FFF2-40B4-BE49-F238E27FC236}">
                  <a16:creationId xmlns:a16="http://schemas.microsoft.com/office/drawing/2014/main" id="{F81050DC-2D8F-ED51-C665-55932B4ED2B0}"/>
                </a:ext>
              </a:extLst>
            </p:cNvPr>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16" name="Line 65">
            <a:extLst>
              <a:ext uri="{FF2B5EF4-FFF2-40B4-BE49-F238E27FC236}">
                <a16:creationId xmlns:a16="http://schemas.microsoft.com/office/drawing/2014/main" id="{22269127-055F-F306-5F11-0765C381A56C}"/>
              </a:ext>
            </a:extLst>
          </p:cNvPr>
          <p:cNvSpPr>
            <a:spLocks noChangeShapeType="1"/>
          </p:cNvSpPr>
          <p:nvPr/>
        </p:nvSpPr>
        <p:spPr bwMode="auto">
          <a:xfrm flipH="1">
            <a:off x="6295832" y="2890951"/>
            <a:ext cx="2222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19" name="Line 79">
            <a:extLst>
              <a:ext uri="{FF2B5EF4-FFF2-40B4-BE49-F238E27FC236}">
                <a16:creationId xmlns:a16="http://schemas.microsoft.com/office/drawing/2014/main" id="{FAE09E58-3EDC-D795-431B-BA648A0C62C2}"/>
              </a:ext>
            </a:extLst>
          </p:cNvPr>
          <p:cNvSpPr>
            <a:spLocks noChangeShapeType="1"/>
          </p:cNvSpPr>
          <p:nvPr/>
        </p:nvSpPr>
        <p:spPr bwMode="auto">
          <a:xfrm>
            <a:off x="6408544" y="2804929"/>
            <a:ext cx="0" cy="74175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a:solidFill>
                <a:srgbClr val="000000"/>
              </a:solidFill>
              <a:cs typeface="Arial" charset="0"/>
            </a:endParaRPr>
          </a:p>
        </p:txBody>
      </p:sp>
      <p:sp>
        <p:nvSpPr>
          <p:cNvPr id="22" name="Line 65">
            <a:extLst>
              <a:ext uri="{FF2B5EF4-FFF2-40B4-BE49-F238E27FC236}">
                <a16:creationId xmlns:a16="http://schemas.microsoft.com/office/drawing/2014/main" id="{8F6061FF-C323-EF49-CF36-242A95D2772B}"/>
              </a:ext>
            </a:extLst>
          </p:cNvPr>
          <p:cNvSpPr>
            <a:spLocks noChangeShapeType="1"/>
          </p:cNvSpPr>
          <p:nvPr/>
        </p:nvSpPr>
        <p:spPr bwMode="auto">
          <a:xfrm flipH="1">
            <a:off x="6301969" y="3310759"/>
            <a:ext cx="2222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23" name="Line 65">
            <a:extLst>
              <a:ext uri="{FF2B5EF4-FFF2-40B4-BE49-F238E27FC236}">
                <a16:creationId xmlns:a16="http://schemas.microsoft.com/office/drawing/2014/main" id="{05774763-ACFE-3362-B6EF-E815F9288AC9}"/>
              </a:ext>
            </a:extLst>
          </p:cNvPr>
          <p:cNvSpPr>
            <a:spLocks noChangeShapeType="1"/>
          </p:cNvSpPr>
          <p:nvPr/>
        </p:nvSpPr>
        <p:spPr bwMode="auto">
          <a:xfrm flipH="1">
            <a:off x="6295832" y="2962548"/>
            <a:ext cx="2222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24" name="Rectangle 45">
            <a:extLst>
              <a:ext uri="{FF2B5EF4-FFF2-40B4-BE49-F238E27FC236}">
                <a16:creationId xmlns:a16="http://schemas.microsoft.com/office/drawing/2014/main" id="{A0F450E2-A111-1A46-B1DD-13263EB630BB}"/>
              </a:ext>
            </a:extLst>
          </p:cNvPr>
          <p:cNvSpPr>
            <a:spLocks noChangeArrowheads="1"/>
          </p:cNvSpPr>
          <p:nvPr/>
        </p:nvSpPr>
        <p:spPr bwMode="auto">
          <a:xfrm>
            <a:off x="6401585" y="2954047"/>
            <a:ext cx="817552"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913" tIns="25400" rIns="61913" bIns="25400">
            <a:spAutoFit/>
          </a:bodyPr>
          <a:lstStyle/>
          <a:p>
            <a:pPr defTabSz="873125" eaLnBrk="0" hangingPunct="0">
              <a:defRPr/>
            </a:pPr>
            <a:r>
              <a:rPr lang="en-US" sz="1000" dirty="0">
                <a:solidFill>
                  <a:srgbClr val="000000"/>
                </a:solidFill>
                <a:cs typeface="Arial" charset="0"/>
              </a:rPr>
              <a:t>is assigned</a:t>
            </a:r>
          </a:p>
        </p:txBody>
      </p:sp>
      <p:grpSp>
        <p:nvGrpSpPr>
          <p:cNvPr id="28" name="Group 27">
            <a:extLst>
              <a:ext uri="{FF2B5EF4-FFF2-40B4-BE49-F238E27FC236}">
                <a16:creationId xmlns:a16="http://schemas.microsoft.com/office/drawing/2014/main" id="{61F1D72F-DD20-5BF3-8599-34976E7845F6}"/>
              </a:ext>
            </a:extLst>
          </p:cNvPr>
          <p:cNvGrpSpPr/>
          <p:nvPr/>
        </p:nvGrpSpPr>
        <p:grpSpPr>
          <a:xfrm>
            <a:off x="6199991" y="3224092"/>
            <a:ext cx="1746969" cy="1019257"/>
            <a:chOff x="6199991" y="3224092"/>
            <a:chExt cx="1746969" cy="1019257"/>
          </a:xfrm>
        </p:grpSpPr>
        <p:sp>
          <p:nvSpPr>
            <p:cNvPr id="25" name="Oval 24">
              <a:extLst>
                <a:ext uri="{FF2B5EF4-FFF2-40B4-BE49-F238E27FC236}">
                  <a16:creationId xmlns:a16="http://schemas.microsoft.com/office/drawing/2014/main" id="{B0DDCD3D-5333-11E8-9C49-0796C8A696A2}"/>
                </a:ext>
              </a:extLst>
            </p:cNvPr>
            <p:cNvSpPr/>
            <p:nvPr/>
          </p:nvSpPr>
          <p:spPr>
            <a:xfrm>
              <a:off x="6199991" y="3224092"/>
              <a:ext cx="417106" cy="4051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45">
              <a:extLst>
                <a:ext uri="{FF2B5EF4-FFF2-40B4-BE49-F238E27FC236}">
                  <a16:creationId xmlns:a16="http://schemas.microsoft.com/office/drawing/2014/main" id="{54460090-7F1E-463A-67F5-CE33B3ADF176}"/>
                </a:ext>
              </a:extLst>
            </p:cNvPr>
            <p:cNvSpPr>
              <a:spLocks noChangeArrowheads="1"/>
            </p:cNvSpPr>
            <p:nvPr/>
          </p:nvSpPr>
          <p:spPr bwMode="auto">
            <a:xfrm>
              <a:off x="7129408" y="3730388"/>
              <a:ext cx="817552" cy="512961"/>
            </a:xfrm>
            <a:prstGeom prst="rect">
              <a:avLst/>
            </a:prstGeom>
            <a:noFill/>
            <a:ln w="1270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913" tIns="25400" rIns="61913" bIns="25400">
              <a:spAutoFit/>
            </a:bodyPr>
            <a:lstStyle/>
            <a:p>
              <a:pPr defTabSz="873125" eaLnBrk="0" hangingPunct="0">
                <a:defRPr/>
              </a:pPr>
              <a:r>
                <a:rPr lang="en-US" sz="1000" dirty="0">
                  <a:solidFill>
                    <a:srgbClr val="000000"/>
                  </a:solidFill>
                  <a:cs typeface="Arial" charset="0"/>
                </a:rPr>
                <a:t>Be careful of Mandatory with Many!</a:t>
              </a:r>
            </a:p>
          </p:txBody>
        </p:sp>
        <p:sp>
          <p:nvSpPr>
            <p:cNvPr id="27" name="Line 7">
              <a:extLst>
                <a:ext uri="{FF2B5EF4-FFF2-40B4-BE49-F238E27FC236}">
                  <a16:creationId xmlns:a16="http://schemas.microsoft.com/office/drawing/2014/main" id="{AF204E13-080E-8ABE-5DC5-15E6B725FF48}"/>
                </a:ext>
              </a:extLst>
            </p:cNvPr>
            <p:cNvSpPr>
              <a:spLocks noChangeShapeType="1"/>
            </p:cNvSpPr>
            <p:nvPr/>
          </p:nvSpPr>
          <p:spPr bwMode="auto">
            <a:xfrm flipH="1" flipV="1">
              <a:off x="6562611" y="3284585"/>
              <a:ext cx="703839" cy="440524"/>
            </a:xfrm>
            <a:prstGeom prst="line">
              <a:avLst/>
            </a:prstGeom>
            <a:noFill/>
            <a:ln w="12700">
              <a:solidFill>
                <a:srgbClr val="FF0000"/>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Tree>
    <p:extLst>
      <p:ext uri="{BB962C8B-B14F-4D97-AF65-F5344CB8AC3E}">
        <p14:creationId xmlns:p14="http://schemas.microsoft.com/office/powerpoint/2010/main" val="38472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9411">
                                            <p:txEl>
                                              <p:pRg st="0" end="0"/>
                                            </p:txEl>
                                          </p:spTgt>
                                        </p:tgtEl>
                                        <p:attrNameLst>
                                          <p:attrName>style.visibility</p:attrName>
                                        </p:attrNameLst>
                                      </p:cBhvr>
                                      <p:to>
                                        <p:strVal val="visible"/>
                                      </p:to>
                                    </p:set>
                                    <p:animEffect transition="in" filter="dissolve">
                                      <p:cBhvr>
                                        <p:cTn id="7" dur="500"/>
                                        <p:tgtEl>
                                          <p:spTgt spid="59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9411">
                                            <p:txEl>
                                              <p:pRg st="1" end="1"/>
                                            </p:txEl>
                                          </p:spTgt>
                                        </p:tgtEl>
                                        <p:attrNameLst>
                                          <p:attrName>style.visibility</p:attrName>
                                        </p:attrNameLst>
                                      </p:cBhvr>
                                      <p:to>
                                        <p:strVal val="visible"/>
                                      </p:to>
                                    </p:set>
                                    <p:animEffect transition="in" filter="dissolve">
                                      <p:cBhvr>
                                        <p:cTn id="12" dur="500"/>
                                        <p:tgtEl>
                                          <p:spTgt spid="59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401">
                                            <p:txEl>
                                              <p:pRg st="0" end="0"/>
                                            </p:txEl>
                                          </p:spTgt>
                                        </p:tgtEl>
                                        <p:attrNameLst>
                                          <p:attrName>style.visibility</p:attrName>
                                        </p:attrNameLst>
                                      </p:cBhvr>
                                      <p:to>
                                        <p:strVal val="visible"/>
                                      </p:to>
                                    </p:set>
                                    <p:animEffect transition="in" filter="dissolve">
                                      <p:cBhvr>
                                        <p:cTn id="17" dur="500"/>
                                        <p:tgtEl>
                                          <p:spTgt spid="5940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9411">
                                            <p:txEl>
                                              <p:pRg st="2" end="2"/>
                                            </p:txEl>
                                          </p:spTgt>
                                        </p:tgtEl>
                                        <p:attrNameLst>
                                          <p:attrName>style.visibility</p:attrName>
                                        </p:attrNameLst>
                                      </p:cBhvr>
                                      <p:to>
                                        <p:strVal val="visible"/>
                                      </p:to>
                                    </p:set>
                                    <p:animEffect transition="in" filter="dissolve">
                                      <p:cBhvr>
                                        <p:cTn id="22" dur="500"/>
                                        <p:tgtEl>
                                          <p:spTgt spid="59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9401">
                                            <p:txEl>
                                              <p:pRg st="1" end="1"/>
                                            </p:txEl>
                                          </p:spTgt>
                                        </p:tgtEl>
                                        <p:attrNameLst>
                                          <p:attrName>style.visibility</p:attrName>
                                        </p:attrNameLst>
                                      </p:cBhvr>
                                      <p:to>
                                        <p:strVal val="visible"/>
                                      </p:to>
                                    </p:set>
                                    <p:animEffect transition="in" filter="dissolve">
                                      <p:cBhvr>
                                        <p:cTn id="32" dur="500"/>
                                        <p:tgtEl>
                                          <p:spTgt spid="5940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9411">
                                            <p:txEl>
                                              <p:pRg st="3" end="3"/>
                                            </p:txEl>
                                          </p:spTgt>
                                        </p:tgtEl>
                                        <p:attrNameLst>
                                          <p:attrName>style.visibility</p:attrName>
                                        </p:attrNameLst>
                                      </p:cBhvr>
                                      <p:to>
                                        <p:strVal val="visible"/>
                                      </p:to>
                                    </p:set>
                                    <p:animEffect transition="in" filter="dissolve">
                                      <p:cBhvr>
                                        <p:cTn id="42" dur="500"/>
                                        <p:tgtEl>
                                          <p:spTgt spid="594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9402">
                                            <p:txEl>
                                              <p:pRg st="0" end="0"/>
                                            </p:txEl>
                                          </p:spTgt>
                                        </p:tgtEl>
                                        <p:attrNameLst>
                                          <p:attrName>style.visibility</p:attrName>
                                        </p:attrNameLst>
                                      </p:cBhvr>
                                      <p:to>
                                        <p:strVal val="visible"/>
                                      </p:to>
                                    </p:set>
                                    <p:animEffect transition="in" filter="dissolve">
                                      <p:cBhvr>
                                        <p:cTn id="47" dur="500"/>
                                        <p:tgtEl>
                                          <p:spTgt spid="59402">
                                            <p:txEl>
                                              <p:pRg st="0" end="0"/>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59402">
                                            <p:txEl>
                                              <p:pRg st="1" end="1"/>
                                            </p:txEl>
                                          </p:spTgt>
                                        </p:tgtEl>
                                        <p:attrNameLst>
                                          <p:attrName>style.visibility</p:attrName>
                                        </p:attrNameLst>
                                      </p:cBhvr>
                                      <p:to>
                                        <p:strVal val="visible"/>
                                      </p:to>
                                    </p:set>
                                    <p:animEffect transition="in" filter="dissolve">
                                      <p:cBhvr>
                                        <p:cTn id="50" dur="500"/>
                                        <p:tgtEl>
                                          <p:spTgt spid="59402">
                                            <p:txEl>
                                              <p:pRg st="1" end="1"/>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59402">
                                            <p:txEl>
                                              <p:pRg st="2" end="2"/>
                                            </p:txEl>
                                          </p:spTgt>
                                        </p:tgtEl>
                                        <p:attrNameLst>
                                          <p:attrName>style.visibility</p:attrName>
                                        </p:attrNameLst>
                                      </p:cBhvr>
                                      <p:to>
                                        <p:strVal val="visible"/>
                                      </p:to>
                                    </p:set>
                                    <p:animEffect transition="in" filter="dissolve">
                                      <p:cBhvr>
                                        <p:cTn id="53" dur="500"/>
                                        <p:tgtEl>
                                          <p:spTgt spid="5940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dissolv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Line 2"/>
          <p:cNvSpPr>
            <a:spLocks noChangeShapeType="1"/>
          </p:cNvSpPr>
          <p:nvPr/>
        </p:nvSpPr>
        <p:spPr bwMode="auto">
          <a:xfrm>
            <a:off x="945563" y="3618749"/>
            <a:ext cx="9112837" cy="0"/>
          </a:xfrm>
          <a:prstGeom prst="line">
            <a:avLst/>
          </a:prstGeom>
          <a:noFill/>
          <a:ln w="381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75779" name="Line 3"/>
          <p:cNvSpPr>
            <a:spLocks noChangeShapeType="1"/>
          </p:cNvSpPr>
          <p:nvPr/>
        </p:nvSpPr>
        <p:spPr bwMode="auto">
          <a:xfrm>
            <a:off x="5519530" y="888801"/>
            <a:ext cx="0" cy="5638800"/>
          </a:xfrm>
          <a:prstGeom prst="line">
            <a:avLst/>
          </a:prstGeom>
          <a:noFill/>
          <a:ln w="381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75788" name="Rectangle 12"/>
          <p:cNvSpPr>
            <a:spLocks noGrp="1" noChangeArrowheads="1"/>
          </p:cNvSpPr>
          <p:nvPr>
            <p:ph type="title"/>
          </p:nvPr>
        </p:nvSpPr>
        <p:spPr/>
        <p:txBody>
          <a:bodyPr/>
          <a:lstStyle/>
          <a:p>
            <a:pPr>
              <a:defRPr/>
            </a:pPr>
            <a:r>
              <a:rPr lang="en-US" dirty="0">
                <a:latin typeface="Arial" charset="0"/>
                <a:cs typeface="+mj-cs"/>
              </a:rPr>
              <a:t>Don</a:t>
            </a:r>
            <a:r>
              <a:rPr lang="tr-TR" altLang="ja-JP" dirty="0">
                <a:latin typeface="Arial" charset="0"/>
                <a:cs typeface="+mj-cs"/>
              </a:rPr>
              <a:t>'t</a:t>
            </a:r>
            <a:r>
              <a:rPr lang="en-US" dirty="0">
                <a:latin typeface="Arial" charset="0"/>
                <a:cs typeface="+mj-cs"/>
              </a:rPr>
              <a:t> forget the four Ds of </a:t>
            </a:r>
            <a:r>
              <a:rPr lang="en-US" dirty="0">
                <a:latin typeface="Arial" charset="0"/>
              </a:rPr>
              <a:t>Data Modelling</a:t>
            </a:r>
            <a:endParaRPr lang="en-US" dirty="0">
              <a:latin typeface="Arial" charset="0"/>
              <a:cs typeface="+mj-cs"/>
            </a:endParaRPr>
          </a:p>
        </p:txBody>
      </p:sp>
      <p:grpSp>
        <p:nvGrpSpPr>
          <p:cNvPr id="2" name="Group 1">
            <a:extLst>
              <a:ext uri="{FF2B5EF4-FFF2-40B4-BE49-F238E27FC236}">
                <a16:creationId xmlns:a16="http://schemas.microsoft.com/office/drawing/2014/main" id="{B61F67E3-D43D-EE41-90CB-A84D4BC31E36}"/>
              </a:ext>
            </a:extLst>
          </p:cNvPr>
          <p:cNvGrpSpPr/>
          <p:nvPr/>
        </p:nvGrpSpPr>
        <p:grpSpPr>
          <a:xfrm>
            <a:off x="739465" y="882488"/>
            <a:ext cx="4369247" cy="2186046"/>
            <a:chOff x="1911627" y="882488"/>
            <a:chExt cx="4369247" cy="2186046"/>
          </a:xfrm>
        </p:grpSpPr>
        <p:sp>
          <p:nvSpPr>
            <p:cNvPr id="75780" name="Rectangle 4"/>
            <p:cNvSpPr>
              <a:spLocks noChangeArrowheads="1"/>
            </p:cNvSpPr>
            <p:nvPr/>
          </p:nvSpPr>
          <p:spPr bwMode="auto">
            <a:xfrm>
              <a:off x="2133600" y="888801"/>
              <a:ext cx="3733800" cy="457200"/>
            </a:xfrm>
            <a:prstGeom prst="rect">
              <a:avLst/>
            </a:prstGeom>
            <a:solidFill>
              <a:schemeClr val="hlink"/>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Arial" charset="0"/>
                </a:rPr>
                <a:t>Definition</a:t>
              </a:r>
            </a:p>
          </p:txBody>
        </p:sp>
        <p:sp>
          <p:nvSpPr>
            <p:cNvPr id="75784" name="Rectangle 8"/>
            <p:cNvSpPr>
              <a:spLocks noChangeArrowheads="1"/>
            </p:cNvSpPr>
            <p:nvPr/>
          </p:nvSpPr>
          <p:spPr bwMode="auto">
            <a:xfrm>
              <a:off x="1911627" y="1563507"/>
              <a:ext cx="4369247" cy="15050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one of these things?</a:t>
              </a: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List common and unusual instances</a:t>
              </a: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there any known anomalies?</a:t>
              </a: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are the potential differences of opinion?</a:t>
              </a: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789" name="Oval 13"/>
            <p:cNvSpPr>
              <a:spLocks noChangeArrowheads="1"/>
            </p:cNvSpPr>
            <p:nvPr/>
          </p:nvSpPr>
          <p:spPr bwMode="auto">
            <a:xfrm>
              <a:off x="2117725" y="882488"/>
              <a:ext cx="533400" cy="474663"/>
            </a:xfrm>
            <a:prstGeom prst="ellipse">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Arial" charset="0"/>
                </a:rPr>
                <a:t>1</a:t>
              </a:r>
            </a:p>
          </p:txBody>
        </p:sp>
      </p:grpSp>
      <p:grpSp>
        <p:nvGrpSpPr>
          <p:cNvPr id="3" name="Group 2">
            <a:extLst>
              <a:ext uri="{FF2B5EF4-FFF2-40B4-BE49-F238E27FC236}">
                <a16:creationId xmlns:a16="http://schemas.microsoft.com/office/drawing/2014/main" id="{BBA46E82-D8DC-B04E-9174-047F201F1E84}"/>
              </a:ext>
            </a:extLst>
          </p:cNvPr>
          <p:cNvGrpSpPr/>
          <p:nvPr/>
        </p:nvGrpSpPr>
        <p:grpSpPr>
          <a:xfrm>
            <a:off x="6029740" y="884039"/>
            <a:ext cx="5422791" cy="2389525"/>
            <a:chOff x="6029740" y="884039"/>
            <a:chExt cx="5422791" cy="2389525"/>
          </a:xfrm>
        </p:grpSpPr>
        <p:sp>
          <p:nvSpPr>
            <p:cNvPr id="75781" name="Rectangle 5"/>
            <p:cNvSpPr>
              <a:spLocks noChangeArrowheads="1"/>
            </p:cNvSpPr>
            <p:nvPr/>
          </p:nvSpPr>
          <p:spPr bwMode="auto">
            <a:xfrm>
              <a:off x="6248400" y="888801"/>
              <a:ext cx="3733800" cy="457200"/>
            </a:xfrm>
            <a:prstGeom prst="rect">
              <a:avLst/>
            </a:prstGeom>
            <a:solidFill>
              <a:schemeClr val="hlink"/>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Arial" charset="0"/>
                </a:rPr>
                <a:t>Dependency</a:t>
              </a:r>
            </a:p>
          </p:txBody>
        </p:sp>
        <p:sp>
          <p:nvSpPr>
            <p:cNvPr id="75785" name="Rectangle 9"/>
            <p:cNvSpPr>
              <a:spLocks noChangeArrowheads="1"/>
            </p:cNvSpPr>
            <p:nvPr/>
          </p:nvSpPr>
          <p:spPr bwMode="auto">
            <a:xfrm>
              <a:off x="6029740" y="1574637"/>
              <a:ext cx="5422791" cy="16989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type of entity is this?</a:t>
              </a: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other entity does it depend on?</a:t>
              </a:r>
              <a:r>
                <a:rPr kumimoji="0"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游ゴシック" panose="020B0400000000000000" pitchFamily="34" charset="-128"/>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Essentially</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it a free-standing thing?,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it a type of thing?,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it repeating detail about some other thing?</a:t>
              </a:r>
            </a:p>
          </p:txBody>
        </p:sp>
        <p:sp>
          <p:nvSpPr>
            <p:cNvPr id="75790" name="Oval 14"/>
            <p:cNvSpPr>
              <a:spLocks noChangeArrowheads="1"/>
            </p:cNvSpPr>
            <p:nvPr/>
          </p:nvSpPr>
          <p:spPr bwMode="auto">
            <a:xfrm>
              <a:off x="6229350" y="884039"/>
              <a:ext cx="533400" cy="474662"/>
            </a:xfrm>
            <a:prstGeom prst="ellipse">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charset="0"/>
                </a:rPr>
                <a:t>2</a:t>
              </a:r>
            </a:p>
          </p:txBody>
        </p:sp>
      </p:grpSp>
      <p:grpSp>
        <p:nvGrpSpPr>
          <p:cNvPr id="5" name="Group 4">
            <a:extLst>
              <a:ext uri="{FF2B5EF4-FFF2-40B4-BE49-F238E27FC236}">
                <a16:creationId xmlns:a16="http://schemas.microsoft.com/office/drawing/2014/main" id="{0A95B7A4-4D00-A04D-BFED-CC887AFDA9AE}"/>
              </a:ext>
            </a:extLst>
          </p:cNvPr>
          <p:cNvGrpSpPr/>
          <p:nvPr/>
        </p:nvGrpSpPr>
        <p:grpSpPr>
          <a:xfrm>
            <a:off x="6097709" y="4389239"/>
            <a:ext cx="4822329" cy="2346338"/>
            <a:chOff x="6097709" y="4389239"/>
            <a:chExt cx="4822329" cy="2346338"/>
          </a:xfrm>
        </p:grpSpPr>
        <p:sp>
          <p:nvSpPr>
            <p:cNvPr id="75783" name="Rectangle 7"/>
            <p:cNvSpPr>
              <a:spLocks noChangeArrowheads="1"/>
            </p:cNvSpPr>
            <p:nvPr/>
          </p:nvSpPr>
          <p:spPr bwMode="auto">
            <a:xfrm>
              <a:off x="6324600" y="4394001"/>
              <a:ext cx="3733800" cy="457200"/>
            </a:xfrm>
            <a:prstGeom prst="rect">
              <a:avLst/>
            </a:prstGeom>
            <a:solidFill>
              <a:schemeClr val="hlink"/>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charset="0"/>
                </a:rPr>
                <a:t>Demonstrate the Data</a:t>
              </a:r>
            </a:p>
          </p:txBody>
        </p:sp>
        <p:sp>
          <p:nvSpPr>
            <p:cNvPr id="75787" name="Rectangle 11"/>
            <p:cNvSpPr>
              <a:spLocks noChangeArrowheads="1"/>
            </p:cNvSpPr>
            <p:nvPr/>
          </p:nvSpPr>
          <p:spPr bwMode="auto">
            <a:xfrm>
              <a:off x="6097709" y="4925851"/>
              <a:ext cx="4822329" cy="18097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Assertions / narrative rules</a:t>
              </a: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Sample data values or instances</a:t>
              </a: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Scenarios or use cases</a:t>
              </a: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Props (e.g., report layouts or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common documents) </a:t>
              </a: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lang="en-US" dirty="0">
                  <a:solidFill>
                    <a:srgbClr val="000000"/>
                  </a:solidFill>
                  <a:latin typeface="Arial" panose="020B0604020202020204" pitchFamily="34" charset="0"/>
                  <a:cs typeface="Arial" panose="020B0604020202020204" pitchFamily="34" charset="0"/>
                </a:rPr>
                <a:t>Also demonstrate the </a:t>
              </a:r>
              <a:r>
                <a:rPr lang="en-US" i="1" dirty="0">
                  <a:solidFill>
                    <a:srgbClr val="000000"/>
                  </a:solidFill>
                  <a:latin typeface="Arial" panose="020B0604020202020204" pitchFamily="34" charset="0"/>
                  <a:cs typeface="Arial" panose="020B0604020202020204" pitchFamily="34" charset="0"/>
                </a:rPr>
                <a:t>value</a:t>
              </a:r>
              <a:r>
                <a:rPr lang="en-US" dirty="0">
                  <a:solidFill>
                    <a:srgbClr val="000000"/>
                  </a:solidFill>
                  <a:latin typeface="Arial" panose="020B0604020202020204" pitchFamily="34" charset="0"/>
                  <a:cs typeface="Arial" panose="020B0604020202020204" pitchFamily="34" charset="0"/>
                </a:rPr>
                <a:t> of the </a:t>
              </a:r>
              <a:r>
                <a:rPr lang="en-US" i="1" dirty="0">
                  <a:solidFill>
                    <a:srgbClr val="000000"/>
                  </a:solidFill>
                  <a:latin typeface="Arial" panose="020B0604020202020204" pitchFamily="34" charset="0"/>
                  <a:cs typeface="Arial" panose="020B0604020202020204" pitchFamily="34" charset="0"/>
                </a:rPr>
                <a:t>model</a:t>
              </a: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791" name="Oval 15"/>
            <p:cNvSpPr>
              <a:spLocks noChangeArrowheads="1"/>
            </p:cNvSpPr>
            <p:nvPr/>
          </p:nvSpPr>
          <p:spPr bwMode="auto">
            <a:xfrm>
              <a:off x="6319838" y="4389239"/>
              <a:ext cx="533400" cy="474662"/>
            </a:xfrm>
            <a:prstGeom prst="ellipse">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Arial" charset="0"/>
                </a:rPr>
                <a:t>4</a:t>
              </a:r>
            </a:p>
          </p:txBody>
        </p:sp>
      </p:grpSp>
      <p:grpSp>
        <p:nvGrpSpPr>
          <p:cNvPr id="4" name="Group 3">
            <a:extLst>
              <a:ext uri="{FF2B5EF4-FFF2-40B4-BE49-F238E27FC236}">
                <a16:creationId xmlns:a16="http://schemas.microsoft.com/office/drawing/2014/main" id="{DC1370D5-C56D-A24A-883B-968417401510}"/>
              </a:ext>
            </a:extLst>
          </p:cNvPr>
          <p:cNvGrpSpPr/>
          <p:nvPr/>
        </p:nvGrpSpPr>
        <p:grpSpPr>
          <a:xfrm>
            <a:off x="736154" y="4384513"/>
            <a:ext cx="3959084" cy="1472409"/>
            <a:chOff x="1908316" y="4384513"/>
            <a:chExt cx="3959084" cy="1472409"/>
          </a:xfrm>
        </p:grpSpPr>
        <p:sp>
          <p:nvSpPr>
            <p:cNvPr id="75782" name="Rectangle 6"/>
            <p:cNvSpPr>
              <a:spLocks noChangeArrowheads="1"/>
            </p:cNvSpPr>
            <p:nvPr/>
          </p:nvSpPr>
          <p:spPr bwMode="auto">
            <a:xfrm>
              <a:off x="2133600" y="4394001"/>
              <a:ext cx="3733800" cy="457200"/>
            </a:xfrm>
            <a:prstGeom prst="rect">
              <a:avLst/>
            </a:prstGeom>
            <a:solidFill>
              <a:schemeClr val="hlink"/>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Arial" charset="0"/>
                </a:rPr>
                <a:t>Detail</a:t>
              </a:r>
            </a:p>
          </p:txBody>
        </p:sp>
        <p:sp>
          <p:nvSpPr>
            <p:cNvPr id="75786" name="Rectangle 10"/>
            <p:cNvSpPr>
              <a:spLocks noChangeArrowheads="1"/>
            </p:cNvSpPr>
            <p:nvPr/>
          </p:nvSpPr>
          <p:spPr bwMode="auto">
            <a:xfrm>
              <a:off x="1908316" y="4927437"/>
              <a:ext cx="3657756" cy="9294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lang="en-US" dirty="0">
                  <a:solidFill>
                    <a:srgbClr val="000000"/>
                  </a:solidFill>
                  <a:latin typeface="Arial" panose="020B0604020202020204" pitchFamily="34" charset="0"/>
                  <a:cs typeface="Arial" panose="020B0604020202020204" pitchFamily="34" charset="0"/>
                </a:rPr>
                <a:t>Don't dive into detail –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k</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eep</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it in its place!</a:t>
              </a:r>
            </a:p>
            <a:p>
              <a:pPr marL="458788" marR="0" lvl="1" indent="-344488" algn="l" defTabSz="914400" rtl="0" eaLnBrk="1" fontAlgn="auto" latinLnBrk="0" hangingPunct="1">
                <a:lnSpc>
                  <a:spcPct val="90000"/>
                </a:lnSpc>
                <a:spcBef>
                  <a:spcPct val="20000"/>
                </a:spcBef>
                <a:spcAft>
                  <a:spcPts val="0"/>
                </a:spcAft>
                <a:buClr>
                  <a:srgbClr val="000000"/>
                </a:buClr>
                <a:buSzPct val="1250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GEFN!</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HPDL</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5792" name="Oval 16"/>
            <p:cNvSpPr>
              <a:spLocks noChangeArrowheads="1"/>
            </p:cNvSpPr>
            <p:nvPr/>
          </p:nvSpPr>
          <p:spPr bwMode="auto">
            <a:xfrm>
              <a:off x="2127250" y="4384513"/>
              <a:ext cx="533400" cy="474663"/>
            </a:xfrm>
            <a:prstGeom prst="ellipse">
              <a:avLst/>
            </a:prstGeom>
            <a:solidFill>
              <a:srgbClr val="FFFF00"/>
            </a:solidFill>
            <a:ln w="12700">
              <a:solidFill>
                <a:schemeClr val="tx1"/>
              </a:solidFill>
              <a:round/>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Arial" charset="0"/>
                </a:rPr>
                <a:t>3</a:t>
              </a:r>
            </a:p>
          </p:txBody>
        </p:sp>
      </p:grpSp>
      <p:sp>
        <p:nvSpPr>
          <p:cNvPr id="7" name="TextBox 6">
            <a:extLst>
              <a:ext uri="{FF2B5EF4-FFF2-40B4-BE49-F238E27FC236}">
                <a16:creationId xmlns:a16="http://schemas.microsoft.com/office/drawing/2014/main" id="{F5268F76-0342-756C-7677-8AFE4A45EC29}"/>
              </a:ext>
            </a:extLst>
          </p:cNvPr>
          <p:cNvSpPr txBox="1"/>
          <p:nvPr/>
        </p:nvSpPr>
        <p:spPr>
          <a:xfrm>
            <a:off x="2218168" y="5938703"/>
            <a:ext cx="2791153" cy="677108"/>
          </a:xfrm>
          <a:prstGeom prst="rect">
            <a:avLst/>
          </a:prstGeom>
          <a:noFill/>
        </p:spPr>
        <p:txBody>
          <a:bodyPr wrap="square">
            <a:spAutoFit/>
          </a:bodyPr>
          <a:lstStyle/>
          <a:p>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Good enough for now! </a:t>
            </a:r>
          </a:p>
          <a:p>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Hard part, do later</a:t>
            </a:r>
            <a:r>
              <a:rPr kumimoji="0" lang="en-US"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lang="en-GB" i="1" dirty="0"/>
          </a:p>
        </p:txBody>
      </p:sp>
      <p:sp>
        <p:nvSpPr>
          <p:cNvPr id="6" name="Rectangle 3">
            <a:extLst>
              <a:ext uri="{FF2B5EF4-FFF2-40B4-BE49-F238E27FC236}">
                <a16:creationId xmlns:a16="http://schemas.microsoft.com/office/drawing/2014/main" id="{1C12D6B4-D627-D50C-9941-482C7170F32F}"/>
              </a:ext>
            </a:extLst>
          </p:cNvPr>
          <p:cNvSpPr txBox="1">
            <a:spLocks noChangeArrowheads="1"/>
          </p:cNvSpPr>
          <p:nvPr/>
        </p:nvSpPr>
        <p:spPr bwMode="auto">
          <a:xfrm>
            <a:off x="2355349" y="3252707"/>
            <a:ext cx="6328362" cy="826493"/>
          </a:xfrm>
          <a:prstGeom prst="rect">
            <a:avLst/>
          </a:prstGeom>
          <a:solidFill>
            <a:srgbClr val="FFFF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60363" indent="-360363"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720725" indent="-3111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1119188" indent="-38576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CA" sz="2400" dirty="0"/>
              <a:t>Please let us know the key point (or points) </a:t>
            </a:r>
            <a:br>
              <a:rPr lang="en-CA" sz="2400" dirty="0"/>
            </a:br>
            <a:r>
              <a:rPr lang="en-CA" sz="2400" dirty="0"/>
              <a:t>that mattered most to you in this first section.</a:t>
            </a:r>
          </a:p>
        </p:txBody>
      </p:sp>
    </p:spTree>
    <p:extLst>
      <p:ext uri="{BB962C8B-B14F-4D97-AF65-F5344CB8AC3E}">
        <p14:creationId xmlns:p14="http://schemas.microsoft.com/office/powerpoint/2010/main" val="19687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D204D-B706-086F-DD30-5AFB38FA0025}"/>
            </a:ext>
          </a:extLst>
        </p:cNvPr>
        <p:cNvGrpSpPr/>
        <p:nvPr/>
      </p:nvGrpSpPr>
      <p:grpSpPr>
        <a:xfrm>
          <a:off x="0" y="0"/>
          <a:ext cx="0" cy="0"/>
          <a:chOff x="0" y="0"/>
          <a:chExt cx="0" cy="0"/>
        </a:xfrm>
      </p:grpSpPr>
      <p:sp>
        <p:nvSpPr>
          <p:cNvPr id="2341890" name="Rectangle 2">
            <a:extLst>
              <a:ext uri="{FF2B5EF4-FFF2-40B4-BE49-F238E27FC236}">
                <a16:creationId xmlns:a16="http://schemas.microsoft.com/office/drawing/2014/main" id="{9D0F293A-67E2-5531-42E7-3A7932EDF453}"/>
              </a:ext>
            </a:extLst>
          </p:cNvPr>
          <p:cNvSpPr>
            <a:spLocks noGrp="1" noChangeArrowheads="1"/>
          </p:cNvSpPr>
          <p:nvPr>
            <p:ph type="title"/>
          </p:nvPr>
        </p:nvSpPr>
        <p:spPr>
          <a:xfrm>
            <a:off x="885238" y="0"/>
            <a:ext cx="11156092" cy="652464"/>
          </a:xfrm>
        </p:spPr>
        <p:txBody>
          <a:bodyPr/>
          <a:lstStyle/>
          <a:p>
            <a:pPr eaLnBrk="1" hangingPunct="1">
              <a:defRPr/>
            </a:pPr>
            <a:r>
              <a:rPr lang="en-US" dirty="0"/>
              <a:t>Overview and logistics</a:t>
            </a:r>
            <a:endParaRPr lang="en-US" dirty="0">
              <a:cs typeface="+mj-cs"/>
            </a:endParaRPr>
          </a:p>
        </p:txBody>
      </p:sp>
      <p:graphicFrame>
        <p:nvGraphicFramePr>
          <p:cNvPr id="7" name="Group 46">
            <a:extLst>
              <a:ext uri="{FF2B5EF4-FFF2-40B4-BE49-F238E27FC236}">
                <a16:creationId xmlns:a16="http://schemas.microsoft.com/office/drawing/2014/main" id="{E86D0E9F-BA89-4FF9-1A3B-88235470A4E3}"/>
              </a:ext>
            </a:extLst>
          </p:cNvPr>
          <p:cNvGraphicFramePr>
            <a:graphicFrameLocks noGrp="1"/>
          </p:cNvGraphicFramePr>
          <p:nvPr/>
        </p:nvGraphicFramePr>
        <p:xfrm>
          <a:off x="1039103" y="776969"/>
          <a:ext cx="5056897" cy="5705684"/>
        </p:xfrm>
        <a:graphic>
          <a:graphicData uri="http://schemas.openxmlformats.org/drawingml/2006/table">
            <a:tbl>
              <a:tblPr/>
              <a:tblGrid>
                <a:gridCol w="616160">
                  <a:extLst>
                    <a:ext uri="{9D8B030D-6E8A-4147-A177-3AD203B41FA5}">
                      <a16:colId xmlns:a16="http://schemas.microsoft.com/office/drawing/2014/main" val="20000"/>
                    </a:ext>
                  </a:extLst>
                </a:gridCol>
                <a:gridCol w="4440737">
                  <a:extLst>
                    <a:ext uri="{9D8B030D-6E8A-4147-A177-3AD203B41FA5}">
                      <a16:colId xmlns:a16="http://schemas.microsoft.com/office/drawing/2014/main" val="20001"/>
                    </a:ext>
                  </a:extLst>
                </a:gridCol>
              </a:tblGrid>
              <a:tr h="38987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400" b="0" i="0" u="none" strike="noStrike" cap="none" normalizeH="0" baseline="0" dirty="0" err="1">
                          <a:ln>
                            <a:noFill/>
                          </a:ln>
                          <a:solidFill>
                            <a:schemeClr val="bg1"/>
                          </a:solidFill>
                          <a:effectLst/>
                          <a:latin typeface="Wingdings 3" charset="0"/>
                          <a:ea typeface="ＭＳ Ｐゴシック" charset="0"/>
                        </a:rPr>
                        <a:t>Æ</a:t>
                      </a:r>
                      <a:endParaRPr kumimoji="0" lang="en-US" sz="2400" b="0" i="0" u="none" strike="noStrike" cap="none" normalizeH="0" baseline="0" dirty="0">
                        <a:ln>
                          <a:noFill/>
                        </a:ln>
                        <a:solidFill>
                          <a:schemeClr val="bg1"/>
                        </a:solidFill>
                        <a:effectLst/>
                        <a:latin typeface="Wingdings 3" charset="0"/>
                        <a:ea typeface="ＭＳ Ｐゴシック" charset="0"/>
                      </a:endParaRP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charset="0"/>
                        <a:buNone/>
                        <a:tabLst/>
                      </a:pPr>
                      <a:r>
                        <a:rPr kumimoji="0" lang="en-US" sz="2000" b="0" i="1" u="none" strike="noStrike" cap="none" normalizeH="0" baseline="0" dirty="0">
                          <a:ln>
                            <a:noFill/>
                          </a:ln>
                          <a:solidFill>
                            <a:schemeClr val="bg1"/>
                          </a:solidFill>
                          <a:effectLst/>
                          <a:latin typeface="Arial" charset="0"/>
                          <a:ea typeface="ＭＳ Ｐゴシック" charset="0"/>
                        </a:rPr>
                        <a:t>Fundamental and Advanced Topics</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66FF"/>
                    </a:solidFill>
                  </a:tcPr>
                </a:tc>
                <a:extLst>
                  <a:ext uri="{0D108BD9-81ED-4DB2-BD59-A6C34878D82A}">
                    <a16:rowId xmlns:a16="http://schemas.microsoft.com/office/drawing/2014/main" val="10000"/>
                  </a:ext>
                </a:extLst>
              </a:tr>
              <a:tr h="2650601">
                <a:tc gridSpan="2">
                  <a:txBody>
                    <a:bodyPr/>
                    <a:lstStyle/>
                    <a:p>
                      <a:pPr marL="381000" marR="0" lvl="0" indent="-381000" algn="l" defTabSz="914400" rtl="0" eaLnBrk="1" fontAlgn="base" latinLnBrk="0" hangingPunct="1">
                        <a:lnSpc>
                          <a:spcPct val="100000"/>
                        </a:lnSpc>
                        <a:spcBef>
                          <a:spcPct val="20000"/>
                        </a:spcBef>
                        <a:spcAft>
                          <a:spcPct val="0"/>
                        </a:spcAft>
                        <a:buClr>
                          <a:srgbClr val="6666FF"/>
                        </a:buClr>
                        <a:buSzTx/>
                        <a:buFont typeface="Wingdings" charset="0"/>
                        <a:buAutoNum type="arabicPeriod"/>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Introduction and Level-set</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Issues, Principles, Hands-on Case Study</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Essentials of Concept Modelling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Transition from Conceptual to Logical, and Logical to Dimensional</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2"/>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Interesting Structures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Types vs. Instances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Recursion, Subtyping, &amp; </a:t>
                      </a:r>
                      <a:r>
                        <a:rPr kumimoji="0" lang="en-US" sz="1800" b="0" i="0" u="none" strike="noStrike" cap="none" normalizeH="0" baseline="0" dirty="0" err="1">
                          <a:ln>
                            <a:noFill/>
                          </a:ln>
                          <a:solidFill>
                            <a:schemeClr val="tx1"/>
                          </a:solidFill>
                          <a:effectLst/>
                          <a:latin typeface="Arial" charset="0"/>
                          <a:ea typeface="ＭＳ Ｐゴシック" charset="0"/>
                          <a:cs typeface="Times New Roman" charset="0"/>
                        </a:rPr>
                        <a:t>Generalisation</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Meeting New Requirements</a:t>
                      </a:r>
                    </a:p>
                    <a:p>
                      <a:pPr marL="365125" marR="0" lvl="1" indent="-365125" algn="l" defTabSz="914400" rtl="0" eaLnBrk="1" fontAlgn="base" latinLnBrk="0" hangingPunct="1">
                        <a:lnSpc>
                          <a:spcPct val="100000"/>
                        </a:lnSpc>
                        <a:spcBef>
                          <a:spcPct val="20000"/>
                        </a:spcBef>
                        <a:spcAft>
                          <a:spcPct val="0"/>
                        </a:spcAft>
                        <a:buClr>
                          <a:srgbClr val="6666FF"/>
                        </a:buClr>
                        <a:buSzTx/>
                        <a:buFont typeface="+mj-lt"/>
                        <a:buAutoNum type="arabicPeriod" startAt="3"/>
                        <a:tabLst/>
                        <a:defRPr/>
                      </a:pPr>
                      <a:r>
                        <a:rPr kumimoji="0" lang="en-US" sz="1800" b="0" i="0" u="none" strike="noStrike" kern="1200" cap="none" normalizeH="0" baseline="0" dirty="0">
                          <a:ln>
                            <a:noFill/>
                          </a:ln>
                          <a:solidFill>
                            <a:schemeClr val="tx1"/>
                          </a:solidFill>
                          <a:effectLst/>
                          <a:latin typeface="Arial" charset="0"/>
                          <a:ea typeface="ＭＳ Ｐゴシック" charset="0"/>
                          <a:cs typeface="Times New Roman" charset="0"/>
                        </a:rPr>
                        <a:t>Modelling Time, History, &amp; Change</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4"/>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Rules on Relationships and Associations</a:t>
                      </a:r>
                      <a:r>
                        <a:rPr kumimoji="0" lang="en-US" sz="1800" b="0" i="0" u="none" strike="noStrike" cap="none" normalizeH="0" baseline="0" dirty="0">
                          <a:ln>
                            <a:noFill/>
                          </a:ln>
                          <a:solidFill>
                            <a:schemeClr val="tx1"/>
                          </a:solidFill>
                          <a:effectLst/>
                          <a:latin typeface="Arial" charset="0"/>
                          <a:ea typeface="ＭＳ Ｐゴシック" charset="0"/>
                        </a:rPr>
                        <a:t> </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Multi-way Associatives &amp; Complex Rules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Advanced Normal Forms (4NF &amp; 5NF)</a:t>
                      </a:r>
                    </a:p>
                    <a:p>
                      <a:pPr marL="381000" marR="0" lvl="0" indent="-381000" algn="l" defTabSz="914400" rtl="0" eaLnBrk="1" fontAlgn="base" latinLnBrk="0" hangingPunct="1">
                        <a:lnSpc>
                          <a:spcPct val="100000"/>
                        </a:lnSpc>
                        <a:spcBef>
                          <a:spcPct val="20000"/>
                        </a:spcBef>
                        <a:spcAft>
                          <a:spcPct val="0"/>
                        </a:spcAft>
                        <a:buClr>
                          <a:srgbClr val="6666FF"/>
                        </a:buClr>
                        <a:buSzTx/>
                        <a:buFont typeface="+mj-lt"/>
                        <a:buAutoNum type="arabicPeriod" startAt="5"/>
                        <a:tabLst/>
                        <a:defRPr/>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Presentation Techniques for Data Modellers</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Core Techniques for Presenting</a:t>
                      </a:r>
                    </a:p>
                    <a:p>
                      <a:pPr marL="712788" marR="0" lvl="0" indent="-379413" algn="l" defTabSz="914400" rtl="0" eaLnBrk="1" fontAlgn="base" latinLnBrk="0" hangingPunct="1">
                        <a:lnSpc>
                          <a:spcPct val="100000"/>
                        </a:lnSpc>
                        <a:spcBef>
                          <a:spcPct val="20000"/>
                        </a:spcBef>
                        <a:spcAft>
                          <a:spcPct val="0"/>
                        </a:spcAft>
                        <a:buClr>
                          <a:srgbClr val="6666FF"/>
                        </a:buClr>
                        <a:buSzTx/>
                        <a:buFont typeface="Arial" panose="020B0604020202020204" pitchFamily="34" charset="0"/>
                        <a:buChar char="•"/>
                        <a:tabLst/>
                      </a:pPr>
                      <a:r>
                        <a:rPr kumimoji="0" lang="en-US" sz="1800" b="0" i="0" u="none" strike="noStrike" cap="none" normalizeH="0" baseline="0" dirty="0">
                          <a:ln>
                            <a:noFill/>
                          </a:ln>
                          <a:solidFill>
                            <a:schemeClr val="tx1"/>
                          </a:solidFill>
                          <a:effectLst/>
                          <a:latin typeface="Arial" charset="0"/>
                          <a:ea typeface="ＭＳ Ｐゴシック" charset="0"/>
                          <a:cs typeface="Times New Roman" charset="0"/>
                        </a:rPr>
                        <a:t>A Real-life Example</a:t>
                      </a:r>
                    </a:p>
                  </a:txBody>
                  <a:tcPr marT="45677" marB="4567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 name="AutoShape 22">
            <a:extLst>
              <a:ext uri="{FF2B5EF4-FFF2-40B4-BE49-F238E27FC236}">
                <a16:creationId xmlns:a16="http://schemas.microsoft.com/office/drawing/2014/main" id="{1FE7747D-B7AD-C444-B48A-74BF1143885F}"/>
              </a:ext>
            </a:extLst>
          </p:cNvPr>
          <p:cNvSpPr>
            <a:spLocks noChangeArrowheads="1"/>
          </p:cNvSpPr>
          <p:nvPr/>
        </p:nvSpPr>
        <p:spPr bwMode="auto">
          <a:xfrm>
            <a:off x="885238" y="2259972"/>
            <a:ext cx="5321252" cy="597528"/>
          </a:xfrm>
          <a:prstGeom prst="roundRect">
            <a:avLst>
              <a:gd name="adj" fmla="val 16667"/>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Tree>
    <p:extLst>
      <p:ext uri="{BB962C8B-B14F-4D97-AF65-F5344CB8AC3E}">
        <p14:creationId xmlns:p14="http://schemas.microsoft.com/office/powerpoint/2010/main" val="36141275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798F2-A2C7-6470-C0EF-5E0368A57BB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829D0EC-366A-BA18-0B07-E7EBA61A16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234" y="1500375"/>
            <a:ext cx="10188140" cy="51544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93B9709-153D-5138-322D-F72851F8CCA2}"/>
              </a:ext>
            </a:extLst>
          </p:cNvPr>
          <p:cNvSpPr>
            <a:spLocks noGrp="1"/>
          </p:cNvSpPr>
          <p:nvPr>
            <p:ph type="title"/>
          </p:nvPr>
        </p:nvSpPr>
        <p:spPr/>
        <p:txBody>
          <a:bodyPr/>
          <a:lstStyle/>
          <a:p>
            <a:r>
              <a:rPr lang="en-FI" dirty="0"/>
              <a:t>A better looking version of the model on the previous slide</a:t>
            </a:r>
          </a:p>
        </p:txBody>
      </p:sp>
      <p:grpSp>
        <p:nvGrpSpPr>
          <p:cNvPr id="14" name="Group 13">
            <a:extLst>
              <a:ext uri="{FF2B5EF4-FFF2-40B4-BE49-F238E27FC236}">
                <a16:creationId xmlns:a16="http://schemas.microsoft.com/office/drawing/2014/main" id="{46A5AF60-EB70-5D99-5BA3-50B9937592A1}"/>
              </a:ext>
            </a:extLst>
          </p:cNvPr>
          <p:cNvGrpSpPr/>
          <p:nvPr/>
        </p:nvGrpSpPr>
        <p:grpSpPr>
          <a:xfrm>
            <a:off x="494286" y="1748391"/>
            <a:ext cx="570239" cy="4735812"/>
            <a:chOff x="494286" y="1951591"/>
            <a:chExt cx="570239" cy="4735812"/>
          </a:xfrm>
        </p:grpSpPr>
        <p:cxnSp>
          <p:nvCxnSpPr>
            <p:cNvPr id="8" name="Straight Arrow Connector 7">
              <a:extLst>
                <a:ext uri="{FF2B5EF4-FFF2-40B4-BE49-F238E27FC236}">
                  <a16:creationId xmlns:a16="http://schemas.microsoft.com/office/drawing/2014/main" id="{53BE0CF5-E027-3687-3D11-C5C332B7F2E0}"/>
                </a:ext>
              </a:extLst>
            </p:cNvPr>
            <p:cNvCxnSpPr>
              <a:cxnSpLocks/>
            </p:cNvCxnSpPr>
            <p:nvPr/>
          </p:nvCxnSpPr>
          <p:spPr>
            <a:xfrm>
              <a:off x="1035908" y="1951591"/>
              <a:ext cx="28617" cy="4735812"/>
            </a:xfrm>
            <a:prstGeom prst="straightConnector1">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131">
              <a:extLst>
                <a:ext uri="{FF2B5EF4-FFF2-40B4-BE49-F238E27FC236}">
                  <a16:creationId xmlns:a16="http://schemas.microsoft.com/office/drawing/2014/main" id="{A58CE1B7-721F-8C9F-A427-16622ADC8A9B}"/>
                </a:ext>
              </a:extLst>
            </p:cNvPr>
            <p:cNvSpPr>
              <a:spLocks noChangeArrowheads="1"/>
            </p:cNvSpPr>
            <p:nvPr/>
          </p:nvSpPr>
          <p:spPr bwMode="auto">
            <a:xfrm rot="16200000">
              <a:off x="-1447211" y="4076276"/>
              <a:ext cx="4292017" cy="409023"/>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Drawn top-down by dependency</a:t>
              </a:r>
            </a:p>
          </p:txBody>
        </p:sp>
      </p:grpSp>
      <p:grpSp>
        <p:nvGrpSpPr>
          <p:cNvPr id="12" name="Group 11">
            <a:extLst>
              <a:ext uri="{FF2B5EF4-FFF2-40B4-BE49-F238E27FC236}">
                <a16:creationId xmlns:a16="http://schemas.microsoft.com/office/drawing/2014/main" id="{5F75B871-231C-6053-9419-3352135EA9D4}"/>
              </a:ext>
            </a:extLst>
          </p:cNvPr>
          <p:cNvGrpSpPr/>
          <p:nvPr/>
        </p:nvGrpSpPr>
        <p:grpSpPr>
          <a:xfrm>
            <a:off x="1225488" y="895099"/>
            <a:ext cx="9259632" cy="605276"/>
            <a:chOff x="1225488" y="1098299"/>
            <a:chExt cx="9259632" cy="605276"/>
          </a:xfrm>
        </p:grpSpPr>
        <p:sp>
          <p:nvSpPr>
            <p:cNvPr id="5" name="Rectangle 131">
              <a:extLst>
                <a:ext uri="{FF2B5EF4-FFF2-40B4-BE49-F238E27FC236}">
                  <a16:creationId xmlns:a16="http://schemas.microsoft.com/office/drawing/2014/main" id="{8AC427E1-8101-06BE-1124-F28A18A1180E}"/>
                </a:ext>
              </a:extLst>
            </p:cNvPr>
            <p:cNvSpPr>
              <a:spLocks noChangeArrowheads="1"/>
            </p:cNvSpPr>
            <p:nvPr/>
          </p:nvSpPr>
          <p:spPr bwMode="auto">
            <a:xfrm>
              <a:off x="1528549" y="1098299"/>
              <a:ext cx="8666329" cy="409023"/>
            </a:xfrm>
            <a:prstGeom prst="rect">
              <a:avLst/>
            </a:prstGeom>
            <a:solidFill>
              <a:srgbClr val="FFFF00"/>
            </a:solidFill>
            <a:ln>
              <a:noFill/>
            </a:ln>
            <a:effectLst/>
            <a:extLst>
              <a:ext uri="{91240B29-F687-4f45-9708-019B960494DF}">
                <a14:hiddenLine xmlns:a14="http://schemas.microsoft.com/office/drawing/2010/main" xmlns="" w="12700" cap="rnd">
                  <a:solidFill>
                    <a:schemeClr val="tx1"/>
                  </a:solidFill>
                  <a:prstDash val="sysDot"/>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85000"/>
                </a:lnSpc>
                <a:spcBef>
                  <a:spcPct val="50000"/>
                </a:spcBef>
                <a:spcAft>
                  <a:spcPts val="0"/>
                </a:spcAft>
                <a:buClr>
                  <a:srgbClr val="CC3300"/>
                </a:buClr>
                <a:buSzPct val="125000"/>
                <a:buFont typeface="Wingdings"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Independent entities </a:t>
              </a:r>
              <a:r>
                <a:rPr kumimoji="0" lang="en-US" sz="2400" b="0" i="0" u="none" strike="noStrike" kern="1200" cap="none" spc="0" normalizeH="0" noProof="0" dirty="0">
                  <a:ln>
                    <a:noFill/>
                  </a:ln>
                  <a:solidFill>
                    <a:srgbClr val="000000"/>
                  </a:solidFill>
                  <a:effectLst/>
                  <a:uLnTx/>
                  <a:uFillTx/>
                  <a:latin typeface="Calibri" panose="020F0502020204030204"/>
                  <a:ea typeface="+mn-ea"/>
                  <a:cs typeface="Arial" charset="0"/>
                </a:rPr>
                <a:t>across the top</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cxnSp>
          <p:nvCxnSpPr>
            <p:cNvPr id="4" name="Straight Arrow Connector 3">
              <a:extLst>
                <a:ext uri="{FF2B5EF4-FFF2-40B4-BE49-F238E27FC236}">
                  <a16:creationId xmlns:a16="http://schemas.microsoft.com/office/drawing/2014/main" id="{1ED01983-A12C-4C07-F2F7-ACD533E0074A}"/>
                </a:ext>
              </a:extLst>
            </p:cNvPr>
            <p:cNvCxnSpPr>
              <a:cxnSpLocks/>
            </p:cNvCxnSpPr>
            <p:nvPr/>
          </p:nvCxnSpPr>
          <p:spPr>
            <a:xfrm>
              <a:off x="1225488" y="1703575"/>
              <a:ext cx="9259632" cy="0"/>
            </a:xfrm>
            <a:prstGeom prst="straightConnector1">
              <a:avLst/>
            </a:prstGeom>
            <a:ln w="3492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7CE2773-580C-9C06-714E-232DADFCD9AF}"/>
              </a:ext>
            </a:extLst>
          </p:cNvPr>
          <p:cNvSpPr txBox="1"/>
          <p:nvPr/>
        </p:nvSpPr>
        <p:spPr>
          <a:xfrm>
            <a:off x="6916885" y="4884346"/>
            <a:ext cx="5033815" cy="1477328"/>
          </a:xfrm>
          <a:prstGeom prst="rect">
            <a:avLst/>
          </a:prstGeom>
          <a:noFill/>
        </p:spPr>
        <p:txBody>
          <a:bodyPr wrap="square">
            <a:spAutoFit/>
          </a:bodyPr>
          <a:lstStyle/>
          <a:p>
            <a:pPr marL="231775" indent="-231775">
              <a:spcBef>
                <a:spcPct val="0"/>
              </a:spcBef>
              <a:buClr>
                <a:srgbClr val="CC6600"/>
              </a:buClr>
              <a:buSzPct val="100000"/>
            </a:pPr>
            <a:r>
              <a:rPr lang="en-US" i="1" dirty="0">
                <a:solidFill>
                  <a:srgbClr val="000000"/>
                </a:solidFill>
                <a:latin typeface="Arial" charset="0"/>
                <a:ea typeface="ＭＳ Ｐゴシック" charset="0"/>
                <a:cs typeface="ＭＳ Ｐゴシック" charset="0"/>
              </a:rPr>
              <a:t>We focus on:</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Simplicity and </a:t>
            </a:r>
            <a:r>
              <a:rPr lang="en-US" dirty="0" err="1">
                <a:solidFill>
                  <a:srgbClr val="000000"/>
                </a:solidFill>
                <a:latin typeface="Arial" charset="0"/>
                <a:ea typeface="ＭＳ Ｐゴシック" charset="0"/>
                <a:cs typeface="ＭＳ Ｐゴシック" charset="0"/>
              </a:rPr>
              <a:t>minimising</a:t>
            </a:r>
            <a:r>
              <a:rPr lang="en-US" dirty="0">
                <a:solidFill>
                  <a:srgbClr val="000000"/>
                </a:solidFill>
                <a:latin typeface="Arial" charset="0"/>
                <a:ea typeface="ＭＳ Ｐゴシック" charset="0"/>
                <a:cs typeface="ＭＳ Ｐゴシック" charset="0"/>
              </a:rPr>
              <a:t> graphic "widgets" - </a:t>
            </a:r>
            <a:br>
              <a:rPr lang="en-US" dirty="0">
                <a:solidFill>
                  <a:srgbClr val="000000"/>
                </a:solidFill>
                <a:latin typeface="Arial" charset="0"/>
                <a:ea typeface="ＭＳ Ｐゴシック" charset="0"/>
                <a:cs typeface="ＭＳ Ｐゴシック" charset="0"/>
              </a:rPr>
            </a:br>
            <a:r>
              <a:rPr lang="en-US" dirty="0">
                <a:solidFill>
                  <a:srgbClr val="000000"/>
                </a:solidFill>
                <a:latin typeface="Arial" charset="0"/>
                <a:ea typeface="ＭＳ Ｐゴシック" charset="0"/>
                <a:cs typeface="ＭＳ Ｐゴシック" charset="0"/>
              </a:rPr>
              <a:t>initially just "boxes &amp; lines"</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Placement and direction</a:t>
            </a:r>
          </a:p>
          <a:p>
            <a:pPr marL="231775" indent="-231775">
              <a:spcBef>
                <a:spcPct val="0"/>
              </a:spcBef>
              <a:buClr>
                <a:srgbClr val="000000"/>
              </a:buClr>
              <a:buSzPct val="100000"/>
              <a:buFont typeface="Wingdings" charset="0"/>
              <a:buChar char="§"/>
            </a:pPr>
            <a:r>
              <a:rPr lang="en-US" dirty="0">
                <a:solidFill>
                  <a:srgbClr val="000000"/>
                </a:solidFill>
                <a:latin typeface="Arial" charset="0"/>
                <a:ea typeface="ＭＳ Ｐゴシック" charset="0"/>
                <a:cs typeface="ＭＳ Ｐゴシック" charset="0"/>
              </a:rPr>
              <a:t>Progression through predictable steps</a:t>
            </a:r>
          </a:p>
        </p:txBody>
      </p:sp>
      <p:grpSp>
        <p:nvGrpSpPr>
          <p:cNvPr id="17" name="Group 16">
            <a:extLst>
              <a:ext uri="{FF2B5EF4-FFF2-40B4-BE49-F238E27FC236}">
                <a16:creationId xmlns:a16="http://schemas.microsoft.com/office/drawing/2014/main" id="{0CF88330-3299-DF56-470C-18EB25DDA854}"/>
              </a:ext>
            </a:extLst>
          </p:cNvPr>
          <p:cNvGrpSpPr/>
          <p:nvPr/>
        </p:nvGrpSpPr>
        <p:grpSpPr>
          <a:xfrm>
            <a:off x="1638300" y="2807554"/>
            <a:ext cx="3187980" cy="3847247"/>
            <a:chOff x="1638300" y="2807554"/>
            <a:chExt cx="3187980" cy="3847247"/>
          </a:xfrm>
        </p:grpSpPr>
        <p:sp>
          <p:nvSpPr>
            <p:cNvPr id="15" name="Rectangle 14">
              <a:extLst>
                <a:ext uri="{FF2B5EF4-FFF2-40B4-BE49-F238E27FC236}">
                  <a16:creationId xmlns:a16="http://schemas.microsoft.com/office/drawing/2014/main" id="{323822C0-DE40-1BC6-BBD2-F72C7B377348}"/>
                </a:ext>
              </a:extLst>
            </p:cNvPr>
            <p:cNvSpPr/>
            <p:nvPr/>
          </p:nvSpPr>
          <p:spPr>
            <a:xfrm>
              <a:off x="1638300" y="4787900"/>
              <a:ext cx="3187980" cy="1866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831717-D6E1-69A8-1513-9B0571F8A2C3}"/>
                </a:ext>
              </a:extLst>
            </p:cNvPr>
            <p:cNvSpPr/>
            <p:nvPr/>
          </p:nvSpPr>
          <p:spPr>
            <a:xfrm>
              <a:off x="1738746" y="2807554"/>
              <a:ext cx="816500" cy="1980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a:extLst>
              <a:ext uri="{FF2B5EF4-FFF2-40B4-BE49-F238E27FC236}">
                <a16:creationId xmlns:a16="http://schemas.microsoft.com/office/drawing/2014/main" id="{B5BA4553-E719-A8C5-54A2-15B2700A3478}"/>
              </a:ext>
            </a:extLst>
          </p:cNvPr>
          <p:cNvSpPr/>
          <p:nvPr/>
        </p:nvSpPr>
        <p:spPr>
          <a:xfrm>
            <a:off x="3066675" y="2062656"/>
            <a:ext cx="696862" cy="2528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BBAFC84B-5403-DE2A-C883-5D58E27A1192}"/>
              </a:ext>
            </a:extLst>
          </p:cNvPr>
          <p:cNvGrpSpPr/>
          <p:nvPr/>
        </p:nvGrpSpPr>
        <p:grpSpPr>
          <a:xfrm>
            <a:off x="2168236" y="3260435"/>
            <a:ext cx="1495383" cy="2179528"/>
            <a:chOff x="2168236" y="3463635"/>
            <a:chExt cx="1495383" cy="2179528"/>
          </a:xfrm>
        </p:grpSpPr>
        <p:sp>
          <p:nvSpPr>
            <p:cNvPr id="7" name="Arc 6">
              <a:extLst>
                <a:ext uri="{FF2B5EF4-FFF2-40B4-BE49-F238E27FC236}">
                  <a16:creationId xmlns:a16="http://schemas.microsoft.com/office/drawing/2014/main" id="{17656FB9-AB50-3FC4-B59A-7DF7A9213329}"/>
                </a:ext>
              </a:extLst>
            </p:cNvPr>
            <p:cNvSpPr/>
            <p:nvPr/>
          </p:nvSpPr>
          <p:spPr>
            <a:xfrm flipH="1">
              <a:off x="3180975" y="3463635"/>
              <a:ext cx="482644" cy="2179528"/>
            </a:xfrm>
            <a:prstGeom prst="arc">
              <a:avLst>
                <a:gd name="adj1" fmla="val 16200000"/>
                <a:gd name="adj2" fmla="val 5131976"/>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93DA132D-92E0-779B-4B54-C3BC8E0ED1FC}"/>
                </a:ext>
              </a:extLst>
            </p:cNvPr>
            <p:cNvSpPr txBox="1"/>
            <p:nvPr/>
          </p:nvSpPr>
          <p:spPr>
            <a:xfrm flipH="1">
              <a:off x="2168236" y="4027109"/>
              <a:ext cx="1065893" cy="584775"/>
            </a:xfrm>
            <a:prstGeom prst="rect">
              <a:avLst/>
            </a:prstGeom>
            <a:noFill/>
          </p:spPr>
          <p:txBody>
            <a:bodyPr wrap="square" rtlCol="0">
              <a:spAutoFit/>
            </a:bodyPr>
            <a:lstStyle/>
            <a:p>
              <a:pPr algn="r"/>
              <a:r>
                <a:rPr lang="en-GB" sz="1600" dirty="0">
                  <a:solidFill>
                    <a:srgbClr val="FF0000"/>
                  </a:solidFill>
                  <a:latin typeface="Arial" panose="020B0604020202020204" pitchFamily="34" charset="0"/>
                  <a:cs typeface="Arial" panose="020B0604020202020204" pitchFamily="34" charset="0"/>
                </a:rPr>
                <a:t>resolves</a:t>
              </a:r>
              <a:br>
                <a:rPr lang="en-GB" sz="1600" dirty="0">
                  <a:solidFill>
                    <a:srgbClr val="FF0000"/>
                  </a:solidFill>
                  <a:latin typeface="Arial" panose="020B0604020202020204" pitchFamily="34" charset="0"/>
                  <a:cs typeface="Arial" panose="020B0604020202020204" pitchFamily="34" charset="0"/>
                </a:rPr>
              </a:br>
              <a:r>
                <a:rPr lang="en-GB" sz="1600" dirty="0">
                  <a:solidFill>
                    <a:srgbClr val="FF0000"/>
                  </a:solidFill>
                  <a:latin typeface="Arial" panose="020B0604020202020204" pitchFamily="34" charset="0"/>
                  <a:cs typeface="Arial" panose="020B0604020202020204" pitchFamily="34" charset="0"/>
                </a:rPr>
                <a:t>to</a:t>
              </a:r>
            </a:p>
          </p:txBody>
        </p:sp>
      </p:grpSp>
    </p:spTree>
    <p:extLst>
      <p:ext uri="{BB962C8B-B14F-4D97-AF65-F5344CB8AC3E}">
        <p14:creationId xmlns:p14="http://schemas.microsoft.com/office/powerpoint/2010/main" val="39404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dissolv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xit" presetSubtype="0" fill="hold" nodeType="withEffect">
                                  <p:stCondLst>
                                    <p:cond delay="0"/>
                                  </p:stCondLst>
                                  <p:childTnLst>
                                    <p:animEffect transition="out" filter="dissolv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xit" presetSubtype="0" fill="hold" nodeType="with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charset="0"/>
              </a:rPr>
              <a:t>Phase 2 of t</a:t>
            </a:r>
            <a:r>
              <a:rPr lang="en-US" dirty="0">
                <a:latin typeface="Arial" charset="0"/>
                <a:cs typeface="+mj-cs"/>
              </a:rPr>
              <a:t>hree phases in data modelling</a:t>
            </a:r>
          </a:p>
        </p:txBody>
      </p:sp>
      <p:sp>
        <p:nvSpPr>
          <p:cNvPr id="36869" name="Rectangle 16"/>
          <p:cNvSpPr>
            <a:spLocks noChangeArrowheads="1"/>
          </p:cNvSpPr>
          <p:nvPr/>
        </p:nvSpPr>
        <p:spPr bwMode="auto">
          <a:xfrm>
            <a:off x="1087924" y="914429"/>
            <a:ext cx="2660650" cy="962025"/>
          </a:xfrm>
          <a:prstGeom prst="rect">
            <a:avLst/>
          </a:prstGeom>
          <a:solidFill>
            <a:srgbClr val="3366FF"/>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6700" indent="-266700">
              <a:defRPr/>
            </a:pPr>
            <a:r>
              <a:rPr lang="en-US" dirty="0">
                <a:solidFill>
                  <a:srgbClr val="FFFFFF"/>
                </a:solidFill>
                <a:latin typeface="Arial" panose="020B0604020202020204" pitchFamily="34" charset="0"/>
                <a:cs typeface="Arial" panose="020B0604020202020204" pitchFamily="34" charset="0"/>
              </a:rPr>
              <a:t>1) Establish initial Concept Model</a:t>
            </a:r>
          </a:p>
        </p:txBody>
      </p:sp>
      <p:sp>
        <p:nvSpPr>
          <p:cNvPr id="36870" name="Rectangle 17"/>
          <p:cNvSpPr>
            <a:spLocks noChangeArrowheads="1"/>
          </p:cNvSpPr>
          <p:nvPr/>
        </p:nvSpPr>
        <p:spPr bwMode="auto">
          <a:xfrm>
            <a:off x="4792678" y="914429"/>
            <a:ext cx="2646363" cy="962025"/>
          </a:xfrm>
          <a:prstGeom prst="rect">
            <a:avLst/>
          </a:prstGeom>
          <a:solidFill>
            <a:srgbClr val="0000CC"/>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6700" indent="-266700">
              <a:defRPr/>
            </a:pPr>
            <a:r>
              <a:rPr lang="en-US" dirty="0">
                <a:solidFill>
                  <a:srgbClr val="FFFFFF"/>
                </a:solidFill>
                <a:latin typeface="Arial" panose="020B0604020202020204" pitchFamily="34" charset="0"/>
                <a:cs typeface="Arial" panose="020B0604020202020204" pitchFamily="34" charset="0"/>
              </a:rPr>
              <a:t>2) Develop initial Logical Data Model</a:t>
            </a:r>
          </a:p>
          <a:p>
            <a:pPr marL="266700" indent="-266700">
              <a:defRPr/>
            </a:pPr>
            <a:endParaRPr lang="en-US" dirty="0">
              <a:solidFill>
                <a:srgbClr val="FFFFFF"/>
              </a:solidFill>
              <a:latin typeface="Arial" panose="020B0604020202020204" pitchFamily="34" charset="0"/>
              <a:cs typeface="Arial" panose="020B0604020202020204" pitchFamily="34" charset="0"/>
            </a:endParaRPr>
          </a:p>
        </p:txBody>
      </p:sp>
      <p:sp>
        <p:nvSpPr>
          <p:cNvPr id="36871" name="Rectangle 18"/>
          <p:cNvSpPr>
            <a:spLocks noChangeArrowheads="1"/>
          </p:cNvSpPr>
          <p:nvPr/>
        </p:nvSpPr>
        <p:spPr bwMode="auto">
          <a:xfrm>
            <a:off x="8443426" y="914429"/>
            <a:ext cx="2660650" cy="962025"/>
          </a:xfrm>
          <a:prstGeom prst="rect">
            <a:avLst/>
          </a:prstGeom>
          <a:solidFill>
            <a:srgbClr val="000080"/>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66700" indent="-266700">
              <a:defRPr/>
            </a:pPr>
            <a:r>
              <a:rPr lang="en-US">
                <a:solidFill>
                  <a:srgbClr val="FFFFFF"/>
                </a:solidFill>
                <a:latin typeface="Arial" panose="020B0604020202020204" pitchFamily="34" charset="0"/>
                <a:cs typeface="Arial" panose="020B0604020202020204" pitchFamily="34" charset="0"/>
              </a:rPr>
              <a:t>3) Refine &amp; extend Logical Data Model </a:t>
            </a:r>
          </a:p>
        </p:txBody>
      </p:sp>
      <p:sp>
        <p:nvSpPr>
          <p:cNvPr id="36872" name="Rectangle 19"/>
          <p:cNvSpPr>
            <a:spLocks noChangeArrowheads="1"/>
          </p:cNvSpPr>
          <p:nvPr/>
        </p:nvSpPr>
        <p:spPr bwMode="auto">
          <a:xfrm>
            <a:off x="964095" y="1962179"/>
            <a:ext cx="2870200" cy="4492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85750"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Focus is on developing a core set of entities:</a:t>
            </a:r>
          </a:p>
          <a:p>
            <a:pPr marL="554037" lvl="1"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named</a:t>
            </a:r>
          </a:p>
          <a:p>
            <a:pPr marL="554037" lvl="1"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defined</a:t>
            </a:r>
          </a:p>
          <a:p>
            <a:pPr marL="554037" lvl="1" indent="-285750" eaLnBrk="0" hangingPunct="0">
              <a:buClr>
                <a:schemeClr val="tx1"/>
              </a:buClr>
              <a:buSzPct val="100000"/>
              <a:buFont typeface="Arial" panose="020B0604020202020204" pitchFamily="34" charset="0"/>
              <a:buChar char="•"/>
              <a:defRPr/>
            </a:pPr>
            <a:r>
              <a:rPr lang="en-CA" sz="1600" dirty="0">
                <a:latin typeface="Arial" panose="020B0604020202020204" pitchFamily="34" charset="0"/>
                <a:cs typeface="Arial" panose="020B0604020202020204" pitchFamily="34" charset="0"/>
              </a:rPr>
              <a:t>minimally attributed</a:t>
            </a:r>
          </a:p>
          <a:p>
            <a:pPr marL="554037" lvl="1" indent="-285750" eaLnBrk="0" hangingPunct="0">
              <a:buClr>
                <a:schemeClr val="tx1"/>
              </a:buClr>
              <a:buSzPct val="100000"/>
              <a:buFont typeface="Arial" panose="020B0604020202020204" pitchFamily="34" charset="0"/>
              <a:buChar char="•"/>
              <a:defRPr/>
            </a:pPr>
            <a:r>
              <a:rPr lang="en-CA" sz="1600" dirty="0">
                <a:latin typeface="Arial" panose="020B0604020202020204" pitchFamily="34" charset="0"/>
                <a:cs typeface="Arial" panose="020B0604020202020204" pitchFamily="34" charset="0"/>
              </a:rPr>
              <a:t>bound by basic rules and relationships</a:t>
            </a:r>
            <a:endParaRPr lang="en-US" sz="1600" dirty="0">
              <a:latin typeface="Arial" panose="020B0604020202020204" pitchFamily="34" charset="0"/>
              <a:cs typeface="Arial" panose="020B0604020202020204" pitchFamily="34" charset="0"/>
            </a:endParaRPr>
          </a:p>
          <a:p>
            <a:pPr marL="554037" lvl="1"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placed on an ERD</a:t>
            </a:r>
          </a:p>
          <a:p>
            <a:pPr marL="285750"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Might start bottom-up:</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brainstorm details then </a:t>
            </a:r>
            <a:r>
              <a:rPr lang="en-US" sz="1600" dirty="0" err="1">
                <a:latin typeface="Arial" panose="020B0604020202020204" pitchFamily="34" charset="0"/>
                <a:cs typeface="Arial" panose="020B0604020202020204" pitchFamily="34" charset="0"/>
              </a:rPr>
              <a:t>synthesising</a:t>
            </a:r>
            <a:r>
              <a:rPr lang="en-US" sz="1600" dirty="0">
                <a:latin typeface="Arial" panose="020B0604020202020204" pitchFamily="34" charset="0"/>
                <a:cs typeface="Arial" panose="020B0604020202020204" pitchFamily="34" charset="0"/>
              </a:rPr>
              <a:t> </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up</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p>
          <a:p>
            <a:pPr marL="285750"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Might start top-down: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build a contextual model, then flesh out required details </a:t>
            </a:r>
            <a:r>
              <a:rPr lang="en-US" sz="1600" dirty="0" err="1">
                <a:latin typeface="Arial" panose="020B0604020202020204" pitchFamily="34" charset="0"/>
                <a:cs typeface="Arial" panose="020B0604020202020204" pitchFamily="34" charset="0"/>
              </a:rPr>
              <a:t>analysing</a:t>
            </a:r>
            <a:r>
              <a:rPr lang="en-US" sz="1600" dirty="0">
                <a:latin typeface="Arial" panose="020B0604020202020204" pitchFamily="34" charset="0"/>
                <a:cs typeface="Arial" panose="020B0604020202020204" pitchFamily="34" charset="0"/>
              </a:rPr>
              <a:t> </a:t>
            </a:r>
            <a:r>
              <a:rPr lang="ja-JP" altLang="en-US"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down</a:t>
            </a:r>
            <a:r>
              <a:rPr lang="ja-JP" altLang="en-US"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285750" indent="-285750" eaLnBrk="0" hangingPunct="0">
              <a:buClr>
                <a:schemeClr val="tx1"/>
              </a:buClr>
              <a:buSzPct val="100000"/>
              <a:buFont typeface="Arial" panose="020B0604020202020204" pitchFamily="34" charset="0"/>
              <a:buChar char="•"/>
              <a:defRPr/>
            </a:pPr>
            <a:r>
              <a:rPr lang="en-CA" sz="1600" dirty="0">
                <a:latin typeface="Arial" panose="020B0604020202020204" pitchFamily="34" charset="0"/>
                <a:cs typeface="Arial" panose="020B0604020202020204" pitchFamily="34" charset="0"/>
              </a:rPr>
              <a:t>Experiment w. alternatives</a:t>
            </a:r>
            <a:endParaRPr lang="en-US" sz="1600" dirty="0">
              <a:latin typeface="Arial" panose="020B0604020202020204" pitchFamily="34" charset="0"/>
              <a:cs typeface="Arial" panose="020B0604020202020204" pitchFamily="34" charset="0"/>
            </a:endParaRPr>
          </a:p>
          <a:p>
            <a:pPr marL="285750" indent="-285750" eaLnBrk="0" hangingPunct="0">
              <a:buClr>
                <a:schemeClr val="tx1"/>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Refine the contextual model, if you had one.</a:t>
            </a:r>
          </a:p>
        </p:txBody>
      </p:sp>
      <p:cxnSp>
        <p:nvCxnSpPr>
          <p:cNvPr id="36875" name="AutoShape 22"/>
          <p:cNvCxnSpPr>
            <a:cxnSpLocks noChangeShapeType="1"/>
            <a:stCxn id="36869" idx="3"/>
            <a:endCxn id="36870" idx="1"/>
          </p:cNvCxnSpPr>
          <p:nvPr/>
        </p:nvCxnSpPr>
        <p:spPr bwMode="auto">
          <a:xfrm>
            <a:off x="3748574" y="1395442"/>
            <a:ext cx="1044104" cy="0"/>
          </a:xfrm>
          <a:prstGeom prst="straightConnector1">
            <a:avLst/>
          </a:prstGeom>
          <a:noFill/>
          <a:ln w="1905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876" name="AutoShape 23"/>
          <p:cNvCxnSpPr>
            <a:cxnSpLocks noChangeShapeType="1"/>
            <a:stCxn id="36870" idx="3"/>
            <a:endCxn id="36871" idx="1"/>
          </p:cNvCxnSpPr>
          <p:nvPr/>
        </p:nvCxnSpPr>
        <p:spPr bwMode="auto">
          <a:xfrm>
            <a:off x="7439041" y="1395442"/>
            <a:ext cx="1004385" cy="0"/>
          </a:xfrm>
          <a:prstGeom prst="straightConnector1">
            <a:avLst/>
          </a:prstGeom>
          <a:noFill/>
          <a:ln w="1905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877" name="Rectangle 24"/>
          <p:cNvSpPr>
            <a:spLocks noChangeArrowheads="1"/>
          </p:cNvSpPr>
          <p:nvPr/>
        </p:nvSpPr>
        <p:spPr bwMode="auto">
          <a:xfrm>
            <a:off x="4654558" y="1962150"/>
            <a:ext cx="2898775" cy="4032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Focus shifts to attribute rigor and structure when going to the logical level</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First check attributes for:</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completeness</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necessity</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name and definition</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placement</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Resolve attributes that are:</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multi-valued</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redundant</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constrained</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Continue experimenting with alternate structures </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Refine conceptual model</a:t>
            </a:r>
          </a:p>
        </p:txBody>
      </p:sp>
      <p:sp>
        <p:nvSpPr>
          <p:cNvPr id="36878" name="Rectangle 25"/>
          <p:cNvSpPr>
            <a:spLocks noChangeArrowheads="1"/>
          </p:cNvSpPr>
          <p:nvPr/>
        </p:nvSpPr>
        <p:spPr bwMode="auto">
          <a:xfrm>
            <a:off x="8313250" y="1962179"/>
            <a:ext cx="2984500" cy="4492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Focus is on refinement, and validation via new requirements using…</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…an event-based approach: fast and easy… </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…or full business analysis:</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process workflow model</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use cases (external)</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service specs (internal)</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profiling existing data</a:t>
            </a:r>
          </a:p>
          <a:p>
            <a:pPr marL="554037" lvl="1"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informational needs</a:t>
            </a:r>
          </a:p>
          <a:p>
            <a:pPr marL="285750" indent="-285750" eaLnBrk="0" hangingPunct="0">
              <a:buClr>
                <a:schemeClr val="tx1">
                  <a:lumMod val="95000"/>
                  <a:lumOff val="5000"/>
                </a:schemeClr>
              </a:buClr>
              <a:buSzPct val="100000"/>
              <a:buFont typeface="Arial" panose="020B0604020202020204" pitchFamily="34" charset="0"/>
              <a:buChar char="•"/>
              <a:defRPr/>
            </a:pPr>
            <a:r>
              <a:rPr lang="en-CA" sz="1600" dirty="0">
                <a:latin typeface="Arial" panose="020B0604020202020204" pitchFamily="34" charset="0"/>
                <a:cs typeface="Arial" panose="020B0604020202020204" pitchFamily="34" charset="0"/>
              </a:rPr>
              <a:t>Resolve attributes that are </a:t>
            </a:r>
            <a:r>
              <a:rPr lang="en-US" sz="1600" dirty="0">
                <a:latin typeface="Arial" panose="020B0604020202020204" pitchFamily="34" charset="0"/>
                <a:cs typeface="Arial" panose="020B0604020202020204" pitchFamily="34" charset="0"/>
              </a:rPr>
              <a:t>semantically overloaded, </a:t>
            </a:r>
            <a:r>
              <a:rPr lang="en-CA" sz="1600" dirty="0">
                <a:latin typeface="Arial" panose="020B0604020202020204" pitchFamily="34" charset="0"/>
                <a:cs typeface="Arial" panose="020B0604020202020204" pitchFamily="34" charset="0"/>
              </a:rPr>
              <a:t>non-atomic, or derived</a:t>
            </a: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Document attribute properties and validation </a:t>
            </a:r>
          </a:p>
          <a:p>
            <a:pPr marL="285750" indent="-285750" eaLnBrk="0" hangingPunct="0">
              <a:buClr>
                <a:schemeClr val="tx1">
                  <a:lumMod val="95000"/>
                  <a:lumOff val="5000"/>
                </a:schemeClr>
              </a:buClr>
              <a:buSzPct val="100000"/>
              <a:buFont typeface="Arial" panose="020B0604020202020204" pitchFamily="34" charset="0"/>
              <a:buChar char="•"/>
              <a:defRPr/>
            </a:pPr>
            <a:r>
              <a:rPr lang="en-CA" sz="1600" dirty="0">
                <a:latin typeface="Arial" panose="020B0604020202020204" pitchFamily="34" charset="0"/>
                <a:cs typeface="Arial" panose="020B0604020202020204" pitchFamily="34" charset="0"/>
              </a:rPr>
              <a:t>Specify identifiers</a:t>
            </a:r>
            <a:endParaRPr lang="en-US" sz="1600" dirty="0">
              <a:latin typeface="Arial" panose="020B0604020202020204" pitchFamily="34" charset="0"/>
              <a:cs typeface="Arial" panose="020B0604020202020204" pitchFamily="34" charset="0"/>
            </a:endParaRPr>
          </a:p>
          <a:p>
            <a:pPr marL="285750" indent="-285750" eaLnBrk="0" hangingPunct="0">
              <a:buClr>
                <a:schemeClr val="tx1">
                  <a:lumMod val="95000"/>
                  <a:lumOff val="5000"/>
                </a:schemeClr>
              </a:buClr>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Refine conceptual model</a:t>
            </a:r>
          </a:p>
        </p:txBody>
      </p:sp>
    </p:spTree>
    <p:extLst>
      <p:ext uri="{BB962C8B-B14F-4D97-AF65-F5344CB8AC3E}">
        <p14:creationId xmlns:p14="http://schemas.microsoft.com/office/powerpoint/2010/main" val="35207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dissolve">
                                      <p:cBhvr>
                                        <p:cTn id="7" dur="500"/>
                                        <p:tgtEl>
                                          <p:spTgt spid="36870"/>
                                        </p:tgtEl>
                                      </p:cBhvr>
                                    </p:animEffect>
                                  </p:childTnLst>
                                </p:cTn>
                              </p:par>
                              <p:par>
                                <p:cTn id="8" presetID="9" presetClass="entr" presetSubtype="0" fill="hold" nodeType="withEffect">
                                  <p:stCondLst>
                                    <p:cond delay="0"/>
                                  </p:stCondLst>
                                  <p:childTnLst>
                                    <p:set>
                                      <p:cBhvr>
                                        <p:cTn id="9" dur="1" fill="hold">
                                          <p:stCondLst>
                                            <p:cond delay="0"/>
                                          </p:stCondLst>
                                        </p:cTn>
                                        <p:tgtEl>
                                          <p:spTgt spid="36875"/>
                                        </p:tgtEl>
                                        <p:attrNameLst>
                                          <p:attrName>style.visibility</p:attrName>
                                        </p:attrNameLst>
                                      </p:cBhvr>
                                      <p:to>
                                        <p:strVal val="visible"/>
                                      </p:to>
                                    </p:set>
                                    <p:animEffect transition="in" filter="dissolve">
                                      <p:cBhvr>
                                        <p:cTn id="10" dur="500"/>
                                        <p:tgtEl>
                                          <p:spTgt spid="3687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877"/>
                                        </p:tgtEl>
                                        <p:attrNameLst>
                                          <p:attrName>style.visibility</p:attrName>
                                        </p:attrNameLst>
                                      </p:cBhvr>
                                      <p:to>
                                        <p:strVal val="visible"/>
                                      </p:to>
                                    </p:set>
                                    <p:animEffect transition="in" filter="dissolve">
                                      <p:cBhvr>
                                        <p:cTn id="13" dur="500"/>
                                        <p:tgtEl>
                                          <p:spTgt spid="3687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dissolve">
                                      <p:cBhvr>
                                        <p:cTn id="18" dur="500"/>
                                        <p:tgtEl>
                                          <p:spTgt spid="3687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6871"/>
                                        </p:tgtEl>
                                        <p:attrNameLst>
                                          <p:attrName>style.visibility</p:attrName>
                                        </p:attrNameLst>
                                      </p:cBhvr>
                                      <p:to>
                                        <p:strVal val="visible"/>
                                      </p:to>
                                    </p:set>
                                    <p:animEffect transition="in" filter="dissolve">
                                      <p:cBhvr>
                                        <p:cTn id="21" dur="500"/>
                                        <p:tgtEl>
                                          <p:spTgt spid="3687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6878"/>
                                        </p:tgtEl>
                                        <p:attrNameLst>
                                          <p:attrName>style.visibility</p:attrName>
                                        </p:attrNameLst>
                                      </p:cBhvr>
                                      <p:to>
                                        <p:strVal val="visible"/>
                                      </p:to>
                                    </p:set>
                                    <p:animEffect transition="in" filter="dissolve">
                                      <p:cBhvr>
                                        <p:cTn id="24" dur="500"/>
                                        <p:tgtEl>
                                          <p:spTgt spid="36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1" grpId="0" animBg="1"/>
      <p:bldP spid="36877" grpId="0"/>
      <p:bldP spid="3687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a:latin typeface="Arial" charset="0"/>
                <a:cs typeface="+mj-cs"/>
              </a:rPr>
              <a:t>From conceptual to initial logical</a:t>
            </a:r>
          </a:p>
        </p:txBody>
      </p:sp>
      <p:sp>
        <p:nvSpPr>
          <p:cNvPr id="41987" name="Rectangle 3"/>
          <p:cNvSpPr>
            <a:spLocks noChangeArrowheads="1"/>
          </p:cNvSpPr>
          <p:nvPr/>
        </p:nvSpPr>
        <p:spPr bwMode="auto">
          <a:xfrm>
            <a:off x="1276356" y="1411296"/>
            <a:ext cx="7886700" cy="53908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1">
            <a:spAutoFit/>
          </a:bodyPr>
          <a:lstStyle/>
          <a:p>
            <a:pPr marL="228600" indent="-228600" defTabSz="873125" eaLnBrk="0" hangingPunct="0">
              <a:lnSpc>
                <a:spcPct val="90000"/>
              </a:lnSpc>
              <a:spcAft>
                <a:spcPct val="35000"/>
              </a:spcAft>
              <a:buFontTx/>
              <a:buChar char="•"/>
              <a:defRPr/>
            </a:pPr>
            <a:r>
              <a:rPr lang="en-US" dirty="0">
                <a:solidFill>
                  <a:srgbClr val="FF0000"/>
                </a:solidFill>
                <a:cs typeface="Arial" charset="0"/>
              </a:rPr>
              <a:t>Multi-valued </a:t>
            </a:r>
            <a:r>
              <a:rPr lang="en-US" dirty="0">
                <a:cs typeface="Arial" charset="0"/>
              </a:rPr>
              <a:t>- the attribute can have multiple different values for one instance of the entity, either </a:t>
            </a:r>
            <a:r>
              <a:rPr lang="ja-JP" altLang="en-US" dirty="0">
                <a:cs typeface="Arial" charset="0"/>
              </a:rPr>
              <a:t>“</a:t>
            </a:r>
            <a:r>
              <a:rPr lang="en-US" dirty="0">
                <a:cs typeface="Arial" charset="0"/>
              </a:rPr>
              <a:t>at a time</a:t>
            </a:r>
            <a:r>
              <a:rPr lang="ja-JP" altLang="en-US" dirty="0">
                <a:cs typeface="Arial" charset="0"/>
              </a:rPr>
              <a:t>”</a:t>
            </a:r>
            <a:r>
              <a:rPr lang="en-US" dirty="0">
                <a:cs typeface="Arial" charset="0"/>
              </a:rPr>
              <a:t> or </a:t>
            </a:r>
            <a:r>
              <a:rPr lang="ja-JP" altLang="en-US" dirty="0">
                <a:cs typeface="Arial" charset="0"/>
              </a:rPr>
              <a:t>“</a:t>
            </a:r>
            <a:r>
              <a:rPr lang="en-US" dirty="0">
                <a:cs typeface="Arial" charset="0"/>
              </a:rPr>
              <a:t>over time</a:t>
            </a:r>
            <a:r>
              <a:rPr lang="ja-JP" altLang="en-US" dirty="0">
                <a:cs typeface="Arial" charset="0"/>
              </a:rPr>
              <a:t>”</a:t>
            </a:r>
            <a:r>
              <a:rPr lang="en-US" dirty="0">
                <a:cs typeface="Arial" charset="0"/>
              </a:rPr>
              <a:t> </a:t>
            </a:r>
            <a:br>
              <a:rPr lang="en-US" dirty="0">
                <a:cs typeface="Arial" charset="0"/>
              </a:rPr>
            </a:br>
            <a:r>
              <a:rPr lang="en-US" dirty="0">
                <a:cs typeface="Arial" charset="0"/>
              </a:rPr>
              <a:t>E.g., </a:t>
            </a:r>
            <a:r>
              <a:rPr lang="ja-JP" altLang="en-US" dirty="0">
                <a:cs typeface="Arial" charset="0"/>
              </a:rPr>
              <a:t>“</a:t>
            </a:r>
            <a:r>
              <a:rPr lang="en-US" dirty="0">
                <a:cs typeface="Arial" charset="0"/>
              </a:rPr>
              <a:t>Employee Name</a:t>
            </a:r>
            <a:r>
              <a:rPr lang="ja-JP" altLang="en-US" dirty="0">
                <a:cs typeface="Arial" charset="0"/>
              </a:rPr>
              <a:t>”</a:t>
            </a:r>
            <a:r>
              <a:rPr lang="en-US" dirty="0">
                <a:cs typeface="Arial" charset="0"/>
              </a:rPr>
              <a:t> if aliases or previous names are tracked</a:t>
            </a:r>
          </a:p>
          <a:p>
            <a:pPr lvl="1" indent="-227013" defTabSz="873125" eaLnBrk="0" hangingPunct="0">
              <a:lnSpc>
                <a:spcPct val="90000"/>
              </a:lnSpc>
              <a:spcAft>
                <a:spcPct val="35000"/>
              </a:spcAft>
              <a:buFontTx/>
              <a:buChar char="•"/>
              <a:defRPr/>
            </a:pPr>
            <a:r>
              <a:rPr lang="en-US" sz="1600" dirty="0">
                <a:cs typeface="Arial" charset="0"/>
              </a:rPr>
              <a:t>move it </a:t>
            </a:r>
            <a:r>
              <a:rPr lang="en-US" sz="1600" b="1" dirty="0">
                <a:solidFill>
                  <a:srgbClr val="FF0000"/>
                </a:solidFill>
                <a:cs typeface="Arial" charset="0"/>
              </a:rPr>
              <a:t>down</a:t>
            </a:r>
            <a:r>
              <a:rPr lang="en-US" sz="1600" dirty="0">
                <a:solidFill>
                  <a:srgbClr val="FF0000"/>
                </a:solidFill>
                <a:cs typeface="Arial" charset="0"/>
              </a:rPr>
              <a:t> </a:t>
            </a:r>
            <a:r>
              <a:rPr lang="en-US" sz="1600" dirty="0">
                <a:cs typeface="Arial" charset="0"/>
              </a:rPr>
              <a:t>to the </a:t>
            </a:r>
            <a:r>
              <a:rPr lang="ja-JP" altLang="en-US" sz="1600" dirty="0">
                <a:cs typeface="Arial" charset="0"/>
              </a:rPr>
              <a:t>“</a:t>
            </a:r>
            <a:r>
              <a:rPr lang="en-US" sz="1600" dirty="0">
                <a:cs typeface="Arial" charset="0"/>
              </a:rPr>
              <a:t>many</a:t>
            </a:r>
            <a:r>
              <a:rPr lang="ja-JP" altLang="en-US" sz="1600" dirty="0">
                <a:cs typeface="Arial" charset="0"/>
              </a:rPr>
              <a:t>”</a:t>
            </a:r>
            <a:r>
              <a:rPr lang="en-US" sz="1600" dirty="0">
                <a:cs typeface="Arial" charset="0"/>
              </a:rPr>
              <a:t> end of a 1:M relationship into a characteristic entity </a:t>
            </a:r>
          </a:p>
          <a:p>
            <a:pPr lvl="1" indent="-227013" defTabSz="873125" eaLnBrk="0" hangingPunct="0">
              <a:lnSpc>
                <a:spcPct val="90000"/>
              </a:lnSpc>
              <a:spcAft>
                <a:spcPct val="35000"/>
              </a:spcAft>
              <a:buFontTx/>
              <a:buChar char="•"/>
              <a:defRPr/>
            </a:pPr>
            <a:r>
              <a:rPr lang="en-US" sz="1600" dirty="0">
                <a:cs typeface="Arial" charset="0"/>
              </a:rPr>
              <a:t>if it</a:t>
            </a:r>
            <a:r>
              <a:rPr lang="en-US" altLang="ja-JP" sz="1600" dirty="0">
                <a:cs typeface="Arial" charset="0"/>
              </a:rPr>
              <a:t>'s</a:t>
            </a:r>
            <a:r>
              <a:rPr lang="en-US" sz="1600" dirty="0">
                <a:cs typeface="Arial" charset="0"/>
              </a:rPr>
              <a:t> a fact about a M:M relationship between entities, move it down to the </a:t>
            </a:r>
            <a:r>
              <a:rPr lang="ja-JP" altLang="en-US" sz="1600" dirty="0">
                <a:cs typeface="Arial" charset="0"/>
              </a:rPr>
              <a:t>“</a:t>
            </a:r>
            <a:r>
              <a:rPr lang="en-US" sz="1600" dirty="0">
                <a:cs typeface="Arial" charset="0"/>
              </a:rPr>
              <a:t>many</a:t>
            </a:r>
            <a:r>
              <a:rPr lang="ja-JP" altLang="en-US" sz="1600" dirty="0">
                <a:cs typeface="Arial" charset="0"/>
              </a:rPr>
              <a:t>”</a:t>
            </a:r>
            <a:r>
              <a:rPr lang="en-US" sz="1600" dirty="0">
                <a:cs typeface="Arial" charset="0"/>
              </a:rPr>
              <a:t> end of a 1:M relationship into an associative entity</a:t>
            </a:r>
          </a:p>
          <a:p>
            <a:pPr lvl="1" indent="-227013" defTabSz="873125" eaLnBrk="0" hangingPunct="0">
              <a:lnSpc>
                <a:spcPct val="90000"/>
              </a:lnSpc>
              <a:spcAft>
                <a:spcPct val="35000"/>
              </a:spcAft>
              <a:buFontTx/>
              <a:buChar char="•"/>
              <a:defRPr/>
            </a:pPr>
            <a:r>
              <a:rPr lang="en-US" sz="1600" dirty="0">
                <a:cs typeface="Arial" charset="0"/>
              </a:rPr>
              <a:t>this puts the data structure into 1st Normal Form – 1NF</a:t>
            </a:r>
            <a:br>
              <a:rPr lang="en-US" sz="1600" dirty="0">
                <a:cs typeface="Arial" charset="0"/>
              </a:rPr>
            </a:br>
            <a:endParaRPr lang="en-US" sz="1200" dirty="0">
              <a:cs typeface="Arial" charset="0"/>
            </a:endParaRPr>
          </a:p>
          <a:p>
            <a:pPr marL="228600" indent="-228600" defTabSz="873125" eaLnBrk="0" hangingPunct="0">
              <a:lnSpc>
                <a:spcPct val="90000"/>
              </a:lnSpc>
              <a:spcAft>
                <a:spcPct val="35000"/>
              </a:spcAft>
              <a:buFontTx/>
              <a:buChar char="•"/>
              <a:defRPr/>
            </a:pPr>
            <a:r>
              <a:rPr lang="en-US" dirty="0">
                <a:solidFill>
                  <a:srgbClr val="FF0000"/>
                </a:solidFill>
                <a:cs typeface="Arial" charset="0"/>
              </a:rPr>
              <a:t>Redundant</a:t>
            </a:r>
            <a:r>
              <a:rPr lang="en-US" dirty="0">
                <a:cs typeface="Arial" charset="0"/>
              </a:rPr>
              <a:t> - the same attribute value is recorded multiple times, in different entity instances, possibly inconsistently </a:t>
            </a:r>
            <a:br>
              <a:rPr lang="en-US" dirty="0">
                <a:cs typeface="Arial" charset="0"/>
              </a:rPr>
            </a:br>
            <a:r>
              <a:rPr lang="en-US" dirty="0">
                <a:cs typeface="Arial" charset="0"/>
              </a:rPr>
              <a:t>E.g., </a:t>
            </a:r>
            <a:r>
              <a:rPr lang="ja-JP" altLang="en-US" dirty="0">
                <a:cs typeface="Arial" charset="0"/>
              </a:rPr>
              <a:t>“</a:t>
            </a:r>
            <a:r>
              <a:rPr lang="en-US" dirty="0">
                <a:cs typeface="Arial" charset="0"/>
              </a:rPr>
              <a:t>Company Name</a:t>
            </a:r>
            <a:r>
              <a:rPr lang="ja-JP" altLang="en-US" dirty="0">
                <a:cs typeface="Arial" charset="0"/>
              </a:rPr>
              <a:t>”</a:t>
            </a:r>
            <a:r>
              <a:rPr lang="en-US" dirty="0">
                <a:cs typeface="Arial" charset="0"/>
              </a:rPr>
              <a:t> in a </a:t>
            </a:r>
            <a:r>
              <a:rPr lang="ja-JP" altLang="en-US" dirty="0">
                <a:cs typeface="Arial" charset="0"/>
              </a:rPr>
              <a:t>“</a:t>
            </a:r>
            <a:r>
              <a:rPr lang="en-US" dirty="0">
                <a:cs typeface="Arial" charset="0"/>
              </a:rPr>
              <a:t>Department</a:t>
            </a:r>
            <a:r>
              <a:rPr lang="ja-JP" altLang="en-US" dirty="0">
                <a:cs typeface="Arial" charset="0"/>
              </a:rPr>
              <a:t>”</a:t>
            </a:r>
            <a:r>
              <a:rPr lang="en-US" dirty="0">
                <a:cs typeface="Arial" charset="0"/>
              </a:rPr>
              <a:t> entity</a:t>
            </a:r>
          </a:p>
          <a:p>
            <a:pPr lvl="1" indent="-227013" defTabSz="873125" eaLnBrk="0" hangingPunct="0">
              <a:lnSpc>
                <a:spcPct val="90000"/>
              </a:lnSpc>
              <a:spcAft>
                <a:spcPct val="35000"/>
              </a:spcAft>
              <a:buFontTx/>
              <a:buChar char="•"/>
              <a:defRPr/>
            </a:pPr>
            <a:r>
              <a:rPr lang="en-US" sz="1600" dirty="0">
                <a:cs typeface="Arial" charset="0"/>
              </a:rPr>
              <a:t>move it </a:t>
            </a:r>
            <a:r>
              <a:rPr lang="en-US" sz="1600" b="1" dirty="0">
                <a:solidFill>
                  <a:srgbClr val="FF0000"/>
                </a:solidFill>
                <a:cs typeface="Arial" charset="0"/>
              </a:rPr>
              <a:t>up</a:t>
            </a:r>
            <a:r>
              <a:rPr lang="en-US" sz="1600" dirty="0">
                <a:solidFill>
                  <a:srgbClr val="FF0000"/>
                </a:solidFill>
                <a:cs typeface="Arial" charset="0"/>
              </a:rPr>
              <a:t> </a:t>
            </a:r>
            <a:r>
              <a:rPr lang="en-US" sz="1600" dirty="0">
                <a:cs typeface="Arial" charset="0"/>
              </a:rPr>
              <a:t>to the </a:t>
            </a:r>
            <a:r>
              <a:rPr lang="ja-JP" altLang="en-US" sz="1600" dirty="0">
                <a:cs typeface="Arial" charset="0"/>
              </a:rPr>
              <a:t>“</a:t>
            </a:r>
            <a:r>
              <a:rPr lang="en-US" sz="1600" dirty="0">
                <a:cs typeface="Arial" charset="0"/>
              </a:rPr>
              <a:t>one</a:t>
            </a:r>
            <a:r>
              <a:rPr lang="ja-JP" altLang="en-US" sz="1600" dirty="0">
                <a:cs typeface="Arial" charset="0"/>
              </a:rPr>
              <a:t>”</a:t>
            </a:r>
            <a:r>
              <a:rPr lang="en-US" sz="1600" dirty="0">
                <a:cs typeface="Arial" charset="0"/>
              </a:rPr>
              <a:t> end of a M:1 relationship </a:t>
            </a:r>
            <a:br>
              <a:rPr lang="en-US" sz="1600" dirty="0">
                <a:cs typeface="Arial" charset="0"/>
              </a:rPr>
            </a:br>
            <a:r>
              <a:rPr lang="en-US" sz="1600" dirty="0">
                <a:cs typeface="Arial" charset="0"/>
              </a:rPr>
              <a:t>to one of the parent (or higher) entities (2nd Normal Form – 2NF) </a:t>
            </a:r>
          </a:p>
          <a:p>
            <a:pPr lvl="1" indent="-227013" defTabSz="873125" eaLnBrk="0" hangingPunct="0">
              <a:lnSpc>
                <a:spcPct val="90000"/>
              </a:lnSpc>
              <a:spcAft>
                <a:spcPct val="35000"/>
              </a:spcAft>
              <a:buFontTx/>
              <a:buChar char="•"/>
              <a:defRPr/>
            </a:pPr>
            <a:r>
              <a:rPr lang="en-US" sz="1600" dirty="0">
                <a:cs typeface="Arial" charset="0"/>
              </a:rPr>
              <a:t>You might have to create a new parent entity where none existed before</a:t>
            </a:r>
            <a:br>
              <a:rPr lang="en-US" sz="1600" dirty="0">
                <a:cs typeface="Arial" charset="0"/>
              </a:rPr>
            </a:br>
            <a:endParaRPr lang="en-US" sz="1200" dirty="0">
              <a:cs typeface="Arial" charset="0"/>
            </a:endParaRPr>
          </a:p>
          <a:p>
            <a:pPr marL="228600" indent="-228600" defTabSz="873125" eaLnBrk="0" hangingPunct="0">
              <a:lnSpc>
                <a:spcPct val="90000"/>
              </a:lnSpc>
              <a:spcAft>
                <a:spcPct val="35000"/>
              </a:spcAft>
              <a:buFontTx/>
              <a:buChar char="•"/>
              <a:defRPr/>
            </a:pPr>
            <a:r>
              <a:rPr lang="en-US" dirty="0">
                <a:solidFill>
                  <a:srgbClr val="FF0000"/>
                </a:solidFill>
                <a:cs typeface="Arial" charset="0"/>
              </a:rPr>
              <a:t>Constrained</a:t>
            </a:r>
            <a:r>
              <a:rPr lang="en-US" dirty="0">
                <a:cs typeface="Arial" charset="0"/>
              </a:rPr>
              <a:t> - a descriptive attribute needs to be restricted to a set of standard (or </a:t>
            </a:r>
            <a:r>
              <a:rPr lang="ja-JP" altLang="en-US" dirty="0">
                <a:cs typeface="Arial" charset="0"/>
              </a:rPr>
              <a:t>“</a:t>
            </a:r>
            <a:r>
              <a:rPr lang="en-US" dirty="0">
                <a:cs typeface="Arial" charset="0"/>
              </a:rPr>
              <a:t>allowable</a:t>
            </a:r>
            <a:r>
              <a:rPr lang="ja-JP" altLang="en-US" dirty="0">
                <a:cs typeface="Arial" charset="0"/>
              </a:rPr>
              <a:t>”</a:t>
            </a:r>
            <a:r>
              <a:rPr lang="en-US" dirty="0">
                <a:cs typeface="Arial" charset="0"/>
              </a:rPr>
              <a:t>) values to improve integrity and reporting </a:t>
            </a:r>
            <a:br>
              <a:rPr lang="en-US" dirty="0">
                <a:cs typeface="Arial" charset="0"/>
              </a:rPr>
            </a:br>
            <a:r>
              <a:rPr lang="en-US" dirty="0">
                <a:cs typeface="Arial" charset="0"/>
              </a:rPr>
              <a:t>E.g., </a:t>
            </a:r>
            <a:r>
              <a:rPr lang="ja-JP" altLang="en-US" dirty="0">
                <a:cs typeface="Arial" charset="0"/>
              </a:rPr>
              <a:t>“</a:t>
            </a:r>
            <a:r>
              <a:rPr lang="en-US" dirty="0">
                <a:cs typeface="Arial" charset="0"/>
              </a:rPr>
              <a:t>Employee Type</a:t>
            </a:r>
            <a:r>
              <a:rPr lang="ja-JP" altLang="en-US" dirty="0">
                <a:cs typeface="Arial" charset="0"/>
              </a:rPr>
              <a:t>”</a:t>
            </a:r>
            <a:endParaRPr lang="en-US" dirty="0">
              <a:cs typeface="Arial" charset="0"/>
            </a:endParaRPr>
          </a:p>
          <a:p>
            <a:pPr lvl="1" indent="-227013" defTabSz="873125" eaLnBrk="0" hangingPunct="0">
              <a:lnSpc>
                <a:spcPct val="90000"/>
              </a:lnSpc>
              <a:spcAft>
                <a:spcPct val="35000"/>
              </a:spcAft>
              <a:buFontTx/>
              <a:buChar char="•"/>
              <a:defRPr/>
            </a:pPr>
            <a:r>
              <a:rPr lang="en-US" sz="1600" dirty="0">
                <a:cs typeface="Arial" charset="0"/>
              </a:rPr>
              <a:t>move it </a:t>
            </a:r>
            <a:r>
              <a:rPr lang="en-US" sz="1600" b="1" dirty="0">
                <a:solidFill>
                  <a:srgbClr val="FF0000"/>
                </a:solidFill>
                <a:cs typeface="Arial" charset="0"/>
              </a:rPr>
              <a:t>out</a:t>
            </a:r>
            <a:r>
              <a:rPr lang="en-US" sz="1600" dirty="0">
                <a:solidFill>
                  <a:srgbClr val="FF0000"/>
                </a:solidFill>
                <a:cs typeface="Arial" charset="0"/>
              </a:rPr>
              <a:t> </a:t>
            </a:r>
            <a:r>
              <a:rPr lang="en-US" sz="1600" dirty="0">
                <a:cs typeface="Arial" charset="0"/>
              </a:rPr>
              <a:t>to the </a:t>
            </a:r>
            <a:r>
              <a:rPr lang="ja-JP" altLang="en-US" sz="1600" dirty="0">
                <a:cs typeface="Arial" charset="0"/>
              </a:rPr>
              <a:t>“</a:t>
            </a:r>
            <a:r>
              <a:rPr lang="en-US" sz="1600" dirty="0">
                <a:cs typeface="Arial" charset="0"/>
              </a:rPr>
              <a:t>one</a:t>
            </a:r>
            <a:r>
              <a:rPr lang="ja-JP" altLang="en-US" sz="1600" dirty="0">
                <a:cs typeface="Arial" charset="0"/>
              </a:rPr>
              <a:t>”</a:t>
            </a:r>
            <a:r>
              <a:rPr lang="en-US" sz="1600" dirty="0">
                <a:cs typeface="Arial" charset="0"/>
              </a:rPr>
              <a:t> end of a M:1 relationship </a:t>
            </a:r>
            <a:br>
              <a:rPr lang="en-US" sz="1600" dirty="0">
                <a:cs typeface="Arial" charset="0"/>
              </a:rPr>
            </a:br>
            <a:r>
              <a:rPr lang="en-US" sz="1600" dirty="0">
                <a:cs typeface="Arial" charset="0"/>
              </a:rPr>
              <a:t>to a reference or other related entity (3rd Normal Form - 3NF)</a:t>
            </a:r>
          </a:p>
        </p:txBody>
      </p:sp>
      <p:sp>
        <p:nvSpPr>
          <p:cNvPr id="41988" name="Rectangle 4"/>
          <p:cNvSpPr>
            <a:spLocks noChangeArrowheads="1"/>
          </p:cNvSpPr>
          <p:nvPr/>
        </p:nvSpPr>
        <p:spPr bwMode="auto">
          <a:xfrm>
            <a:off x="885238" y="750916"/>
            <a:ext cx="7146925" cy="65364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defTabSz="873125" eaLnBrk="0" hangingPunct="0">
              <a:lnSpc>
                <a:spcPct val="90000"/>
              </a:lnSpc>
              <a:defRPr/>
            </a:pPr>
            <a:r>
              <a:rPr lang="en-US" sz="2000" dirty="0">
                <a:cs typeface="Arial" charset="0"/>
              </a:rPr>
              <a:t>The progression from conceptual to logical is largely based on identifying and dealing with three attribute characteristics</a:t>
            </a:r>
          </a:p>
        </p:txBody>
      </p:sp>
    </p:spTree>
    <p:extLst>
      <p:ext uri="{BB962C8B-B14F-4D97-AF65-F5344CB8AC3E}">
        <p14:creationId xmlns:p14="http://schemas.microsoft.com/office/powerpoint/2010/main" val="18727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dissolve">
                                      <p:cBhvr>
                                        <p:cTn id="10" dur="500"/>
                                        <p:tgtEl>
                                          <p:spTgt spid="41987">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Effect transition="in" filter="dissolve">
                                      <p:cBhvr>
                                        <p:cTn id="13" dur="500"/>
                                        <p:tgtEl>
                                          <p:spTgt spid="41987">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1987">
                                            <p:txEl>
                                              <p:pRg st="3" end="3"/>
                                            </p:txEl>
                                          </p:spTgt>
                                        </p:tgtEl>
                                        <p:attrNameLst>
                                          <p:attrName>style.visibility</p:attrName>
                                        </p:attrNameLst>
                                      </p:cBhvr>
                                      <p:to>
                                        <p:strVal val="visible"/>
                                      </p:to>
                                    </p:set>
                                    <p:animEffect transition="in" filter="dissolve">
                                      <p:cBhvr>
                                        <p:cTn id="16" dur="500"/>
                                        <p:tgtEl>
                                          <p:spTgt spid="4198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1987">
                                            <p:txEl>
                                              <p:pRg st="4" end="4"/>
                                            </p:txEl>
                                          </p:spTgt>
                                        </p:tgtEl>
                                        <p:attrNameLst>
                                          <p:attrName>style.visibility</p:attrName>
                                        </p:attrNameLst>
                                      </p:cBhvr>
                                      <p:to>
                                        <p:strVal val="visible"/>
                                      </p:to>
                                    </p:set>
                                    <p:animEffect transition="in" filter="dissolve">
                                      <p:cBhvr>
                                        <p:cTn id="21" dur="500"/>
                                        <p:tgtEl>
                                          <p:spTgt spid="41987">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1987">
                                            <p:txEl>
                                              <p:pRg st="5" end="5"/>
                                            </p:txEl>
                                          </p:spTgt>
                                        </p:tgtEl>
                                        <p:attrNameLst>
                                          <p:attrName>style.visibility</p:attrName>
                                        </p:attrNameLst>
                                      </p:cBhvr>
                                      <p:to>
                                        <p:strVal val="visible"/>
                                      </p:to>
                                    </p:set>
                                    <p:animEffect transition="in" filter="dissolve">
                                      <p:cBhvr>
                                        <p:cTn id="24" dur="500"/>
                                        <p:tgtEl>
                                          <p:spTgt spid="41987">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dissolve">
                                      <p:cBhvr>
                                        <p:cTn id="27" dur="500"/>
                                        <p:tgtEl>
                                          <p:spTgt spid="4198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1987">
                                            <p:txEl>
                                              <p:pRg st="7" end="7"/>
                                            </p:txEl>
                                          </p:spTgt>
                                        </p:tgtEl>
                                        <p:attrNameLst>
                                          <p:attrName>style.visibility</p:attrName>
                                        </p:attrNameLst>
                                      </p:cBhvr>
                                      <p:to>
                                        <p:strVal val="visible"/>
                                      </p:to>
                                    </p:set>
                                    <p:animEffect transition="in" filter="dissolve">
                                      <p:cBhvr>
                                        <p:cTn id="32" dur="500"/>
                                        <p:tgtEl>
                                          <p:spTgt spid="41987">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41987">
                                            <p:txEl>
                                              <p:pRg st="8" end="8"/>
                                            </p:txEl>
                                          </p:spTgt>
                                        </p:tgtEl>
                                        <p:attrNameLst>
                                          <p:attrName>style.visibility</p:attrName>
                                        </p:attrNameLst>
                                      </p:cBhvr>
                                      <p:to>
                                        <p:strVal val="visible"/>
                                      </p:to>
                                    </p:set>
                                    <p:animEffect transition="in" filter="dissolve">
                                      <p:cBhvr>
                                        <p:cTn id="35" dur="5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a:extLst>
              <a:ext uri="{FF2B5EF4-FFF2-40B4-BE49-F238E27FC236}">
                <a16:creationId xmlns:a16="http://schemas.microsoft.com/office/drawing/2014/main" id="{509C8128-6C6C-F149-B1F3-BF175A7859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1749" y="783091"/>
            <a:ext cx="9529922" cy="60312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4509CB5-1A37-5948-831C-C9915D266DF5}"/>
              </a:ext>
            </a:extLst>
          </p:cNvPr>
          <p:cNvSpPr>
            <a:spLocks noGrp="1"/>
          </p:cNvSpPr>
          <p:nvPr>
            <p:ph type="title"/>
          </p:nvPr>
        </p:nvSpPr>
        <p:spPr/>
        <p:txBody>
          <a:bodyPr/>
          <a:lstStyle/>
          <a:p>
            <a:r>
              <a:rPr lang="en-US" sz="2800" dirty="0">
                <a:solidFill>
                  <a:prstClr val="black"/>
                </a:solidFill>
              </a:rPr>
              <a:t>A simple Concept Model to Logical Data Model example</a:t>
            </a:r>
            <a:endParaRPr lang="en-US" sz="2800" dirty="0"/>
          </a:p>
        </p:txBody>
      </p:sp>
      <p:sp>
        <p:nvSpPr>
          <p:cNvPr id="5" name="Rectangle 3">
            <a:extLst>
              <a:ext uri="{FF2B5EF4-FFF2-40B4-BE49-F238E27FC236}">
                <a16:creationId xmlns:a16="http://schemas.microsoft.com/office/drawing/2014/main" id="{A1401E51-156D-8348-92C5-1B95CE05774C}"/>
              </a:ext>
            </a:extLst>
          </p:cNvPr>
          <p:cNvSpPr>
            <a:spLocks noChangeArrowheads="1"/>
          </p:cNvSpPr>
          <p:nvPr/>
        </p:nvSpPr>
        <p:spPr bwMode="auto">
          <a:xfrm>
            <a:off x="436099" y="3814211"/>
            <a:ext cx="4693625" cy="286232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2000" dirty="0">
                <a:latin typeface="Arial" panose="020B0604020202020204" pitchFamily="34" charset="0"/>
                <a:cs typeface="Arial" panose="020B0604020202020204" pitchFamily="34" charset="0"/>
              </a:rPr>
              <a:t>In this example we:</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resolve the M:M relationship between Instructor and Class</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move redundant Department attributes in Course up into a new Department entity</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create a reference entity to </a:t>
            </a:r>
            <a:r>
              <a:rPr lang="en-US" sz="2000" dirty="0" err="1">
                <a:latin typeface="Arial" panose="020B0604020202020204" pitchFamily="34" charset="0"/>
                <a:cs typeface="Arial" panose="020B0604020202020204" pitchFamily="34" charset="0"/>
              </a:rPr>
              <a:t>standardise</a:t>
            </a:r>
            <a:r>
              <a:rPr lang="en-US" sz="2000" dirty="0">
                <a:latin typeface="Arial" panose="020B0604020202020204" pitchFamily="34" charset="0"/>
                <a:cs typeface="Arial" panose="020B0604020202020204" pitchFamily="34" charset="0"/>
              </a:rPr>
              <a:t> the values of "Assignment Role" </a:t>
            </a:r>
          </a:p>
        </p:txBody>
      </p:sp>
      <p:sp>
        <p:nvSpPr>
          <p:cNvPr id="6" name="Rectangle 85">
            <a:extLst>
              <a:ext uri="{FF2B5EF4-FFF2-40B4-BE49-F238E27FC236}">
                <a16:creationId xmlns:a16="http://schemas.microsoft.com/office/drawing/2014/main" id="{66E0E773-42BC-8743-AD73-9C6F7837882B}"/>
              </a:ext>
            </a:extLst>
          </p:cNvPr>
          <p:cNvSpPr>
            <a:spLocks noChangeArrowheads="1"/>
          </p:cNvSpPr>
          <p:nvPr/>
        </p:nvSpPr>
        <p:spPr bwMode="auto">
          <a:xfrm>
            <a:off x="10259962" y="5715481"/>
            <a:ext cx="1098457" cy="215444"/>
          </a:xfrm>
          <a:prstGeom prst="rect">
            <a:avLst/>
          </a:prstGeom>
          <a:solidFill>
            <a:srgbClr val="FFFF00"/>
          </a:solidFill>
          <a:ln>
            <a:noFill/>
          </a:ln>
        </p:spPr>
        <p:txBody>
          <a:bodyPr wrap="square" lIns="0" tIns="0" rIns="0" bIns="0">
            <a:spAutoFit/>
          </a:bodyPr>
          <a:lstStyle/>
          <a:p>
            <a:pPr algn="ctr" eaLnBrk="0" hangingPunct="0">
              <a:defRPr/>
            </a:pPr>
            <a:r>
              <a:rPr lang="en-US" sz="1400" dirty="0">
                <a:solidFill>
                  <a:srgbClr val="000000"/>
                </a:solidFill>
                <a:latin typeface="Arial" pitchFamily="34" charset="0"/>
              </a:rPr>
              <a:t>Associative</a:t>
            </a:r>
          </a:p>
        </p:txBody>
      </p:sp>
      <p:sp>
        <p:nvSpPr>
          <p:cNvPr id="7" name="Rectangle 85">
            <a:extLst>
              <a:ext uri="{FF2B5EF4-FFF2-40B4-BE49-F238E27FC236}">
                <a16:creationId xmlns:a16="http://schemas.microsoft.com/office/drawing/2014/main" id="{307FCCEE-713D-614B-9043-81D001564D6F}"/>
              </a:ext>
            </a:extLst>
          </p:cNvPr>
          <p:cNvSpPr>
            <a:spLocks noChangeArrowheads="1"/>
          </p:cNvSpPr>
          <p:nvPr/>
        </p:nvSpPr>
        <p:spPr bwMode="auto">
          <a:xfrm>
            <a:off x="6634600" y="1265603"/>
            <a:ext cx="1098457" cy="215444"/>
          </a:xfrm>
          <a:prstGeom prst="rect">
            <a:avLst/>
          </a:prstGeom>
          <a:solidFill>
            <a:srgbClr val="FFFF00"/>
          </a:solidFill>
          <a:ln>
            <a:noFill/>
          </a:ln>
        </p:spPr>
        <p:txBody>
          <a:bodyPr wrap="square" lIns="0" tIns="0" rIns="0" bIns="0">
            <a:spAutoFit/>
          </a:bodyPr>
          <a:lstStyle/>
          <a:p>
            <a:pPr algn="ctr" eaLnBrk="0" hangingPunct="0">
              <a:defRPr/>
            </a:pPr>
            <a:r>
              <a:rPr lang="en-US" sz="1400" dirty="0">
                <a:solidFill>
                  <a:srgbClr val="000000"/>
                </a:solidFill>
                <a:latin typeface="Arial" pitchFamily="34" charset="0"/>
              </a:rPr>
              <a:t>Kernel</a:t>
            </a:r>
          </a:p>
        </p:txBody>
      </p:sp>
      <p:sp>
        <p:nvSpPr>
          <p:cNvPr id="8" name="Rectangle 85">
            <a:extLst>
              <a:ext uri="{FF2B5EF4-FFF2-40B4-BE49-F238E27FC236}">
                <a16:creationId xmlns:a16="http://schemas.microsoft.com/office/drawing/2014/main" id="{4DB93237-8518-024B-88B0-DD8C297F139E}"/>
              </a:ext>
            </a:extLst>
          </p:cNvPr>
          <p:cNvSpPr>
            <a:spLocks noChangeArrowheads="1"/>
          </p:cNvSpPr>
          <p:nvPr/>
        </p:nvSpPr>
        <p:spPr bwMode="auto">
          <a:xfrm>
            <a:off x="6564302" y="2362682"/>
            <a:ext cx="1168755" cy="215444"/>
          </a:xfrm>
          <a:prstGeom prst="rect">
            <a:avLst/>
          </a:prstGeom>
          <a:solidFill>
            <a:srgbClr val="FFFF00"/>
          </a:solidFill>
          <a:ln>
            <a:noFill/>
          </a:ln>
        </p:spPr>
        <p:txBody>
          <a:bodyPr wrap="square" lIns="0" tIns="0" rIns="0" bIns="0">
            <a:spAutoFit/>
          </a:bodyPr>
          <a:lstStyle/>
          <a:p>
            <a:pPr algn="ctr" eaLnBrk="0" hangingPunct="0">
              <a:defRPr/>
            </a:pPr>
            <a:r>
              <a:rPr lang="en-US" sz="1400" dirty="0">
                <a:solidFill>
                  <a:srgbClr val="000000"/>
                </a:solidFill>
                <a:latin typeface="Arial" pitchFamily="34" charset="0"/>
              </a:rPr>
              <a:t>Characteristic</a:t>
            </a:r>
          </a:p>
        </p:txBody>
      </p:sp>
      <p:sp>
        <p:nvSpPr>
          <p:cNvPr id="9" name="Rectangle 85">
            <a:extLst>
              <a:ext uri="{FF2B5EF4-FFF2-40B4-BE49-F238E27FC236}">
                <a16:creationId xmlns:a16="http://schemas.microsoft.com/office/drawing/2014/main" id="{F79FAB76-4F12-6C4D-92A7-54EA7B1BC8FD}"/>
              </a:ext>
            </a:extLst>
          </p:cNvPr>
          <p:cNvSpPr>
            <a:spLocks noChangeArrowheads="1"/>
          </p:cNvSpPr>
          <p:nvPr/>
        </p:nvSpPr>
        <p:spPr bwMode="auto">
          <a:xfrm>
            <a:off x="6564302" y="4204602"/>
            <a:ext cx="1168755" cy="215444"/>
          </a:xfrm>
          <a:prstGeom prst="rect">
            <a:avLst/>
          </a:prstGeom>
          <a:solidFill>
            <a:srgbClr val="FFFF00"/>
          </a:solidFill>
          <a:ln>
            <a:noFill/>
          </a:ln>
        </p:spPr>
        <p:txBody>
          <a:bodyPr wrap="square" lIns="0" tIns="0" rIns="0" bIns="0">
            <a:spAutoFit/>
          </a:bodyPr>
          <a:lstStyle/>
          <a:p>
            <a:pPr algn="ctr" eaLnBrk="0" hangingPunct="0">
              <a:defRPr/>
            </a:pPr>
            <a:r>
              <a:rPr lang="en-US" sz="1400" dirty="0">
                <a:solidFill>
                  <a:srgbClr val="000000"/>
                </a:solidFill>
                <a:latin typeface="Arial" pitchFamily="34" charset="0"/>
              </a:rPr>
              <a:t>Characteristic</a:t>
            </a:r>
          </a:p>
        </p:txBody>
      </p:sp>
      <p:sp>
        <p:nvSpPr>
          <p:cNvPr id="11" name="Rectangle 85">
            <a:extLst>
              <a:ext uri="{FF2B5EF4-FFF2-40B4-BE49-F238E27FC236}">
                <a16:creationId xmlns:a16="http://schemas.microsoft.com/office/drawing/2014/main" id="{A401B623-1357-F045-A4C4-0B77E77B439E}"/>
              </a:ext>
            </a:extLst>
          </p:cNvPr>
          <p:cNvSpPr>
            <a:spLocks noChangeArrowheads="1"/>
          </p:cNvSpPr>
          <p:nvPr/>
        </p:nvSpPr>
        <p:spPr bwMode="auto">
          <a:xfrm>
            <a:off x="5972952" y="6110480"/>
            <a:ext cx="1168755" cy="215444"/>
          </a:xfrm>
          <a:prstGeom prst="rect">
            <a:avLst/>
          </a:prstGeom>
          <a:solidFill>
            <a:srgbClr val="FFFF00"/>
          </a:solidFill>
          <a:ln>
            <a:noFill/>
          </a:ln>
        </p:spPr>
        <p:txBody>
          <a:bodyPr wrap="square" lIns="0" tIns="0" rIns="0" bIns="0">
            <a:spAutoFit/>
          </a:bodyPr>
          <a:lstStyle/>
          <a:p>
            <a:pPr algn="ctr" eaLnBrk="0" hangingPunct="0">
              <a:defRPr/>
            </a:pPr>
            <a:r>
              <a:rPr lang="en-US" sz="1400" dirty="0">
                <a:solidFill>
                  <a:srgbClr val="000000"/>
                </a:solidFill>
                <a:latin typeface="Arial" pitchFamily="34" charset="0"/>
              </a:rPr>
              <a:t>Reference</a:t>
            </a:r>
          </a:p>
        </p:txBody>
      </p:sp>
      <p:sp>
        <p:nvSpPr>
          <p:cNvPr id="10" name="Rectangle 85">
            <a:extLst>
              <a:ext uri="{FF2B5EF4-FFF2-40B4-BE49-F238E27FC236}">
                <a16:creationId xmlns:a16="http://schemas.microsoft.com/office/drawing/2014/main" id="{CBAC6DA7-F451-3A48-BB6C-C613F1E82B9A}"/>
              </a:ext>
            </a:extLst>
          </p:cNvPr>
          <p:cNvSpPr>
            <a:spLocks noChangeArrowheads="1"/>
          </p:cNvSpPr>
          <p:nvPr/>
        </p:nvSpPr>
        <p:spPr bwMode="auto">
          <a:xfrm>
            <a:off x="10942873" y="2578126"/>
            <a:ext cx="1098457" cy="215444"/>
          </a:xfrm>
          <a:prstGeom prst="rect">
            <a:avLst/>
          </a:prstGeom>
          <a:solidFill>
            <a:srgbClr val="FFFF00"/>
          </a:solidFill>
          <a:ln>
            <a:noFill/>
          </a:ln>
        </p:spPr>
        <p:txBody>
          <a:bodyPr wrap="square" lIns="0" tIns="0" rIns="0" bIns="0">
            <a:spAutoFit/>
          </a:bodyPr>
          <a:lstStyle/>
          <a:p>
            <a:pPr algn="ctr" eaLnBrk="0" hangingPunct="0">
              <a:defRPr/>
            </a:pPr>
            <a:r>
              <a:rPr lang="en-US" sz="1400" dirty="0">
                <a:solidFill>
                  <a:srgbClr val="000000"/>
                </a:solidFill>
                <a:latin typeface="Arial" pitchFamily="34" charset="0"/>
              </a:rPr>
              <a:t>Kernel</a:t>
            </a:r>
          </a:p>
        </p:txBody>
      </p:sp>
      <p:sp>
        <p:nvSpPr>
          <p:cNvPr id="12" name="Rectangle 84">
            <a:extLst>
              <a:ext uri="{FF2B5EF4-FFF2-40B4-BE49-F238E27FC236}">
                <a16:creationId xmlns:a16="http://schemas.microsoft.com/office/drawing/2014/main" id="{AF107CCD-7BAD-754A-81EC-BCE6C10237C7}"/>
              </a:ext>
            </a:extLst>
          </p:cNvPr>
          <p:cNvSpPr>
            <a:spLocks noChangeArrowheads="1"/>
          </p:cNvSpPr>
          <p:nvPr/>
        </p:nvSpPr>
        <p:spPr bwMode="auto">
          <a:xfrm>
            <a:off x="4050570" y="719810"/>
            <a:ext cx="1994136" cy="246221"/>
          </a:xfrm>
          <a:prstGeom prst="rect">
            <a:avLst/>
          </a:prstGeom>
          <a:solidFill>
            <a:srgbClr val="80DCFF"/>
          </a:solidFill>
          <a:ln>
            <a:noFill/>
          </a:ln>
        </p:spPr>
        <p:txBody>
          <a:bodyPr wrap="none" lIns="0" tIns="0" rIns="0" bIns="0">
            <a:spAutoFit/>
          </a:bodyPr>
          <a:lstStyle/>
          <a:p>
            <a:pPr algn="ctr" eaLnBrk="0" hangingPunct="0">
              <a:defRPr/>
            </a:pPr>
            <a:r>
              <a:rPr lang="en-US" sz="1600" dirty="0">
                <a:solidFill>
                  <a:srgbClr val="000000"/>
                </a:solidFill>
                <a:latin typeface="Arial" pitchFamily="34" charset="0"/>
              </a:rPr>
              <a:t>partial Concept Model</a:t>
            </a:r>
          </a:p>
        </p:txBody>
      </p:sp>
      <p:sp>
        <p:nvSpPr>
          <p:cNvPr id="13" name="Rectangle 84">
            <a:extLst>
              <a:ext uri="{FF2B5EF4-FFF2-40B4-BE49-F238E27FC236}">
                <a16:creationId xmlns:a16="http://schemas.microsoft.com/office/drawing/2014/main" id="{0CEAE08E-B56E-714B-A550-6564C67DF1B3}"/>
              </a:ext>
            </a:extLst>
          </p:cNvPr>
          <p:cNvSpPr>
            <a:spLocks noChangeArrowheads="1"/>
          </p:cNvSpPr>
          <p:nvPr/>
        </p:nvSpPr>
        <p:spPr bwMode="auto">
          <a:xfrm>
            <a:off x="7014541" y="713384"/>
            <a:ext cx="3040897" cy="246221"/>
          </a:xfrm>
          <a:prstGeom prst="rect">
            <a:avLst/>
          </a:prstGeom>
          <a:solidFill>
            <a:srgbClr val="80DCFF"/>
          </a:solidFill>
          <a:ln>
            <a:noFill/>
          </a:ln>
        </p:spPr>
        <p:txBody>
          <a:bodyPr wrap="none" lIns="0" tIns="0" rIns="0" bIns="0">
            <a:spAutoFit/>
          </a:bodyPr>
          <a:lstStyle/>
          <a:p>
            <a:pPr algn="ctr" eaLnBrk="0" hangingPunct="0">
              <a:defRPr/>
            </a:pPr>
            <a:r>
              <a:rPr lang="en-US" sz="1600" dirty="0">
                <a:solidFill>
                  <a:srgbClr val="000000"/>
                </a:solidFill>
                <a:latin typeface="Arial" pitchFamily="34" charset="0"/>
              </a:rPr>
              <a:t>beginning the Logical Data Model</a:t>
            </a:r>
          </a:p>
        </p:txBody>
      </p:sp>
      <p:sp>
        <p:nvSpPr>
          <p:cNvPr id="2" name="AutoShape 4">
            <a:extLst>
              <a:ext uri="{FF2B5EF4-FFF2-40B4-BE49-F238E27FC236}">
                <a16:creationId xmlns:a16="http://schemas.microsoft.com/office/drawing/2014/main" id="{2DAE2CBE-F0CD-21E9-7350-150E573432B1}"/>
              </a:ext>
            </a:extLst>
          </p:cNvPr>
          <p:cNvSpPr>
            <a:spLocks noChangeArrowheads="1"/>
          </p:cNvSpPr>
          <p:nvPr/>
        </p:nvSpPr>
        <p:spPr bwMode="auto">
          <a:xfrm rot="16200000" flipV="1">
            <a:off x="10275476" y="5842069"/>
            <a:ext cx="274072" cy="634637"/>
          </a:xfrm>
          <a:prstGeom prst="downArrow">
            <a:avLst>
              <a:gd name="adj1" fmla="val 50000"/>
              <a:gd name="adj2" fmla="val 66786"/>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4" name="AutoShape 4">
            <a:extLst>
              <a:ext uri="{FF2B5EF4-FFF2-40B4-BE49-F238E27FC236}">
                <a16:creationId xmlns:a16="http://schemas.microsoft.com/office/drawing/2014/main" id="{05448BC7-9E39-64C8-6E89-28001E6B9E58}"/>
              </a:ext>
            </a:extLst>
          </p:cNvPr>
          <p:cNvSpPr>
            <a:spLocks noChangeArrowheads="1"/>
          </p:cNvSpPr>
          <p:nvPr/>
        </p:nvSpPr>
        <p:spPr bwMode="auto">
          <a:xfrm rot="5400000" flipH="1" flipV="1">
            <a:off x="4593283" y="2260807"/>
            <a:ext cx="274072" cy="634637"/>
          </a:xfrm>
          <a:prstGeom prst="downArrow">
            <a:avLst>
              <a:gd name="adj1" fmla="val 50000"/>
              <a:gd name="adj2" fmla="val 72438"/>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4" name="AutoShape 4">
            <a:extLst>
              <a:ext uri="{FF2B5EF4-FFF2-40B4-BE49-F238E27FC236}">
                <a16:creationId xmlns:a16="http://schemas.microsoft.com/office/drawing/2014/main" id="{F27280DC-A8F3-0C34-E8E7-F78A174093E4}"/>
              </a:ext>
            </a:extLst>
          </p:cNvPr>
          <p:cNvSpPr>
            <a:spLocks noChangeArrowheads="1"/>
          </p:cNvSpPr>
          <p:nvPr/>
        </p:nvSpPr>
        <p:spPr bwMode="auto">
          <a:xfrm rot="5400000">
            <a:off x="9038421" y="818197"/>
            <a:ext cx="274072" cy="634637"/>
          </a:xfrm>
          <a:prstGeom prst="downArrow">
            <a:avLst>
              <a:gd name="adj1" fmla="val 50000"/>
              <a:gd name="adj2" fmla="val 63792"/>
            </a:avLst>
          </a:prstGeom>
          <a:solidFill>
            <a:srgbClr val="00B0F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5" name="AutoShape 4">
            <a:extLst>
              <a:ext uri="{FF2B5EF4-FFF2-40B4-BE49-F238E27FC236}">
                <a16:creationId xmlns:a16="http://schemas.microsoft.com/office/drawing/2014/main" id="{BC0B7886-E6F2-D060-4454-1C5164F45E2B}"/>
              </a:ext>
            </a:extLst>
          </p:cNvPr>
          <p:cNvSpPr>
            <a:spLocks noChangeArrowheads="1"/>
          </p:cNvSpPr>
          <p:nvPr/>
        </p:nvSpPr>
        <p:spPr bwMode="auto">
          <a:xfrm rot="16200000" flipH="1">
            <a:off x="3158624" y="1193044"/>
            <a:ext cx="274072" cy="634637"/>
          </a:xfrm>
          <a:prstGeom prst="downArrow">
            <a:avLst>
              <a:gd name="adj1" fmla="val 50000"/>
              <a:gd name="adj2" fmla="val 69443"/>
            </a:avLst>
          </a:prstGeom>
          <a:solidFill>
            <a:srgbClr val="00B0F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dirty="0">
              <a:solidFill>
                <a:srgbClr val="000000"/>
              </a:solidFill>
              <a:latin typeface="Arial" charset="0"/>
              <a:ea typeface="ＭＳ Ｐゴシック" charset="0"/>
            </a:endParaRPr>
          </a:p>
        </p:txBody>
      </p:sp>
      <p:sp>
        <p:nvSpPr>
          <p:cNvPr id="16" name="AutoShape 4">
            <a:extLst>
              <a:ext uri="{FF2B5EF4-FFF2-40B4-BE49-F238E27FC236}">
                <a16:creationId xmlns:a16="http://schemas.microsoft.com/office/drawing/2014/main" id="{8B9F478B-70C4-C937-9A50-E970A0B477BF}"/>
              </a:ext>
            </a:extLst>
          </p:cNvPr>
          <p:cNvSpPr>
            <a:spLocks noChangeArrowheads="1"/>
          </p:cNvSpPr>
          <p:nvPr/>
        </p:nvSpPr>
        <p:spPr bwMode="auto">
          <a:xfrm rot="18561142" flipH="1">
            <a:off x="5433027" y="4735685"/>
            <a:ext cx="274072" cy="634637"/>
          </a:xfrm>
          <a:prstGeom prst="downArrow">
            <a:avLst>
              <a:gd name="adj1" fmla="val 50000"/>
              <a:gd name="adj2" fmla="val 67457"/>
            </a:avLst>
          </a:prstGeom>
          <a:solidFill>
            <a:srgbClr val="EBC1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7" name="AutoShape 4">
            <a:extLst>
              <a:ext uri="{FF2B5EF4-FFF2-40B4-BE49-F238E27FC236}">
                <a16:creationId xmlns:a16="http://schemas.microsoft.com/office/drawing/2014/main" id="{05F0E29A-A83F-6EB9-2ADE-167DD70FA6BF}"/>
              </a:ext>
            </a:extLst>
          </p:cNvPr>
          <p:cNvSpPr>
            <a:spLocks noChangeArrowheads="1"/>
          </p:cNvSpPr>
          <p:nvPr/>
        </p:nvSpPr>
        <p:spPr bwMode="auto">
          <a:xfrm rot="18561142" flipV="1">
            <a:off x="5809412" y="3051283"/>
            <a:ext cx="274072" cy="634637"/>
          </a:xfrm>
          <a:prstGeom prst="downArrow">
            <a:avLst>
              <a:gd name="adj1" fmla="val 50000"/>
              <a:gd name="adj2" fmla="val 66786"/>
            </a:avLst>
          </a:prstGeom>
          <a:solidFill>
            <a:srgbClr val="EBC1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nvGrpSpPr>
          <p:cNvPr id="21" name="Group 20">
            <a:extLst>
              <a:ext uri="{FF2B5EF4-FFF2-40B4-BE49-F238E27FC236}">
                <a16:creationId xmlns:a16="http://schemas.microsoft.com/office/drawing/2014/main" id="{FBC2E719-5CF1-8E4F-7497-D5E9CD6E0AF4}"/>
              </a:ext>
            </a:extLst>
          </p:cNvPr>
          <p:cNvGrpSpPr/>
          <p:nvPr/>
        </p:nvGrpSpPr>
        <p:grpSpPr>
          <a:xfrm>
            <a:off x="4318172" y="4537390"/>
            <a:ext cx="658062" cy="1925571"/>
            <a:chOff x="4318172" y="4537390"/>
            <a:chExt cx="658062" cy="1925571"/>
          </a:xfrm>
        </p:grpSpPr>
        <p:sp>
          <p:nvSpPr>
            <p:cNvPr id="18" name="AutoShape 4">
              <a:extLst>
                <a:ext uri="{FF2B5EF4-FFF2-40B4-BE49-F238E27FC236}">
                  <a16:creationId xmlns:a16="http://schemas.microsoft.com/office/drawing/2014/main" id="{B4B0B3DB-C310-3104-C7F1-FF3F1FAE98D9}"/>
                </a:ext>
              </a:extLst>
            </p:cNvPr>
            <p:cNvSpPr>
              <a:spLocks noChangeArrowheads="1"/>
            </p:cNvSpPr>
            <p:nvPr/>
          </p:nvSpPr>
          <p:spPr bwMode="auto">
            <a:xfrm rot="5400000" flipH="1" flipV="1">
              <a:off x="4521880" y="4357107"/>
              <a:ext cx="274072" cy="634637"/>
            </a:xfrm>
            <a:prstGeom prst="downArrow">
              <a:avLst>
                <a:gd name="adj1" fmla="val 50000"/>
                <a:gd name="adj2" fmla="val 72438"/>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9" name="AutoShape 4">
              <a:extLst>
                <a:ext uri="{FF2B5EF4-FFF2-40B4-BE49-F238E27FC236}">
                  <a16:creationId xmlns:a16="http://schemas.microsoft.com/office/drawing/2014/main" id="{45E62BA1-14C3-3FE9-A15D-35729E0E0F62}"/>
                </a:ext>
              </a:extLst>
            </p:cNvPr>
            <p:cNvSpPr>
              <a:spLocks noChangeArrowheads="1"/>
            </p:cNvSpPr>
            <p:nvPr/>
          </p:nvSpPr>
          <p:spPr bwMode="auto">
            <a:xfrm rot="16200000" flipH="1">
              <a:off x="4521878" y="5217322"/>
              <a:ext cx="274072" cy="634637"/>
            </a:xfrm>
            <a:prstGeom prst="downArrow">
              <a:avLst>
                <a:gd name="adj1" fmla="val 50000"/>
                <a:gd name="adj2" fmla="val 69443"/>
              </a:avLst>
            </a:prstGeom>
            <a:solidFill>
              <a:srgbClr val="00B0F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dirty="0">
                <a:solidFill>
                  <a:srgbClr val="000000"/>
                </a:solidFill>
                <a:latin typeface="Arial" charset="0"/>
                <a:ea typeface="ＭＳ Ｐゴシック" charset="0"/>
              </a:endParaRPr>
            </a:p>
          </p:txBody>
        </p:sp>
        <p:sp>
          <p:nvSpPr>
            <p:cNvPr id="20" name="AutoShape 4">
              <a:extLst>
                <a:ext uri="{FF2B5EF4-FFF2-40B4-BE49-F238E27FC236}">
                  <a16:creationId xmlns:a16="http://schemas.microsoft.com/office/drawing/2014/main" id="{66B8AC44-8AE0-C30A-A9B5-6CB1899B20C1}"/>
                </a:ext>
              </a:extLst>
            </p:cNvPr>
            <p:cNvSpPr>
              <a:spLocks noChangeArrowheads="1"/>
            </p:cNvSpPr>
            <p:nvPr/>
          </p:nvSpPr>
          <p:spPr bwMode="auto">
            <a:xfrm rot="16200000" flipH="1">
              <a:off x="4498455" y="6008606"/>
              <a:ext cx="274072" cy="634637"/>
            </a:xfrm>
            <a:prstGeom prst="downArrow">
              <a:avLst>
                <a:gd name="adj1" fmla="val 50000"/>
                <a:gd name="adj2" fmla="val 67457"/>
              </a:avLst>
            </a:prstGeom>
            <a:solidFill>
              <a:srgbClr val="EBC1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41582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dissolve">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dissolv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1" nodeType="clickEffect">
                                  <p:stCondLst>
                                    <p:cond delay="0"/>
                                  </p:stCondLst>
                                  <p:childTnLst>
                                    <p:animEffect transition="out" filter="dissolv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9" presetClass="entr" presetSubtype="0" fill="hold" nodeType="withEffect">
                                  <p:stCondLst>
                                    <p:cond delay="0"/>
                                  </p:stCondLst>
                                  <p:childTnLst>
                                    <p:set>
                                      <p:cBhvr>
                                        <p:cTn id="76" dur="1" fill="hold">
                                          <p:stCondLst>
                                            <p:cond delay="0"/>
                                          </p:stCondLst>
                                        </p:cTn>
                                        <p:tgtEl>
                                          <p:spTgt spid="5">
                                            <p:txEl>
                                              <p:pRg st="3" end="3"/>
                                            </p:txEl>
                                          </p:spTgt>
                                        </p:tgtEl>
                                        <p:attrNameLst>
                                          <p:attrName>style.visibility</p:attrName>
                                        </p:attrNameLst>
                                      </p:cBhvr>
                                      <p:to>
                                        <p:strVal val="visible"/>
                                      </p:to>
                                    </p:set>
                                    <p:animEffect transition="in" filter="dissolve">
                                      <p:cBhvr>
                                        <p:cTn id="77" dur="500"/>
                                        <p:tgtEl>
                                          <p:spTgt spid="5">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dissolv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dissolve">
                                      <p:cBhvr>
                                        <p:cTn id="92" dur="500"/>
                                        <p:tgtEl>
                                          <p:spTgt spid="11"/>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2"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ssolve">
                                      <p:cBhvr>
                                        <p:cTn id="97" dur="500"/>
                                        <p:tgtEl>
                                          <p:spTgt spid="4"/>
                                        </p:tgtEl>
                                      </p:cBhvr>
                                    </p:animEffect>
                                  </p:childTnLst>
                                </p:cTn>
                              </p:par>
                              <p:par>
                                <p:cTn id="98" presetID="9" presetClass="entr" presetSubtype="0" fill="hold" grpId="2" nodeType="with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dissolve">
                                      <p:cBhvr>
                                        <p:cTn id="100" dur="500"/>
                                        <p:tgtEl>
                                          <p:spTgt spid="2"/>
                                        </p:tgtEl>
                                      </p:cBhvr>
                                    </p:animEffect>
                                  </p:childTnLst>
                                </p:cTn>
                              </p:par>
                              <p:par>
                                <p:cTn id="101" presetID="9" presetClass="entr" presetSubtype="0" fill="hold" grpId="2" nodeType="with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dissolve">
                                      <p:cBhvr>
                                        <p:cTn id="103" dur="500"/>
                                        <p:tgtEl>
                                          <p:spTgt spid="15"/>
                                        </p:tgtEl>
                                      </p:cBhvr>
                                    </p:animEffect>
                                  </p:childTnLst>
                                </p:cTn>
                              </p:par>
                              <p:par>
                                <p:cTn id="104" presetID="9" presetClass="entr" presetSubtype="0" fill="hold" grpId="2"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dissolve">
                                      <p:cBhvr>
                                        <p:cTn id="106" dur="500"/>
                                        <p:tgtEl>
                                          <p:spTgt spid="14"/>
                                        </p:tgtEl>
                                      </p:cBhvr>
                                    </p:animEffect>
                                  </p:childTnLst>
                                </p:cTn>
                              </p:par>
                              <p:par>
                                <p:cTn id="107" presetID="9" presetClass="entr" presetSubtype="0"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dissolve">
                                      <p:cBhvr>
                                        <p:cTn id="10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0" grpId="0" animBg="1"/>
      <p:bldP spid="2" grpId="0" animBg="1"/>
      <p:bldP spid="2" grpId="1" animBg="1"/>
      <p:bldP spid="2" grpId="2" animBg="1"/>
      <p:bldP spid="4" grpId="0" animBg="1"/>
      <p:bldP spid="4" grpId="1" animBg="1"/>
      <p:bldP spid="4" grpId="2" animBg="1"/>
      <p:bldP spid="14" grpId="0" animBg="1"/>
      <p:bldP spid="14" grpId="1" animBg="1"/>
      <p:bldP spid="14" grpId="2" animBg="1"/>
      <p:bldP spid="15" grpId="0" animBg="1"/>
      <p:bldP spid="15" grpId="1" animBg="1"/>
      <p:bldP spid="15" grpId="2" animBg="1"/>
      <p:bldP spid="16" grpId="0" animBg="1"/>
      <p:bldP spid="1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3" name="Picture 5">
            <a:extLst>
              <a:ext uri="{FF2B5EF4-FFF2-40B4-BE49-F238E27FC236}">
                <a16:creationId xmlns:a16="http://schemas.microsoft.com/office/drawing/2014/main" id="{0CBBD55F-614C-7347-BC79-3DD10B96BFD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141" t="4482" r="4356" b="3557"/>
          <a:stretch/>
        </p:blipFill>
        <p:spPr bwMode="auto">
          <a:xfrm>
            <a:off x="1132103" y="652465"/>
            <a:ext cx="11059897" cy="6210308"/>
          </a:xfrm>
          <a:prstGeom prst="rect">
            <a:avLst/>
          </a:prstGeom>
          <a:noFill/>
          <a:extLst>
            <a:ext uri="{909E8E84-426E-40DD-AFC4-6F175D3DCCD1}">
              <a14:hiddenFill xmlns:a14="http://schemas.microsoft.com/office/drawing/2010/main">
                <a:solidFill>
                  <a:srgbClr val="FFFFFF"/>
                </a:solidFill>
              </a14:hiddenFill>
            </a:ext>
          </a:extLst>
        </p:spPr>
      </p:pic>
      <p:sp>
        <p:nvSpPr>
          <p:cNvPr id="45058" name="Rectangle 2"/>
          <p:cNvSpPr>
            <a:spLocks noGrp="1" noChangeArrowheads="1"/>
          </p:cNvSpPr>
          <p:nvPr>
            <p:ph type="title"/>
          </p:nvPr>
        </p:nvSpPr>
        <p:spPr/>
        <p:txBody>
          <a:bodyPr/>
          <a:lstStyle/>
          <a:p>
            <a:pPr>
              <a:defRPr/>
            </a:pPr>
            <a:r>
              <a:rPr lang="en-US" sz="3000" dirty="0">
                <a:latin typeface="Arial" charset="0"/>
                <a:cs typeface="+mj-cs"/>
              </a:rPr>
              <a:t>Another </a:t>
            </a:r>
            <a:r>
              <a:rPr lang="en-US" sz="3200" dirty="0">
                <a:solidFill>
                  <a:prstClr val="black"/>
                </a:solidFill>
              </a:rPr>
              <a:t>Concept to Logical example</a:t>
            </a:r>
            <a:r>
              <a:rPr lang="en-US" sz="3000" dirty="0">
                <a:latin typeface="Arial" charset="0"/>
              </a:rPr>
              <a:t>, drawn top-down</a:t>
            </a:r>
            <a:endParaRPr lang="en-US" sz="3000" dirty="0">
              <a:latin typeface="Arial" charset="0"/>
              <a:cs typeface="+mj-cs"/>
            </a:endParaRPr>
          </a:p>
        </p:txBody>
      </p:sp>
      <p:sp>
        <p:nvSpPr>
          <p:cNvPr id="45059" name="Rectangle 3"/>
          <p:cNvSpPr>
            <a:spLocks noChangeArrowheads="1"/>
          </p:cNvSpPr>
          <p:nvPr/>
        </p:nvSpPr>
        <p:spPr bwMode="auto">
          <a:xfrm>
            <a:off x="864342" y="3144425"/>
            <a:ext cx="4693625" cy="378565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2000" dirty="0">
                <a:latin typeface="Arial" panose="020B0604020202020204" pitchFamily="34" charset="0"/>
                <a:cs typeface="Arial" panose="020B0604020202020204" pitchFamily="34" charset="0"/>
              </a:rPr>
              <a:t>In this example we:</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move multi-valued Class attributes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into their own entity – Class Lecture</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resolve the M:M relationship between Student and Class</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resolve the recursive Course to Course M:M relationship</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move redundant Department attributes in Course up into a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new Department entity</a:t>
            </a:r>
          </a:p>
          <a:p>
            <a:pPr marL="342900" indent="-342900" eaLnBrk="0" hangingPunct="0">
              <a:buFont typeface="Arial" panose="020B0604020202020204" pitchFamily="34" charset="0"/>
              <a:buChar char="•"/>
              <a:defRPr/>
            </a:pPr>
            <a:r>
              <a:rPr lang="en-US" sz="2000" dirty="0">
                <a:latin typeface="Arial" panose="020B0604020202020204" pitchFamily="34" charset="0"/>
                <a:cs typeface="Arial" panose="020B0604020202020204" pitchFamily="34" charset="0"/>
              </a:rPr>
              <a:t>move Registration Status into a reference entity</a:t>
            </a:r>
          </a:p>
        </p:txBody>
      </p:sp>
      <p:sp>
        <p:nvSpPr>
          <p:cNvPr id="11" name="Rectangle 26">
            <a:extLst>
              <a:ext uri="{FF2B5EF4-FFF2-40B4-BE49-F238E27FC236}">
                <a16:creationId xmlns:a16="http://schemas.microsoft.com/office/drawing/2014/main" id="{28AFB059-F30E-DF40-BAF0-3802F07D2945}"/>
              </a:ext>
            </a:extLst>
          </p:cNvPr>
          <p:cNvSpPr>
            <a:spLocks noChangeArrowheads="1"/>
          </p:cNvSpPr>
          <p:nvPr/>
        </p:nvSpPr>
        <p:spPr bwMode="auto">
          <a:xfrm>
            <a:off x="174118" y="791485"/>
            <a:ext cx="1030732" cy="260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Conceptual</a:t>
            </a:r>
            <a:endParaRPr lang="en-US" sz="1200" i="1" dirty="0">
              <a:solidFill>
                <a:srgbClr val="000000"/>
              </a:solidFill>
              <a:latin typeface="Arial" charset="0"/>
              <a:ea typeface="ＭＳ Ｐゴシック" charset="0"/>
            </a:endParaRPr>
          </a:p>
        </p:txBody>
      </p:sp>
      <p:sp>
        <p:nvSpPr>
          <p:cNvPr id="12" name="Rectangle 26">
            <a:extLst>
              <a:ext uri="{FF2B5EF4-FFF2-40B4-BE49-F238E27FC236}">
                <a16:creationId xmlns:a16="http://schemas.microsoft.com/office/drawing/2014/main" id="{AA5EA6F7-0F79-DE4E-8322-08B345CCD779}"/>
              </a:ext>
            </a:extLst>
          </p:cNvPr>
          <p:cNvSpPr>
            <a:spLocks noChangeArrowheads="1"/>
          </p:cNvSpPr>
          <p:nvPr/>
        </p:nvSpPr>
        <p:spPr bwMode="auto">
          <a:xfrm>
            <a:off x="7151501" y="741594"/>
            <a:ext cx="1219887" cy="469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fontAlgn="base" hangingPunct="0">
              <a:lnSpc>
                <a:spcPct val="97000"/>
              </a:lnSpc>
              <a:spcBef>
                <a:spcPct val="0"/>
              </a:spcBef>
              <a:spcAft>
                <a:spcPct val="0"/>
              </a:spcAft>
              <a:defRPr/>
            </a:pPr>
            <a:r>
              <a:rPr lang="en-US" sz="1400" i="1" dirty="0">
                <a:solidFill>
                  <a:srgbClr val="000000"/>
                </a:solidFill>
                <a:latin typeface="Arial" charset="0"/>
                <a:ea typeface="ＭＳ Ｐゴシック" charset="0"/>
              </a:rPr>
              <a:t>Beginning the</a:t>
            </a:r>
            <a:br>
              <a:rPr lang="en-US" sz="1400" i="1" dirty="0">
                <a:solidFill>
                  <a:srgbClr val="000000"/>
                </a:solidFill>
                <a:latin typeface="Arial" charset="0"/>
                <a:ea typeface="ＭＳ Ｐゴシック" charset="0"/>
              </a:rPr>
            </a:br>
            <a:r>
              <a:rPr lang="en-US" sz="1400" i="1" dirty="0">
                <a:solidFill>
                  <a:srgbClr val="000000"/>
                </a:solidFill>
                <a:latin typeface="Arial" charset="0"/>
                <a:ea typeface="ＭＳ Ｐゴシック" charset="0"/>
              </a:rPr>
              <a:t>Logical model</a:t>
            </a:r>
            <a:endParaRPr lang="en-US" sz="1200" i="1" dirty="0">
              <a:solidFill>
                <a:srgbClr val="000000"/>
              </a:solidFill>
              <a:latin typeface="Arial" charset="0"/>
              <a:ea typeface="ＭＳ Ｐゴシック" charset="0"/>
            </a:endParaRPr>
          </a:p>
        </p:txBody>
      </p:sp>
      <p:cxnSp>
        <p:nvCxnSpPr>
          <p:cNvPr id="3" name="Straight Connector 2">
            <a:extLst>
              <a:ext uri="{FF2B5EF4-FFF2-40B4-BE49-F238E27FC236}">
                <a16:creationId xmlns:a16="http://schemas.microsoft.com/office/drawing/2014/main" id="{32FE223F-82CB-54D0-3D94-4B99892B22C2}"/>
              </a:ext>
            </a:extLst>
          </p:cNvPr>
          <p:cNvCxnSpPr/>
          <p:nvPr/>
        </p:nvCxnSpPr>
        <p:spPr>
          <a:xfrm>
            <a:off x="9493250" y="1179075"/>
            <a:ext cx="1041400"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7D7DE3B-013A-C50E-C420-9AB1CB105230}"/>
              </a:ext>
            </a:extLst>
          </p:cNvPr>
          <p:cNvSpPr txBox="1"/>
          <p:nvPr/>
        </p:nvSpPr>
        <p:spPr>
          <a:xfrm>
            <a:off x="7981950" y="5492750"/>
            <a:ext cx="317500" cy="153888"/>
          </a:xfrm>
          <a:prstGeom prst="rect">
            <a:avLst/>
          </a:prstGeom>
          <a:solidFill>
            <a:schemeClr val="bg1"/>
          </a:solidFill>
        </p:spPr>
        <p:txBody>
          <a:bodyPr wrap="square" lIns="0" tIns="0" rIns="0" bIns="0" rtlCol="0" anchor="ctr" anchorCtr="0">
            <a:spAutoFit/>
          </a:bodyPr>
          <a:lstStyle/>
          <a:p>
            <a:pPr algn="l"/>
            <a:r>
              <a:rPr lang="en-FI" sz="1000" dirty="0">
                <a:latin typeface="Arial Narrow" panose="020B0604020202020204" pitchFamily="34" charset="0"/>
                <a:cs typeface="Arial Narrow" panose="020B0604020202020204" pitchFamily="34" charset="0"/>
              </a:rPr>
              <a:t>Code</a:t>
            </a:r>
          </a:p>
        </p:txBody>
      </p:sp>
      <p:sp>
        <p:nvSpPr>
          <p:cNvPr id="2" name="AutoShape 4">
            <a:extLst>
              <a:ext uri="{FF2B5EF4-FFF2-40B4-BE49-F238E27FC236}">
                <a16:creationId xmlns:a16="http://schemas.microsoft.com/office/drawing/2014/main" id="{7F5DEE44-93F3-62AE-231D-C62834A3F617}"/>
              </a:ext>
            </a:extLst>
          </p:cNvPr>
          <p:cNvSpPr>
            <a:spLocks noChangeArrowheads="1"/>
          </p:cNvSpPr>
          <p:nvPr/>
        </p:nvSpPr>
        <p:spPr bwMode="auto">
          <a:xfrm rot="3038858">
            <a:off x="9544650" y="4423799"/>
            <a:ext cx="274072" cy="634637"/>
          </a:xfrm>
          <a:prstGeom prst="downArrow">
            <a:avLst>
              <a:gd name="adj1" fmla="val 50000"/>
              <a:gd name="adj2" fmla="val 65960"/>
            </a:avLst>
          </a:prstGeom>
          <a:solidFill>
            <a:srgbClr val="FFC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5" name="AutoShape 4">
            <a:extLst>
              <a:ext uri="{FF2B5EF4-FFF2-40B4-BE49-F238E27FC236}">
                <a16:creationId xmlns:a16="http://schemas.microsoft.com/office/drawing/2014/main" id="{68A8BE41-6206-5812-52CF-A9D2D0F7AB5A}"/>
              </a:ext>
            </a:extLst>
          </p:cNvPr>
          <p:cNvSpPr>
            <a:spLocks noChangeArrowheads="1"/>
          </p:cNvSpPr>
          <p:nvPr/>
        </p:nvSpPr>
        <p:spPr bwMode="auto">
          <a:xfrm rot="3038858">
            <a:off x="4790612" y="2756440"/>
            <a:ext cx="274072" cy="634637"/>
          </a:xfrm>
          <a:prstGeom prst="downArrow">
            <a:avLst>
              <a:gd name="adj1" fmla="val 50000"/>
              <a:gd name="adj2" fmla="val 63121"/>
            </a:avLst>
          </a:prstGeom>
          <a:solidFill>
            <a:srgbClr val="FFC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6" name="AutoShape 4">
            <a:extLst>
              <a:ext uri="{FF2B5EF4-FFF2-40B4-BE49-F238E27FC236}">
                <a16:creationId xmlns:a16="http://schemas.microsoft.com/office/drawing/2014/main" id="{9D0862B4-3AE6-BDA4-8046-C395F194F92E}"/>
              </a:ext>
            </a:extLst>
          </p:cNvPr>
          <p:cNvSpPr>
            <a:spLocks noChangeArrowheads="1"/>
          </p:cNvSpPr>
          <p:nvPr/>
        </p:nvSpPr>
        <p:spPr bwMode="auto">
          <a:xfrm rot="3038858">
            <a:off x="8090158" y="4562941"/>
            <a:ext cx="274072" cy="634637"/>
          </a:xfrm>
          <a:prstGeom prst="downArrow">
            <a:avLst>
              <a:gd name="adj1" fmla="val 50000"/>
              <a:gd name="adj2" fmla="val 66786"/>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7" name="AutoShape 4">
            <a:extLst>
              <a:ext uri="{FF2B5EF4-FFF2-40B4-BE49-F238E27FC236}">
                <a16:creationId xmlns:a16="http://schemas.microsoft.com/office/drawing/2014/main" id="{F503408D-46C4-A459-8BFB-D59EF5BA1A3D}"/>
              </a:ext>
            </a:extLst>
          </p:cNvPr>
          <p:cNvSpPr>
            <a:spLocks noChangeArrowheads="1"/>
          </p:cNvSpPr>
          <p:nvPr/>
        </p:nvSpPr>
        <p:spPr bwMode="auto">
          <a:xfrm rot="3038858">
            <a:off x="3178258" y="1510264"/>
            <a:ext cx="274072" cy="634637"/>
          </a:xfrm>
          <a:prstGeom prst="downArrow">
            <a:avLst>
              <a:gd name="adj1" fmla="val 50000"/>
              <a:gd name="adj2" fmla="val 72438"/>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8" name="AutoShape 4">
            <a:extLst>
              <a:ext uri="{FF2B5EF4-FFF2-40B4-BE49-F238E27FC236}">
                <a16:creationId xmlns:a16="http://schemas.microsoft.com/office/drawing/2014/main" id="{672422C4-CD2D-A359-3F70-B6772E7BB35A}"/>
              </a:ext>
            </a:extLst>
          </p:cNvPr>
          <p:cNvSpPr>
            <a:spLocks noChangeArrowheads="1"/>
          </p:cNvSpPr>
          <p:nvPr/>
        </p:nvSpPr>
        <p:spPr bwMode="auto">
          <a:xfrm rot="3038858">
            <a:off x="10922861" y="3614987"/>
            <a:ext cx="274072" cy="634637"/>
          </a:xfrm>
          <a:prstGeom prst="downArrow">
            <a:avLst>
              <a:gd name="adj1" fmla="val 50000"/>
              <a:gd name="adj2" fmla="val 76620"/>
            </a:avLst>
          </a:prstGeom>
          <a:solidFill>
            <a:srgbClr val="92D05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9" name="AutoShape 4">
            <a:extLst>
              <a:ext uri="{FF2B5EF4-FFF2-40B4-BE49-F238E27FC236}">
                <a16:creationId xmlns:a16="http://schemas.microsoft.com/office/drawing/2014/main" id="{430E6392-67F9-6B95-2825-87AD1A7FBA56}"/>
              </a:ext>
            </a:extLst>
          </p:cNvPr>
          <p:cNvSpPr>
            <a:spLocks noChangeArrowheads="1"/>
          </p:cNvSpPr>
          <p:nvPr/>
        </p:nvSpPr>
        <p:spPr bwMode="auto">
          <a:xfrm rot="3038858">
            <a:off x="5384548" y="1033088"/>
            <a:ext cx="274072" cy="634637"/>
          </a:xfrm>
          <a:prstGeom prst="downArrow">
            <a:avLst>
              <a:gd name="adj1" fmla="val 50000"/>
              <a:gd name="adj2" fmla="val 71277"/>
            </a:avLst>
          </a:prstGeom>
          <a:solidFill>
            <a:srgbClr val="92D05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0" name="AutoShape 4">
            <a:extLst>
              <a:ext uri="{FF2B5EF4-FFF2-40B4-BE49-F238E27FC236}">
                <a16:creationId xmlns:a16="http://schemas.microsoft.com/office/drawing/2014/main" id="{E7740CAD-245C-555C-A462-33528D30DB86}"/>
              </a:ext>
            </a:extLst>
          </p:cNvPr>
          <p:cNvSpPr>
            <a:spLocks noChangeArrowheads="1"/>
          </p:cNvSpPr>
          <p:nvPr/>
        </p:nvSpPr>
        <p:spPr bwMode="auto">
          <a:xfrm rot="3038858">
            <a:off x="10641935" y="288110"/>
            <a:ext cx="274072" cy="634637"/>
          </a:xfrm>
          <a:prstGeom prst="downArrow">
            <a:avLst>
              <a:gd name="adj1" fmla="val 50000"/>
              <a:gd name="adj2" fmla="val 63792"/>
            </a:avLst>
          </a:prstGeom>
          <a:solidFill>
            <a:srgbClr val="00B0F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3" name="AutoShape 4">
            <a:extLst>
              <a:ext uri="{FF2B5EF4-FFF2-40B4-BE49-F238E27FC236}">
                <a16:creationId xmlns:a16="http://schemas.microsoft.com/office/drawing/2014/main" id="{7804D404-6409-6AC6-8038-5838FCB1730D}"/>
              </a:ext>
            </a:extLst>
          </p:cNvPr>
          <p:cNvSpPr>
            <a:spLocks noChangeArrowheads="1"/>
          </p:cNvSpPr>
          <p:nvPr/>
        </p:nvSpPr>
        <p:spPr bwMode="auto">
          <a:xfrm rot="3038858">
            <a:off x="4874366" y="609818"/>
            <a:ext cx="274072" cy="634637"/>
          </a:xfrm>
          <a:prstGeom prst="downArrow">
            <a:avLst>
              <a:gd name="adj1" fmla="val 50000"/>
              <a:gd name="adj2" fmla="val 69443"/>
            </a:avLst>
          </a:prstGeom>
          <a:solidFill>
            <a:srgbClr val="00B0F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dirty="0">
              <a:solidFill>
                <a:srgbClr val="000000"/>
              </a:solidFill>
              <a:latin typeface="Arial" charset="0"/>
              <a:ea typeface="ＭＳ Ｐゴシック" charset="0"/>
            </a:endParaRPr>
          </a:p>
        </p:txBody>
      </p:sp>
      <p:sp>
        <p:nvSpPr>
          <p:cNvPr id="14" name="AutoShape 4">
            <a:extLst>
              <a:ext uri="{FF2B5EF4-FFF2-40B4-BE49-F238E27FC236}">
                <a16:creationId xmlns:a16="http://schemas.microsoft.com/office/drawing/2014/main" id="{78C5C833-A072-19E1-4F5D-C386F2DFF001}"/>
              </a:ext>
            </a:extLst>
          </p:cNvPr>
          <p:cNvSpPr>
            <a:spLocks noChangeArrowheads="1"/>
          </p:cNvSpPr>
          <p:nvPr/>
        </p:nvSpPr>
        <p:spPr bwMode="auto">
          <a:xfrm rot="3038858">
            <a:off x="8352062" y="5038144"/>
            <a:ext cx="274072" cy="634637"/>
          </a:xfrm>
          <a:prstGeom prst="downArrow">
            <a:avLst>
              <a:gd name="adj1" fmla="val 50000"/>
              <a:gd name="adj2" fmla="val 67457"/>
            </a:avLst>
          </a:prstGeom>
          <a:solidFill>
            <a:srgbClr val="EBC1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5" name="AutoShape 4">
            <a:extLst>
              <a:ext uri="{FF2B5EF4-FFF2-40B4-BE49-F238E27FC236}">
                <a16:creationId xmlns:a16="http://schemas.microsoft.com/office/drawing/2014/main" id="{F968DFDB-EC0C-0A66-8063-E373E391FDCB}"/>
              </a:ext>
            </a:extLst>
          </p:cNvPr>
          <p:cNvSpPr>
            <a:spLocks noChangeArrowheads="1"/>
          </p:cNvSpPr>
          <p:nvPr/>
        </p:nvSpPr>
        <p:spPr bwMode="auto">
          <a:xfrm rot="3038858">
            <a:off x="6442614" y="4011180"/>
            <a:ext cx="274072" cy="634637"/>
          </a:xfrm>
          <a:prstGeom prst="downArrow">
            <a:avLst>
              <a:gd name="adj1" fmla="val 50000"/>
              <a:gd name="adj2" fmla="val 66786"/>
            </a:avLst>
          </a:prstGeom>
          <a:solidFill>
            <a:srgbClr val="EBC1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nvGrpSpPr>
          <p:cNvPr id="22" name="Group 21">
            <a:extLst>
              <a:ext uri="{FF2B5EF4-FFF2-40B4-BE49-F238E27FC236}">
                <a16:creationId xmlns:a16="http://schemas.microsoft.com/office/drawing/2014/main" id="{662208B1-7A03-711C-7318-E70AB1AF30F6}"/>
              </a:ext>
            </a:extLst>
          </p:cNvPr>
          <p:cNvGrpSpPr/>
          <p:nvPr/>
        </p:nvGrpSpPr>
        <p:grpSpPr>
          <a:xfrm>
            <a:off x="335791" y="3661483"/>
            <a:ext cx="634637" cy="3016370"/>
            <a:chOff x="335791" y="3661483"/>
            <a:chExt cx="634637" cy="3016370"/>
          </a:xfrm>
        </p:grpSpPr>
        <p:sp>
          <p:nvSpPr>
            <p:cNvPr id="16" name="AutoShape 4">
              <a:extLst>
                <a:ext uri="{FF2B5EF4-FFF2-40B4-BE49-F238E27FC236}">
                  <a16:creationId xmlns:a16="http://schemas.microsoft.com/office/drawing/2014/main" id="{E6299123-B378-3302-1FC2-5A7C014A5966}"/>
                </a:ext>
              </a:extLst>
            </p:cNvPr>
            <p:cNvSpPr>
              <a:spLocks noChangeArrowheads="1"/>
            </p:cNvSpPr>
            <p:nvPr/>
          </p:nvSpPr>
          <p:spPr bwMode="auto">
            <a:xfrm rot="3081062">
              <a:off x="511545" y="3485729"/>
              <a:ext cx="283130" cy="634637"/>
            </a:xfrm>
            <a:prstGeom prst="downArrow">
              <a:avLst>
                <a:gd name="adj1" fmla="val 50000"/>
                <a:gd name="adj2" fmla="val 65923"/>
              </a:avLst>
            </a:prstGeom>
            <a:solidFill>
              <a:srgbClr val="FFC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7" name="AutoShape 4">
              <a:extLst>
                <a:ext uri="{FF2B5EF4-FFF2-40B4-BE49-F238E27FC236}">
                  <a16:creationId xmlns:a16="http://schemas.microsoft.com/office/drawing/2014/main" id="{CC35E61B-0D66-5DB8-C9E3-1206497B8C93}"/>
                </a:ext>
              </a:extLst>
            </p:cNvPr>
            <p:cNvSpPr>
              <a:spLocks noChangeArrowheads="1"/>
            </p:cNvSpPr>
            <p:nvPr/>
          </p:nvSpPr>
          <p:spPr bwMode="auto">
            <a:xfrm rot="3081062">
              <a:off x="511545" y="4088208"/>
              <a:ext cx="283130" cy="634637"/>
            </a:xfrm>
            <a:prstGeom prst="downArrow">
              <a:avLst>
                <a:gd name="adj1" fmla="val 50000"/>
                <a:gd name="adj2" fmla="val 68022"/>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8" name="AutoShape 4">
              <a:extLst>
                <a:ext uri="{FF2B5EF4-FFF2-40B4-BE49-F238E27FC236}">
                  <a16:creationId xmlns:a16="http://schemas.microsoft.com/office/drawing/2014/main" id="{C2FC8794-FF99-F37B-6C7B-2562CD67B515}"/>
                </a:ext>
              </a:extLst>
            </p:cNvPr>
            <p:cNvSpPr>
              <a:spLocks noChangeArrowheads="1"/>
            </p:cNvSpPr>
            <p:nvPr/>
          </p:nvSpPr>
          <p:spPr bwMode="auto">
            <a:xfrm rot="3081062">
              <a:off x="511545" y="4697248"/>
              <a:ext cx="283130" cy="634637"/>
            </a:xfrm>
            <a:prstGeom prst="downArrow">
              <a:avLst>
                <a:gd name="adj1" fmla="val 50000"/>
                <a:gd name="adj2" fmla="val 61576"/>
              </a:avLst>
            </a:prstGeom>
            <a:solidFill>
              <a:srgbClr val="92D05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dirty="0">
                <a:noFill/>
                <a:latin typeface="Arial" charset="0"/>
                <a:ea typeface="ＭＳ Ｐゴシック" charset="0"/>
              </a:endParaRPr>
            </a:p>
          </p:txBody>
        </p:sp>
        <p:sp>
          <p:nvSpPr>
            <p:cNvPr id="20" name="AutoShape 4">
              <a:extLst>
                <a:ext uri="{FF2B5EF4-FFF2-40B4-BE49-F238E27FC236}">
                  <a16:creationId xmlns:a16="http://schemas.microsoft.com/office/drawing/2014/main" id="{96B15332-E2FF-D644-5E45-B760FFCE4722}"/>
                </a:ext>
              </a:extLst>
            </p:cNvPr>
            <p:cNvSpPr>
              <a:spLocks noChangeArrowheads="1"/>
            </p:cNvSpPr>
            <p:nvPr/>
          </p:nvSpPr>
          <p:spPr bwMode="auto">
            <a:xfrm rot="3081062">
              <a:off x="511545" y="6218969"/>
              <a:ext cx="283130" cy="634637"/>
            </a:xfrm>
            <a:prstGeom prst="downArrow">
              <a:avLst>
                <a:gd name="adj1" fmla="val 50000"/>
                <a:gd name="adj2" fmla="val 67696"/>
              </a:avLst>
            </a:prstGeom>
            <a:solidFill>
              <a:srgbClr val="EBC1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21" name="AutoShape 4">
              <a:extLst>
                <a:ext uri="{FF2B5EF4-FFF2-40B4-BE49-F238E27FC236}">
                  <a16:creationId xmlns:a16="http://schemas.microsoft.com/office/drawing/2014/main" id="{04FC40D6-8189-7DE4-CACE-DDC688D81F86}"/>
                </a:ext>
              </a:extLst>
            </p:cNvPr>
            <p:cNvSpPr>
              <a:spLocks noChangeArrowheads="1"/>
            </p:cNvSpPr>
            <p:nvPr/>
          </p:nvSpPr>
          <p:spPr bwMode="auto">
            <a:xfrm rot="3081062">
              <a:off x="511545" y="5306286"/>
              <a:ext cx="283130" cy="634637"/>
            </a:xfrm>
            <a:prstGeom prst="downArrow">
              <a:avLst>
                <a:gd name="adj1" fmla="val 50000"/>
                <a:gd name="adj2" fmla="val 69796"/>
              </a:avLst>
            </a:prstGeom>
            <a:solidFill>
              <a:srgbClr val="00B0F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grpSp>
      <p:sp>
        <p:nvSpPr>
          <p:cNvPr id="19" name="TextBox 18">
            <a:extLst>
              <a:ext uri="{FF2B5EF4-FFF2-40B4-BE49-F238E27FC236}">
                <a16:creationId xmlns:a16="http://schemas.microsoft.com/office/drawing/2014/main" id="{B5301066-E749-40B4-B047-DA54E0EE3D6A}"/>
              </a:ext>
            </a:extLst>
          </p:cNvPr>
          <p:cNvSpPr txBox="1"/>
          <p:nvPr/>
        </p:nvSpPr>
        <p:spPr>
          <a:xfrm>
            <a:off x="4444684" y="2972100"/>
            <a:ext cx="234455" cy="523220"/>
          </a:xfrm>
          <a:prstGeom prst="rect">
            <a:avLst/>
          </a:prstGeom>
          <a:noFill/>
        </p:spPr>
        <p:txBody>
          <a:bodyPr wrap="square" rtlCol="0">
            <a:spAutoFit/>
          </a:bodyPr>
          <a:lstStyle/>
          <a:p>
            <a:pPr algn="l"/>
            <a:r>
              <a:rPr lang="en-GB" sz="2800" dirty="0">
                <a:latin typeface="Arial" panose="020B0604020202020204" pitchFamily="34" charset="0"/>
                <a:cs typeface="Arial" panose="020B0604020202020204" pitchFamily="34" charset="0"/>
              </a:rPr>
              <a:t>}</a:t>
            </a:r>
          </a:p>
        </p:txBody>
      </p:sp>
      <p:sp>
        <p:nvSpPr>
          <p:cNvPr id="23" name="AutoShape 4">
            <a:extLst>
              <a:ext uri="{FF2B5EF4-FFF2-40B4-BE49-F238E27FC236}">
                <a16:creationId xmlns:a16="http://schemas.microsoft.com/office/drawing/2014/main" id="{AEA35CF0-9571-DDE5-6C65-2CCCD03F026F}"/>
              </a:ext>
            </a:extLst>
          </p:cNvPr>
          <p:cNvSpPr>
            <a:spLocks noChangeArrowheads="1"/>
          </p:cNvSpPr>
          <p:nvPr/>
        </p:nvSpPr>
        <p:spPr bwMode="auto">
          <a:xfrm rot="3038858">
            <a:off x="4874365" y="1181318"/>
            <a:ext cx="274072" cy="634637"/>
          </a:xfrm>
          <a:prstGeom prst="downArrow">
            <a:avLst>
              <a:gd name="adj1" fmla="val 50000"/>
              <a:gd name="adj2" fmla="val 69443"/>
            </a:avLst>
          </a:prstGeom>
          <a:solidFill>
            <a:srgbClr val="00B0F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CA" sz="3200" dirty="0">
              <a:solidFill>
                <a:srgbClr val="000000"/>
              </a:solidFill>
              <a:latin typeface="Arial" charset="0"/>
              <a:ea typeface="ＭＳ Ｐゴシック" charset="0"/>
            </a:endParaRPr>
          </a:p>
        </p:txBody>
      </p:sp>
      <p:sp>
        <p:nvSpPr>
          <p:cNvPr id="25" name="TextBox 24">
            <a:extLst>
              <a:ext uri="{FF2B5EF4-FFF2-40B4-BE49-F238E27FC236}">
                <a16:creationId xmlns:a16="http://schemas.microsoft.com/office/drawing/2014/main" id="{20FC011C-1E6A-3991-1315-45BC39443184}"/>
              </a:ext>
            </a:extLst>
          </p:cNvPr>
          <p:cNvSpPr txBox="1"/>
          <p:nvPr/>
        </p:nvSpPr>
        <p:spPr>
          <a:xfrm>
            <a:off x="3803600" y="3104910"/>
            <a:ext cx="336251" cy="153888"/>
          </a:xfrm>
          <a:prstGeom prst="rect">
            <a:avLst/>
          </a:prstGeom>
          <a:solidFill>
            <a:schemeClr val="bg1"/>
          </a:solidFill>
        </p:spPr>
        <p:txBody>
          <a:bodyPr wrap="square" lIns="0" tIns="0" rIns="0" bIns="0">
            <a:spAutoFit/>
          </a:bodyPr>
          <a:lstStyle/>
          <a:p>
            <a:r>
              <a:rPr lang="en-US" sz="1000" dirty="0">
                <a:latin typeface="Arial" panose="020B0604020202020204" pitchFamily="34" charset="0"/>
                <a:cs typeface="Arial" panose="020B0604020202020204" pitchFamily="34" charset="0"/>
              </a:rPr>
              <a:t>Days</a:t>
            </a:r>
            <a:endParaRPr lang="en-GB" sz="1000" dirty="0"/>
          </a:p>
        </p:txBody>
      </p:sp>
    </p:spTree>
    <p:extLst>
      <p:ext uri="{BB962C8B-B14F-4D97-AF65-F5344CB8AC3E}">
        <p14:creationId xmlns:p14="http://schemas.microsoft.com/office/powerpoint/2010/main" val="24115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animEffect transition="in" filter="dissolve">
                                      <p:cBhvr>
                                        <p:cTn id="7" dur="500"/>
                                        <p:tgtEl>
                                          <p:spTgt spid="45059">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9" presetClass="exit" presetSubtype="0" fill="hold" grpId="1" nodeType="withEffect">
                                  <p:stCondLst>
                                    <p:cond delay="0"/>
                                  </p:stCondLst>
                                  <p:childTnLst>
                                    <p:animEffect transition="out" filter="dissolv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45059">
                                            <p:txEl>
                                              <p:pRg st="2" end="2"/>
                                            </p:txEl>
                                          </p:spTgt>
                                        </p:tgtEl>
                                        <p:attrNameLst>
                                          <p:attrName>style.visibility</p:attrName>
                                        </p:attrNameLst>
                                      </p:cBhvr>
                                      <p:to>
                                        <p:strVal val="visible"/>
                                      </p:to>
                                    </p:set>
                                    <p:animEffect transition="in" filter="dissolve">
                                      <p:cBhvr>
                                        <p:cTn id="32" dur="500"/>
                                        <p:tgtEl>
                                          <p:spTgt spid="45059">
                                            <p:txEl>
                                              <p:pRg st="2" end="2"/>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9" presetClass="entr" presetSubtype="0" fill="hold" nodeType="withEffect">
                                  <p:stCondLst>
                                    <p:cond delay="0"/>
                                  </p:stCondLst>
                                  <p:childTnLst>
                                    <p:set>
                                      <p:cBhvr>
                                        <p:cTn id="50" dur="1" fill="hold">
                                          <p:stCondLst>
                                            <p:cond delay="0"/>
                                          </p:stCondLst>
                                        </p:cTn>
                                        <p:tgtEl>
                                          <p:spTgt spid="45059">
                                            <p:txEl>
                                              <p:pRg st="3" end="3"/>
                                            </p:txEl>
                                          </p:spTgt>
                                        </p:tgtEl>
                                        <p:attrNameLst>
                                          <p:attrName>style.visibility</p:attrName>
                                        </p:attrNameLst>
                                      </p:cBhvr>
                                      <p:to>
                                        <p:strVal val="visible"/>
                                      </p:to>
                                    </p:set>
                                    <p:animEffect transition="in" filter="dissolve">
                                      <p:cBhvr>
                                        <p:cTn id="51" dur="500"/>
                                        <p:tgtEl>
                                          <p:spTgt spid="45059">
                                            <p:txEl>
                                              <p:pRg st="3" end="3"/>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dissolv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grpId="1" nodeType="clickEffect">
                                  <p:stCondLst>
                                    <p:cond delay="0"/>
                                  </p:stCondLst>
                                  <p:childTnLst>
                                    <p:animEffect transition="out" filter="dissolv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9" presetClass="entr" presetSubtype="0" fill="hold" nodeType="withEffect">
                                  <p:stCondLst>
                                    <p:cond delay="0"/>
                                  </p:stCondLst>
                                  <p:childTnLst>
                                    <p:set>
                                      <p:cBhvr>
                                        <p:cTn id="69" dur="1" fill="hold">
                                          <p:stCondLst>
                                            <p:cond delay="0"/>
                                          </p:stCondLst>
                                        </p:cTn>
                                        <p:tgtEl>
                                          <p:spTgt spid="45059">
                                            <p:txEl>
                                              <p:pRg st="4" end="4"/>
                                            </p:txEl>
                                          </p:spTgt>
                                        </p:tgtEl>
                                        <p:attrNameLst>
                                          <p:attrName>style.visibility</p:attrName>
                                        </p:attrNameLst>
                                      </p:cBhvr>
                                      <p:to>
                                        <p:strVal val="visible"/>
                                      </p:to>
                                    </p:set>
                                    <p:animEffect transition="in" filter="dissolve">
                                      <p:cBhvr>
                                        <p:cTn id="70" dur="500"/>
                                        <p:tgtEl>
                                          <p:spTgt spid="45059">
                                            <p:txEl>
                                              <p:pRg st="4" end="4"/>
                                            </p:txEl>
                                          </p:spTgt>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dissolve">
                                      <p:cBhvr>
                                        <p:cTn id="73" dur="500"/>
                                        <p:tgtEl>
                                          <p:spTgt spid="1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dissolv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dissolv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xit" presetSubtype="0" fill="hold" grpId="1" nodeType="clickEffect">
                                  <p:stCondLst>
                                    <p:cond delay="0"/>
                                  </p:stCondLst>
                                  <p:childTnLst>
                                    <p:animEffect transition="out" filter="dissolv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9" presetClass="exit" presetSubtype="0" fill="hold" grpId="1" nodeType="withEffect">
                                  <p:stCondLst>
                                    <p:cond delay="0"/>
                                  </p:stCondLst>
                                  <p:childTnLst>
                                    <p:animEffect transition="out" filter="dissolv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9" presetClass="entr" presetSubtype="0" fill="hold" nodeType="withEffect">
                                  <p:stCondLst>
                                    <p:cond delay="0"/>
                                  </p:stCondLst>
                                  <p:childTnLst>
                                    <p:set>
                                      <p:cBhvr>
                                        <p:cTn id="94" dur="1" fill="hold">
                                          <p:stCondLst>
                                            <p:cond delay="0"/>
                                          </p:stCondLst>
                                        </p:cTn>
                                        <p:tgtEl>
                                          <p:spTgt spid="45059">
                                            <p:txEl>
                                              <p:pRg st="5" end="5"/>
                                            </p:txEl>
                                          </p:spTgt>
                                        </p:tgtEl>
                                        <p:attrNameLst>
                                          <p:attrName>style.visibility</p:attrName>
                                        </p:attrNameLst>
                                      </p:cBhvr>
                                      <p:to>
                                        <p:strVal val="visible"/>
                                      </p:to>
                                    </p:set>
                                    <p:animEffect transition="in" filter="dissolve">
                                      <p:cBhvr>
                                        <p:cTn id="95" dur="500"/>
                                        <p:tgtEl>
                                          <p:spTgt spid="45059">
                                            <p:txEl>
                                              <p:pRg st="5" end="5"/>
                                            </p:txEl>
                                          </p:spTgt>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dissolve">
                                      <p:cBhvr>
                                        <p:cTn id="98" dur="500"/>
                                        <p:tgtEl>
                                          <p:spTgt spid="14"/>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dissolve">
                                      <p:cBhvr>
                                        <p:cTn id="103" dur="500"/>
                                        <p:tgtEl>
                                          <p:spTgt spid="15"/>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2" nodeType="click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dissolve">
                                      <p:cBhvr>
                                        <p:cTn id="108" dur="500"/>
                                        <p:tgtEl>
                                          <p:spTgt spid="5"/>
                                        </p:tgtEl>
                                      </p:cBhvr>
                                    </p:animEffect>
                                  </p:childTnLst>
                                </p:cTn>
                              </p:par>
                              <p:par>
                                <p:cTn id="109" presetID="9" presetClass="entr" presetSubtype="0" fill="hold" grpId="2" nodeType="with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dissolve">
                                      <p:cBhvr>
                                        <p:cTn id="111" dur="500"/>
                                        <p:tgtEl>
                                          <p:spTgt spid="2"/>
                                        </p:tgtEl>
                                      </p:cBhvr>
                                    </p:animEffect>
                                  </p:childTnLst>
                                </p:cTn>
                              </p:par>
                              <p:par>
                                <p:cTn id="112" presetID="9" presetClass="entr" presetSubtype="0" fill="hold" grpId="2"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dissolve">
                                      <p:cBhvr>
                                        <p:cTn id="114" dur="500"/>
                                        <p:tgtEl>
                                          <p:spTgt spid="7"/>
                                        </p:tgtEl>
                                      </p:cBhvr>
                                    </p:animEffect>
                                  </p:childTnLst>
                                </p:cTn>
                              </p:par>
                              <p:par>
                                <p:cTn id="115" presetID="9" presetClass="entr" presetSubtype="0" fill="hold" grpId="2" nodeType="with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dissolve">
                                      <p:cBhvr>
                                        <p:cTn id="117" dur="500"/>
                                        <p:tgtEl>
                                          <p:spTgt spid="6"/>
                                        </p:tgtEl>
                                      </p:cBhvr>
                                    </p:animEffect>
                                  </p:childTnLst>
                                </p:cTn>
                              </p:par>
                              <p:par>
                                <p:cTn id="118" presetID="9" presetClass="entr" presetSubtype="0" fill="hold" grpId="2" nodeType="with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dissolve">
                                      <p:cBhvr>
                                        <p:cTn id="120" dur="500"/>
                                        <p:tgtEl>
                                          <p:spTgt spid="9"/>
                                        </p:tgtEl>
                                      </p:cBhvr>
                                    </p:animEffect>
                                  </p:childTnLst>
                                </p:cTn>
                              </p:par>
                              <p:par>
                                <p:cTn id="121" presetID="9" presetClass="entr" presetSubtype="0" fill="hold" grpId="2" nodeType="with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dissolve">
                                      <p:cBhvr>
                                        <p:cTn id="123" dur="500"/>
                                        <p:tgtEl>
                                          <p:spTgt spid="8"/>
                                        </p:tgtEl>
                                      </p:cBhvr>
                                    </p:animEffect>
                                  </p:childTnLst>
                                </p:cTn>
                              </p:par>
                              <p:par>
                                <p:cTn id="124" presetID="9" presetClass="entr" presetSubtype="0" fill="hold" grpId="2" nodeType="withEffect">
                                  <p:stCondLst>
                                    <p:cond delay="0"/>
                                  </p:stCondLst>
                                  <p:childTnLst>
                                    <p:set>
                                      <p:cBhvr>
                                        <p:cTn id="125" dur="1" fill="hold">
                                          <p:stCondLst>
                                            <p:cond delay="0"/>
                                          </p:stCondLst>
                                        </p:cTn>
                                        <p:tgtEl>
                                          <p:spTgt spid="13"/>
                                        </p:tgtEl>
                                        <p:attrNameLst>
                                          <p:attrName>style.visibility</p:attrName>
                                        </p:attrNameLst>
                                      </p:cBhvr>
                                      <p:to>
                                        <p:strVal val="visible"/>
                                      </p:to>
                                    </p:set>
                                    <p:animEffect transition="in" filter="dissolve">
                                      <p:cBhvr>
                                        <p:cTn id="126" dur="500"/>
                                        <p:tgtEl>
                                          <p:spTgt spid="13"/>
                                        </p:tgtEl>
                                      </p:cBhvr>
                                    </p:animEffect>
                                  </p:childTnLst>
                                </p:cTn>
                              </p:par>
                              <p:par>
                                <p:cTn id="127" presetID="9" presetClass="entr" presetSubtype="0" fill="hold" grpId="2" nodeType="with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dissolve">
                                      <p:cBhvr>
                                        <p:cTn id="129" dur="500"/>
                                        <p:tgtEl>
                                          <p:spTgt spid="10"/>
                                        </p:tgtEl>
                                      </p:cBhvr>
                                    </p:animEffect>
                                  </p:childTnLst>
                                </p:cTn>
                              </p:par>
                              <p:par>
                                <p:cTn id="130" presetID="9" presetClass="entr" presetSubtype="0" fill="hold" grpId="1"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dissolve">
                                      <p:cBhvr>
                                        <p:cTn id="132" dur="500"/>
                                        <p:tgtEl>
                                          <p:spTgt spid="14"/>
                                        </p:tgtEl>
                                      </p:cBhvr>
                                    </p:animEffect>
                                  </p:childTnLst>
                                </p:cTn>
                              </p:par>
                              <p:par>
                                <p:cTn id="133" presetID="9" presetClass="entr" presetSubtype="0" fill="hold" grpId="1"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dissolve">
                                      <p:cBhvr>
                                        <p:cTn id="135" dur="500"/>
                                        <p:tgtEl>
                                          <p:spTgt spid="15"/>
                                        </p:tgtEl>
                                      </p:cBhvr>
                                    </p:animEffect>
                                  </p:childTnLst>
                                </p:cTn>
                              </p:par>
                              <p:par>
                                <p:cTn id="136" presetID="9" presetClass="entr" presetSubtype="0" fill="hold"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dissolve">
                                      <p:cBhvr>
                                        <p:cTn id="138" dur="500"/>
                                        <p:tgtEl>
                                          <p:spTgt spid="22"/>
                                        </p:tgtEl>
                                      </p:cBhvr>
                                    </p:animEffect>
                                  </p:childTnLst>
                                </p:cTn>
                              </p:par>
                              <p:par>
                                <p:cTn id="139" presetID="9" presetClass="entr" presetSubtype="0" fill="hold" grpId="2"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dissolve">
                                      <p:cBhvr>
                                        <p:cTn id="1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3" grpId="0" animBg="1"/>
      <p:bldP spid="13" grpId="1" animBg="1"/>
      <p:bldP spid="13" grpId="2" animBg="1"/>
      <p:bldP spid="14" grpId="0" animBg="1"/>
      <p:bldP spid="14" grpId="1" animBg="1"/>
      <p:bldP spid="15" grpId="0" animBg="1"/>
      <p:bldP spid="15" grpId="1" animBg="1"/>
      <p:bldP spid="19" grpId="0"/>
      <p:bldP spid="19" grpId="1"/>
      <p:bldP spid="23" grpId="0" animBg="1"/>
      <p:bldP spid="23" grpId="1" animBg="1"/>
      <p:bldP spid="23" grpId="2"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dirty="0">
                <a:latin typeface="Arial" charset="0"/>
                <a:cs typeface="+mj-cs"/>
              </a:rPr>
              <a:t>World</a:t>
            </a:r>
            <a:r>
              <a:rPr lang="en-US" altLang="ja-JP" dirty="0">
                <a:latin typeface="Arial" charset="0"/>
                <a:cs typeface="+mj-cs"/>
              </a:rPr>
              <a:t>'s</a:t>
            </a:r>
            <a:r>
              <a:rPr lang="en-US" dirty="0">
                <a:latin typeface="Arial" charset="0"/>
                <a:cs typeface="+mj-cs"/>
              </a:rPr>
              <a:t> shortest course on normalisation</a:t>
            </a:r>
          </a:p>
        </p:txBody>
      </p:sp>
      <p:sp>
        <p:nvSpPr>
          <p:cNvPr id="46084" name="Rectangle 89"/>
          <p:cNvSpPr>
            <a:spLocks noChangeArrowheads="1"/>
          </p:cNvSpPr>
          <p:nvPr/>
        </p:nvSpPr>
        <p:spPr bwMode="auto">
          <a:xfrm>
            <a:off x="885238" y="730325"/>
            <a:ext cx="8009525" cy="62278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defTabSz="833438" eaLnBrk="0" hangingPunct="0">
              <a:lnSpc>
                <a:spcPct val="85000"/>
              </a:lnSpc>
              <a:spcBef>
                <a:spcPct val="40000"/>
              </a:spcBef>
              <a:buClr>
                <a:srgbClr val="CC3300"/>
              </a:buClr>
              <a:buSzPct val="125000"/>
              <a:defRPr/>
            </a:pPr>
            <a:r>
              <a:rPr lang="en-US" dirty="0" err="1">
                <a:solidFill>
                  <a:srgbClr val="000000"/>
                </a:solidFill>
                <a:latin typeface="Arial" panose="020B0604020202020204" pitchFamily="34" charset="0"/>
                <a:cs typeface="Arial" panose="020B0604020202020204" pitchFamily="34" charset="0"/>
              </a:rPr>
              <a:t>Unnormalised</a:t>
            </a:r>
            <a:r>
              <a:rPr lang="en-US" dirty="0">
                <a:solidFill>
                  <a:srgbClr val="000000"/>
                </a:solidFill>
                <a:latin typeface="Arial" panose="020B0604020202020204" pitchFamily="34" charset="0"/>
                <a:cs typeface="Arial" panose="020B0604020202020204" pitchFamily="34" charset="0"/>
              </a:rPr>
              <a:t> (UNF or 0NF)</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Contains multivalued attributes  (a </a:t>
            </a:r>
            <a:r>
              <a:rPr lang="ja-JP" altLang="en-US" sz="1600" dirty="0">
                <a:cs typeface="Arial" charset="0"/>
              </a:rPr>
              <a:t>“</a:t>
            </a:r>
            <a:r>
              <a:rPr lang="en-US" sz="1600" dirty="0">
                <a:cs typeface="Arial" charset="0"/>
              </a:rPr>
              <a:t>repeating group</a:t>
            </a:r>
            <a:r>
              <a:rPr lang="ja-JP" altLang="en-US" sz="1600" dirty="0">
                <a:cs typeface="Arial" charset="0"/>
              </a:rPr>
              <a:t>”</a:t>
            </a:r>
            <a:r>
              <a:rPr lang="en-US" altLang="ja-JP" sz="1600" dirty="0">
                <a:cs typeface="Arial" charset="0"/>
              </a:rPr>
              <a:t>)</a:t>
            </a:r>
            <a:endParaRPr lang="en-US" sz="1600" dirty="0">
              <a:cs typeface="Arial" charset="0"/>
            </a:endParaRPr>
          </a:p>
          <a:p>
            <a:pPr defTabSz="833438" eaLnBrk="0" hangingPunct="0">
              <a:lnSpc>
                <a:spcPct val="85000"/>
              </a:lnSpc>
              <a:spcBef>
                <a:spcPct val="40000"/>
              </a:spcBef>
              <a:buClr>
                <a:srgbClr val="CC3300"/>
              </a:buClr>
              <a:buSzPct val="125000"/>
              <a:defRPr/>
            </a:pPr>
            <a:r>
              <a:rPr lang="en-US" dirty="0">
                <a:solidFill>
                  <a:srgbClr val="000000"/>
                </a:solidFill>
                <a:latin typeface="Arial" panose="020B0604020202020204" pitchFamily="34" charset="0"/>
                <a:cs typeface="Arial" panose="020B0604020202020204" pitchFamily="34" charset="0"/>
              </a:rPr>
              <a:t>First Normal Form (1NF)</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Repeating attributes moved </a:t>
            </a:r>
            <a:r>
              <a:rPr lang="en-US" sz="1600" i="1" dirty="0">
                <a:cs typeface="Arial" charset="0"/>
              </a:rPr>
              <a:t>down</a:t>
            </a:r>
            <a:r>
              <a:rPr lang="en-US" sz="1600" dirty="0">
                <a:cs typeface="Arial" charset="0"/>
              </a:rPr>
              <a:t> to a dependent Characteristic or Associative entity (create a new dependent entity if necessary.) This makes data "reportable."</a:t>
            </a:r>
          </a:p>
          <a:p>
            <a:pPr defTabSz="833438" eaLnBrk="0" hangingPunct="0">
              <a:lnSpc>
                <a:spcPct val="85000"/>
              </a:lnSpc>
              <a:spcBef>
                <a:spcPct val="40000"/>
              </a:spcBef>
              <a:buClr>
                <a:srgbClr val="CC3300"/>
              </a:buClr>
              <a:buSzPct val="125000"/>
              <a:defRPr/>
            </a:pPr>
            <a:r>
              <a:rPr lang="en-US" dirty="0">
                <a:solidFill>
                  <a:srgbClr val="000000"/>
                </a:solidFill>
                <a:latin typeface="Arial" panose="020B0604020202020204" pitchFamily="34" charset="0"/>
                <a:cs typeface="Arial" panose="020B0604020202020204" pitchFamily="34" charset="0"/>
              </a:rPr>
              <a:t>Second Normal Form (2NF)</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Only applies to dependent entities</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No attribute in a child entity is really a fact about a parent (or grandparent or…) </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That is, no Characteristic or Associative entity redundantly contains facts from its parent(s) – if it does, move the fact(s) </a:t>
            </a:r>
            <a:r>
              <a:rPr lang="en-US" sz="1600" i="1" dirty="0">
                <a:cs typeface="Arial" charset="0"/>
              </a:rPr>
              <a:t>up</a:t>
            </a:r>
            <a:r>
              <a:rPr lang="en-US" sz="1600" dirty="0">
                <a:cs typeface="Arial" charset="0"/>
              </a:rPr>
              <a:t> (create a new parent entity if necessary) </a:t>
            </a:r>
          </a:p>
          <a:p>
            <a:pPr defTabSz="833438" eaLnBrk="0" hangingPunct="0">
              <a:lnSpc>
                <a:spcPct val="85000"/>
              </a:lnSpc>
              <a:spcBef>
                <a:spcPct val="40000"/>
              </a:spcBef>
              <a:buClr>
                <a:srgbClr val="CC3300"/>
              </a:buClr>
              <a:buSzPct val="125000"/>
              <a:defRPr/>
            </a:pPr>
            <a:r>
              <a:rPr lang="en-US" dirty="0">
                <a:solidFill>
                  <a:srgbClr val="000000"/>
                </a:solidFill>
                <a:latin typeface="Arial" panose="020B0604020202020204" pitchFamily="34" charset="0"/>
                <a:cs typeface="Arial" panose="020B0604020202020204" pitchFamily="34" charset="0"/>
              </a:rPr>
              <a:t>Third Normal Form (3NF)</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If any entity redundantly contains facts from a related (non-parent) entity, move the fact(s) </a:t>
            </a:r>
            <a:r>
              <a:rPr lang="en-US" sz="1600" i="1" dirty="0">
                <a:cs typeface="Arial" charset="0"/>
              </a:rPr>
              <a:t>out</a:t>
            </a:r>
            <a:r>
              <a:rPr lang="en-US" sz="1600" dirty="0">
                <a:cs typeface="Arial" charset="0"/>
              </a:rPr>
              <a:t> to the other entity (create a new entity if necessary) </a:t>
            </a:r>
          </a:p>
          <a:p>
            <a:pPr defTabSz="833438" eaLnBrk="0" hangingPunct="0">
              <a:lnSpc>
                <a:spcPct val="85000"/>
              </a:lnSpc>
              <a:spcBef>
                <a:spcPct val="40000"/>
              </a:spcBef>
              <a:buClr>
                <a:srgbClr val="CC3300"/>
              </a:buClr>
              <a:buSzPct val="125000"/>
              <a:defRPr/>
            </a:pPr>
            <a:r>
              <a:rPr lang="en-US" dirty="0">
                <a:solidFill>
                  <a:srgbClr val="000000"/>
                </a:solidFill>
                <a:latin typeface="Arial" panose="020B0604020202020204" pitchFamily="34" charset="0"/>
                <a:cs typeface="Arial" panose="020B0604020202020204" pitchFamily="34" charset="0"/>
              </a:rPr>
              <a:t>BCNF (Boyce-</a:t>
            </a:r>
            <a:r>
              <a:rPr lang="en-US" dirty="0" err="1">
                <a:solidFill>
                  <a:srgbClr val="000000"/>
                </a:solidFill>
                <a:latin typeface="Arial" panose="020B0604020202020204" pitchFamily="34" charset="0"/>
                <a:cs typeface="Arial" panose="020B0604020202020204" pitchFamily="34" charset="0"/>
              </a:rPr>
              <a:t>Codd</a:t>
            </a:r>
            <a:r>
              <a:rPr lang="en-US" dirty="0">
                <a:solidFill>
                  <a:srgbClr val="000000"/>
                </a:solidFill>
                <a:latin typeface="Arial" panose="020B0604020202020204" pitchFamily="34" charset="0"/>
                <a:cs typeface="Arial" panose="020B0604020202020204" pitchFamily="34" charset="0"/>
              </a:rPr>
              <a:t> NF – “3.5NF”)</a:t>
            </a:r>
          </a:p>
          <a:p>
            <a:pPr marL="236538" lvl="1" indent="-236538" defTabSz="873125" eaLnBrk="0" hangingPunct="0">
              <a:lnSpc>
                <a:spcPct val="90000"/>
              </a:lnSpc>
              <a:spcBef>
                <a:spcPct val="20000"/>
              </a:spcBef>
              <a:spcAft>
                <a:spcPct val="35000"/>
              </a:spcAft>
              <a:buClr>
                <a:srgbClr val="000000"/>
              </a:buClr>
              <a:buFontTx/>
              <a:buChar char="•"/>
              <a:defRPr/>
            </a:pPr>
            <a:r>
              <a:rPr lang="en-US" sz="1600" dirty="0">
                <a:cs typeface="Arial" charset="0"/>
              </a:rPr>
              <a:t>Not an issue if you keep your wits about you</a:t>
            </a:r>
          </a:p>
          <a:p>
            <a:pPr defTabSz="833438" eaLnBrk="0" hangingPunct="0">
              <a:lnSpc>
                <a:spcPct val="70000"/>
              </a:lnSpc>
              <a:spcBef>
                <a:spcPct val="32000"/>
              </a:spcBef>
              <a:buClr>
                <a:srgbClr val="CC3300"/>
              </a:buClr>
              <a:buSzPct val="125000"/>
              <a:defRPr/>
            </a:pPr>
            <a:r>
              <a:rPr lang="en-US" dirty="0">
                <a:solidFill>
                  <a:srgbClr val="000000"/>
                </a:solidFill>
                <a:latin typeface="Arial" panose="020B0604020202020204" pitchFamily="34" charset="0"/>
                <a:cs typeface="Arial" panose="020B0604020202020204" pitchFamily="34" charset="0"/>
              </a:rPr>
              <a:t>Fourth and Fifth Normal Form (4NF, 5NF)</a:t>
            </a:r>
          </a:p>
          <a:p>
            <a:pPr marL="236538" lvl="1" indent="-236538" defTabSz="873125" eaLnBrk="0" hangingPunct="0">
              <a:lnSpc>
                <a:spcPct val="90000"/>
              </a:lnSpc>
              <a:spcBef>
                <a:spcPct val="20000"/>
              </a:spcBef>
              <a:spcAft>
                <a:spcPct val="35000"/>
              </a:spcAft>
              <a:buClr>
                <a:srgbClr val="000000"/>
              </a:buClr>
              <a:buFontTx/>
              <a:buChar char="•"/>
              <a:defRPr/>
            </a:pPr>
            <a:r>
              <a:rPr lang="ja-JP" altLang="en-US" sz="1600" dirty="0">
                <a:cs typeface="Arial" charset="0"/>
              </a:rPr>
              <a:t>“</a:t>
            </a:r>
            <a:r>
              <a:rPr lang="en-US" sz="1600" dirty="0">
                <a:cs typeface="Arial" charset="0"/>
              </a:rPr>
              <a:t>Large</a:t>
            </a:r>
            <a:r>
              <a:rPr lang="ja-JP" altLang="en-US" sz="1600" dirty="0">
                <a:cs typeface="Arial" charset="0"/>
              </a:rPr>
              <a:t>”</a:t>
            </a:r>
            <a:r>
              <a:rPr lang="en-US" sz="1600" dirty="0">
                <a:cs typeface="Arial" charset="0"/>
              </a:rPr>
              <a:t> (3-way or more) </a:t>
            </a:r>
            <a:r>
              <a:rPr lang="en-US" sz="1600" dirty="0" err="1">
                <a:cs typeface="Arial" charset="0"/>
              </a:rPr>
              <a:t>associatives</a:t>
            </a:r>
            <a:r>
              <a:rPr lang="en-US" sz="1600" dirty="0">
                <a:cs typeface="Arial" charset="0"/>
              </a:rPr>
              <a:t> need to be broken down into more granular entities</a:t>
            </a:r>
          </a:p>
        </p:txBody>
      </p:sp>
      <p:sp>
        <p:nvSpPr>
          <p:cNvPr id="46085" name="Line 90"/>
          <p:cNvSpPr>
            <a:spLocks noChangeShapeType="1"/>
          </p:cNvSpPr>
          <p:nvPr/>
        </p:nvSpPr>
        <p:spPr bwMode="auto">
          <a:xfrm>
            <a:off x="8972550" y="1441450"/>
            <a:ext cx="2681288" cy="0"/>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086" name="Line 91"/>
          <p:cNvSpPr>
            <a:spLocks noChangeShapeType="1"/>
          </p:cNvSpPr>
          <p:nvPr/>
        </p:nvSpPr>
        <p:spPr bwMode="auto">
          <a:xfrm>
            <a:off x="8963063" y="2527300"/>
            <a:ext cx="2689225" cy="0"/>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24934" name="Group 92"/>
          <p:cNvGrpSpPr>
            <a:grpSpLocks/>
          </p:cNvGrpSpPr>
          <p:nvPr/>
        </p:nvGrpSpPr>
        <p:grpSpPr bwMode="auto">
          <a:xfrm>
            <a:off x="9699629" y="1616075"/>
            <a:ext cx="1520825" cy="736600"/>
            <a:chOff x="3992" y="1384"/>
            <a:chExt cx="958" cy="464"/>
          </a:xfrm>
        </p:grpSpPr>
        <p:sp>
          <p:nvSpPr>
            <p:cNvPr id="46171" name="Rectangle 93"/>
            <p:cNvSpPr>
              <a:spLocks noChangeArrowheads="1"/>
            </p:cNvSpPr>
            <p:nvPr/>
          </p:nvSpPr>
          <p:spPr bwMode="auto">
            <a:xfrm>
              <a:off x="4146" y="1388"/>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72" name="Rectangle 94"/>
            <p:cNvSpPr>
              <a:spLocks noChangeArrowheads="1"/>
            </p:cNvSpPr>
            <p:nvPr/>
          </p:nvSpPr>
          <p:spPr bwMode="auto">
            <a:xfrm>
              <a:off x="4610" y="1384"/>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73" name="Rectangle 95"/>
            <p:cNvSpPr>
              <a:spLocks noChangeArrowheads="1"/>
            </p:cNvSpPr>
            <p:nvPr/>
          </p:nvSpPr>
          <p:spPr bwMode="auto">
            <a:xfrm>
              <a:off x="4384" y="1672"/>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74" name="Rectangle 96"/>
            <p:cNvSpPr>
              <a:spLocks noChangeArrowheads="1"/>
            </p:cNvSpPr>
            <p:nvPr/>
          </p:nvSpPr>
          <p:spPr bwMode="auto">
            <a:xfrm>
              <a:off x="3992" y="1672"/>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75" name="Line 97"/>
            <p:cNvSpPr>
              <a:spLocks noChangeShapeType="1"/>
            </p:cNvSpPr>
            <p:nvPr/>
          </p:nvSpPr>
          <p:spPr bwMode="auto">
            <a:xfrm>
              <a:off x="4199" y="1566"/>
              <a:ext cx="0" cy="1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76" name="Line 98"/>
            <p:cNvSpPr>
              <a:spLocks noChangeShapeType="1"/>
            </p:cNvSpPr>
            <p:nvPr/>
          </p:nvSpPr>
          <p:spPr bwMode="auto">
            <a:xfrm>
              <a:off x="4453" y="1562"/>
              <a:ext cx="0" cy="1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77" name="Line 99"/>
            <p:cNvSpPr>
              <a:spLocks noChangeShapeType="1"/>
            </p:cNvSpPr>
            <p:nvPr/>
          </p:nvSpPr>
          <p:spPr bwMode="auto">
            <a:xfrm>
              <a:off x="4659" y="1558"/>
              <a:ext cx="0" cy="1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grpSp>
          <p:nvGrpSpPr>
            <p:cNvPr id="125025" name="Group 100"/>
            <p:cNvGrpSpPr>
              <a:grpSpLocks/>
            </p:cNvGrpSpPr>
            <p:nvPr/>
          </p:nvGrpSpPr>
          <p:grpSpPr bwMode="auto">
            <a:xfrm>
              <a:off x="4602" y="1620"/>
              <a:ext cx="114" cy="48"/>
              <a:chOff x="2903" y="1428"/>
              <a:chExt cx="114" cy="48"/>
            </a:xfrm>
          </p:grpSpPr>
          <p:sp>
            <p:nvSpPr>
              <p:cNvPr id="46185" name="Line 101"/>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86" name="Line 102"/>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5026" name="Group 103"/>
            <p:cNvGrpSpPr>
              <a:grpSpLocks/>
            </p:cNvGrpSpPr>
            <p:nvPr/>
          </p:nvGrpSpPr>
          <p:grpSpPr bwMode="auto">
            <a:xfrm>
              <a:off x="4396" y="1618"/>
              <a:ext cx="114" cy="48"/>
              <a:chOff x="2903" y="1428"/>
              <a:chExt cx="114" cy="48"/>
            </a:xfrm>
          </p:grpSpPr>
          <p:sp>
            <p:nvSpPr>
              <p:cNvPr id="46183" name="Line 104"/>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84" name="Line 105"/>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5027" name="Group 106"/>
            <p:cNvGrpSpPr>
              <a:grpSpLocks/>
            </p:cNvGrpSpPr>
            <p:nvPr/>
          </p:nvGrpSpPr>
          <p:grpSpPr bwMode="auto">
            <a:xfrm>
              <a:off x="4142" y="1622"/>
              <a:ext cx="114" cy="48"/>
              <a:chOff x="2903" y="1428"/>
              <a:chExt cx="114" cy="48"/>
            </a:xfrm>
          </p:grpSpPr>
          <p:sp>
            <p:nvSpPr>
              <p:cNvPr id="46181" name="Line 107"/>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82" name="Line 108"/>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24935" name="Group 109"/>
          <p:cNvGrpSpPr>
            <a:grpSpLocks/>
          </p:cNvGrpSpPr>
          <p:nvPr/>
        </p:nvGrpSpPr>
        <p:grpSpPr bwMode="auto">
          <a:xfrm>
            <a:off x="9698038" y="2711525"/>
            <a:ext cx="1524000" cy="1247775"/>
            <a:chOff x="3991" y="2188"/>
            <a:chExt cx="960" cy="786"/>
          </a:xfrm>
        </p:grpSpPr>
        <p:sp>
          <p:nvSpPr>
            <p:cNvPr id="46150" name="Rectangle 110"/>
            <p:cNvSpPr>
              <a:spLocks noChangeArrowheads="1"/>
            </p:cNvSpPr>
            <p:nvPr/>
          </p:nvSpPr>
          <p:spPr bwMode="auto">
            <a:xfrm>
              <a:off x="4611" y="2188"/>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51" name="Rectangle 111"/>
            <p:cNvSpPr>
              <a:spLocks noChangeArrowheads="1"/>
            </p:cNvSpPr>
            <p:nvPr/>
          </p:nvSpPr>
          <p:spPr bwMode="auto">
            <a:xfrm>
              <a:off x="4145" y="2514"/>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52" name="Rectangle 112"/>
            <p:cNvSpPr>
              <a:spLocks noChangeArrowheads="1"/>
            </p:cNvSpPr>
            <p:nvPr/>
          </p:nvSpPr>
          <p:spPr bwMode="auto">
            <a:xfrm>
              <a:off x="4609" y="2510"/>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53" name="Rectangle 113"/>
            <p:cNvSpPr>
              <a:spLocks noChangeArrowheads="1"/>
            </p:cNvSpPr>
            <p:nvPr/>
          </p:nvSpPr>
          <p:spPr bwMode="auto">
            <a:xfrm>
              <a:off x="4383" y="2798"/>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54" name="Rectangle 114"/>
            <p:cNvSpPr>
              <a:spLocks noChangeArrowheads="1"/>
            </p:cNvSpPr>
            <p:nvPr/>
          </p:nvSpPr>
          <p:spPr bwMode="auto">
            <a:xfrm>
              <a:off x="3991" y="2798"/>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55" name="Line 115"/>
            <p:cNvSpPr>
              <a:spLocks noChangeShapeType="1"/>
            </p:cNvSpPr>
            <p:nvPr/>
          </p:nvSpPr>
          <p:spPr bwMode="auto">
            <a:xfrm>
              <a:off x="4198" y="2692"/>
              <a:ext cx="0" cy="1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56" name="Line 116"/>
            <p:cNvSpPr>
              <a:spLocks noChangeShapeType="1"/>
            </p:cNvSpPr>
            <p:nvPr/>
          </p:nvSpPr>
          <p:spPr bwMode="auto">
            <a:xfrm>
              <a:off x="4452" y="2688"/>
              <a:ext cx="0" cy="1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57" name="Line 117"/>
            <p:cNvSpPr>
              <a:spLocks noChangeShapeType="1"/>
            </p:cNvSpPr>
            <p:nvPr/>
          </p:nvSpPr>
          <p:spPr bwMode="auto">
            <a:xfrm>
              <a:off x="4658" y="2684"/>
              <a:ext cx="0" cy="1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grpSp>
          <p:nvGrpSpPr>
            <p:cNvPr id="125005" name="Group 118"/>
            <p:cNvGrpSpPr>
              <a:grpSpLocks/>
            </p:cNvGrpSpPr>
            <p:nvPr/>
          </p:nvGrpSpPr>
          <p:grpSpPr bwMode="auto">
            <a:xfrm>
              <a:off x="4601" y="2746"/>
              <a:ext cx="114" cy="48"/>
              <a:chOff x="2903" y="1428"/>
              <a:chExt cx="114" cy="48"/>
            </a:xfrm>
          </p:grpSpPr>
          <p:sp>
            <p:nvSpPr>
              <p:cNvPr id="46169" name="Line 119"/>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70" name="Line 120"/>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5006" name="Group 121"/>
            <p:cNvGrpSpPr>
              <a:grpSpLocks/>
            </p:cNvGrpSpPr>
            <p:nvPr/>
          </p:nvGrpSpPr>
          <p:grpSpPr bwMode="auto">
            <a:xfrm>
              <a:off x="4395" y="2744"/>
              <a:ext cx="114" cy="48"/>
              <a:chOff x="2903" y="1428"/>
              <a:chExt cx="114" cy="48"/>
            </a:xfrm>
          </p:grpSpPr>
          <p:sp>
            <p:nvSpPr>
              <p:cNvPr id="46167" name="Line 122"/>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68" name="Line 123"/>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5007" name="Group 124"/>
            <p:cNvGrpSpPr>
              <a:grpSpLocks/>
            </p:cNvGrpSpPr>
            <p:nvPr/>
          </p:nvGrpSpPr>
          <p:grpSpPr bwMode="auto">
            <a:xfrm>
              <a:off x="4141" y="2748"/>
              <a:ext cx="114" cy="48"/>
              <a:chOff x="2903" y="1428"/>
              <a:chExt cx="114" cy="48"/>
            </a:xfrm>
          </p:grpSpPr>
          <p:sp>
            <p:nvSpPr>
              <p:cNvPr id="46165" name="Line 125"/>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66" name="Line 126"/>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cxnSp>
          <p:nvCxnSpPr>
            <p:cNvPr id="46161" name="AutoShape 127"/>
            <p:cNvCxnSpPr>
              <a:cxnSpLocks noChangeShapeType="1"/>
              <a:stCxn id="46150" idx="2"/>
              <a:endCxn id="46152" idx="0"/>
            </p:cNvCxnSpPr>
            <p:nvPr/>
          </p:nvCxnSpPr>
          <p:spPr bwMode="auto">
            <a:xfrm flipH="1">
              <a:off x="4779" y="2364"/>
              <a:ext cx="2" cy="146"/>
            </a:xfrm>
            <a:prstGeom prst="straightConnector1">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25009" name="Group 128"/>
            <p:cNvGrpSpPr>
              <a:grpSpLocks/>
            </p:cNvGrpSpPr>
            <p:nvPr/>
          </p:nvGrpSpPr>
          <p:grpSpPr bwMode="auto">
            <a:xfrm>
              <a:off x="4723" y="2460"/>
              <a:ext cx="114" cy="48"/>
              <a:chOff x="2903" y="1428"/>
              <a:chExt cx="114" cy="48"/>
            </a:xfrm>
          </p:grpSpPr>
          <p:sp>
            <p:nvSpPr>
              <p:cNvPr id="46163" name="Line 129"/>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64" name="Line 130"/>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24936" name="Group 131"/>
          <p:cNvGrpSpPr>
            <a:grpSpLocks/>
          </p:cNvGrpSpPr>
          <p:nvPr/>
        </p:nvGrpSpPr>
        <p:grpSpPr bwMode="auto">
          <a:xfrm>
            <a:off x="9726613" y="1006550"/>
            <a:ext cx="1466850" cy="282575"/>
            <a:chOff x="4009" y="838"/>
            <a:chExt cx="924" cy="178"/>
          </a:xfrm>
        </p:grpSpPr>
        <p:sp>
          <p:nvSpPr>
            <p:cNvPr id="46141" name="Rectangle 132"/>
            <p:cNvSpPr>
              <a:spLocks noChangeArrowheads="1"/>
            </p:cNvSpPr>
            <p:nvPr/>
          </p:nvSpPr>
          <p:spPr bwMode="auto">
            <a:xfrm>
              <a:off x="4009" y="838"/>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42" name="Rectangle 133"/>
            <p:cNvSpPr>
              <a:spLocks noChangeArrowheads="1"/>
            </p:cNvSpPr>
            <p:nvPr/>
          </p:nvSpPr>
          <p:spPr bwMode="auto">
            <a:xfrm>
              <a:off x="4593" y="840"/>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cxnSp>
          <p:nvCxnSpPr>
            <p:cNvPr id="46143" name="AutoShape 134"/>
            <p:cNvCxnSpPr>
              <a:cxnSpLocks noChangeShapeType="1"/>
              <a:stCxn id="46141" idx="3"/>
              <a:endCxn id="46142" idx="1"/>
            </p:cNvCxnSpPr>
            <p:nvPr/>
          </p:nvCxnSpPr>
          <p:spPr bwMode="auto">
            <a:xfrm>
              <a:off x="4349" y="926"/>
              <a:ext cx="244" cy="2"/>
            </a:xfrm>
            <a:prstGeom prst="straightConnector1">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24991" name="Group 135"/>
            <p:cNvGrpSpPr>
              <a:grpSpLocks/>
            </p:cNvGrpSpPr>
            <p:nvPr/>
          </p:nvGrpSpPr>
          <p:grpSpPr bwMode="auto">
            <a:xfrm rot="-5400000">
              <a:off x="4505" y="902"/>
              <a:ext cx="114" cy="48"/>
              <a:chOff x="2903" y="1428"/>
              <a:chExt cx="114" cy="48"/>
            </a:xfrm>
          </p:grpSpPr>
          <p:sp>
            <p:nvSpPr>
              <p:cNvPr id="46148" name="Line 136"/>
              <p:cNvSpPr>
                <a:spLocks noChangeShapeType="1"/>
              </p:cNvSpPr>
              <p:nvPr/>
            </p:nvSpPr>
            <p:spPr bwMode="auto">
              <a:xfrm>
                <a:off x="2968"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49" name="Line 137"/>
              <p:cNvSpPr>
                <a:spLocks noChangeShapeType="1"/>
              </p:cNvSpPr>
              <p:nvPr/>
            </p:nvSpPr>
            <p:spPr bwMode="auto">
              <a:xfrm flipH="1">
                <a:off x="2903" y="1425"/>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4992" name="Group 138"/>
            <p:cNvGrpSpPr>
              <a:grpSpLocks/>
            </p:cNvGrpSpPr>
            <p:nvPr/>
          </p:nvGrpSpPr>
          <p:grpSpPr bwMode="auto">
            <a:xfrm rot="5400000" flipH="1">
              <a:off x="4314" y="903"/>
              <a:ext cx="114" cy="48"/>
              <a:chOff x="2903" y="1428"/>
              <a:chExt cx="114" cy="48"/>
            </a:xfrm>
          </p:grpSpPr>
          <p:sp>
            <p:nvSpPr>
              <p:cNvPr id="46146" name="Line 139"/>
              <p:cNvSpPr>
                <a:spLocks noChangeShapeType="1"/>
              </p:cNvSpPr>
              <p:nvPr/>
            </p:nvSpPr>
            <p:spPr bwMode="auto">
              <a:xfrm>
                <a:off x="2968" y="143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47" name="Line 140"/>
              <p:cNvSpPr>
                <a:spLocks noChangeShapeType="1"/>
              </p:cNvSpPr>
              <p:nvPr/>
            </p:nvSpPr>
            <p:spPr bwMode="auto">
              <a:xfrm flipH="1">
                <a:off x="2906" y="143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24937" name="Group 141"/>
          <p:cNvGrpSpPr>
            <a:grpSpLocks/>
          </p:cNvGrpSpPr>
          <p:nvPr/>
        </p:nvGrpSpPr>
        <p:grpSpPr bwMode="auto">
          <a:xfrm>
            <a:off x="9413902" y="4251400"/>
            <a:ext cx="2092325" cy="1247775"/>
            <a:chOff x="3812" y="3290"/>
            <a:chExt cx="1318" cy="786"/>
          </a:xfrm>
        </p:grpSpPr>
        <p:sp>
          <p:nvSpPr>
            <p:cNvPr id="46115" name="Rectangle 142"/>
            <p:cNvSpPr>
              <a:spLocks noChangeArrowheads="1"/>
            </p:cNvSpPr>
            <p:nvPr/>
          </p:nvSpPr>
          <p:spPr bwMode="auto">
            <a:xfrm>
              <a:off x="3812" y="3380"/>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cxnSp>
          <p:nvCxnSpPr>
            <p:cNvPr id="46116" name="AutoShape 143"/>
            <p:cNvCxnSpPr>
              <a:cxnSpLocks noChangeShapeType="1"/>
              <a:stCxn id="46115" idx="3"/>
              <a:endCxn id="46118" idx="1"/>
            </p:cNvCxnSpPr>
            <p:nvPr/>
          </p:nvCxnSpPr>
          <p:spPr bwMode="auto">
            <a:xfrm>
              <a:off x="4152" y="3468"/>
              <a:ext cx="172" cy="236"/>
            </a:xfrm>
            <a:prstGeom prst="bentConnector3">
              <a:avLst>
                <a:gd name="adj1" fmla="val 50000"/>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6117" name="Rectangle 144"/>
            <p:cNvSpPr>
              <a:spLocks noChangeArrowheads="1"/>
            </p:cNvSpPr>
            <p:nvPr/>
          </p:nvSpPr>
          <p:spPr bwMode="auto">
            <a:xfrm>
              <a:off x="4790" y="3290"/>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18" name="Rectangle 145"/>
            <p:cNvSpPr>
              <a:spLocks noChangeArrowheads="1"/>
            </p:cNvSpPr>
            <p:nvPr/>
          </p:nvSpPr>
          <p:spPr bwMode="auto">
            <a:xfrm>
              <a:off x="4324" y="3616"/>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19" name="Rectangle 146"/>
            <p:cNvSpPr>
              <a:spLocks noChangeArrowheads="1"/>
            </p:cNvSpPr>
            <p:nvPr/>
          </p:nvSpPr>
          <p:spPr bwMode="auto">
            <a:xfrm>
              <a:off x="4788" y="3612"/>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20" name="Rectangle 147"/>
            <p:cNvSpPr>
              <a:spLocks noChangeArrowheads="1"/>
            </p:cNvSpPr>
            <p:nvPr/>
          </p:nvSpPr>
          <p:spPr bwMode="auto">
            <a:xfrm>
              <a:off x="4562" y="3900"/>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21" name="Rectangle 148"/>
            <p:cNvSpPr>
              <a:spLocks noChangeArrowheads="1"/>
            </p:cNvSpPr>
            <p:nvPr/>
          </p:nvSpPr>
          <p:spPr bwMode="auto">
            <a:xfrm>
              <a:off x="4170" y="3900"/>
              <a:ext cx="340"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22" name="Line 149"/>
            <p:cNvSpPr>
              <a:spLocks noChangeShapeType="1"/>
            </p:cNvSpPr>
            <p:nvPr/>
          </p:nvSpPr>
          <p:spPr bwMode="auto">
            <a:xfrm>
              <a:off x="4377" y="3794"/>
              <a:ext cx="0" cy="1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23" name="Line 150"/>
            <p:cNvSpPr>
              <a:spLocks noChangeShapeType="1"/>
            </p:cNvSpPr>
            <p:nvPr/>
          </p:nvSpPr>
          <p:spPr bwMode="auto">
            <a:xfrm>
              <a:off x="4631" y="3790"/>
              <a:ext cx="0" cy="1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24" name="Line 151"/>
            <p:cNvSpPr>
              <a:spLocks noChangeShapeType="1"/>
            </p:cNvSpPr>
            <p:nvPr/>
          </p:nvSpPr>
          <p:spPr bwMode="auto">
            <a:xfrm>
              <a:off x="4837" y="3786"/>
              <a:ext cx="0" cy="1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grpSp>
          <p:nvGrpSpPr>
            <p:cNvPr id="124972" name="Group 152"/>
            <p:cNvGrpSpPr>
              <a:grpSpLocks/>
            </p:cNvGrpSpPr>
            <p:nvPr/>
          </p:nvGrpSpPr>
          <p:grpSpPr bwMode="auto">
            <a:xfrm>
              <a:off x="4780" y="3848"/>
              <a:ext cx="114" cy="48"/>
              <a:chOff x="2903" y="1428"/>
              <a:chExt cx="114" cy="48"/>
            </a:xfrm>
          </p:grpSpPr>
          <p:sp>
            <p:nvSpPr>
              <p:cNvPr id="46139" name="Line 153"/>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40" name="Line 154"/>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4973" name="Group 155"/>
            <p:cNvGrpSpPr>
              <a:grpSpLocks/>
            </p:cNvGrpSpPr>
            <p:nvPr/>
          </p:nvGrpSpPr>
          <p:grpSpPr bwMode="auto">
            <a:xfrm>
              <a:off x="4574" y="3846"/>
              <a:ext cx="114" cy="48"/>
              <a:chOff x="2903" y="1428"/>
              <a:chExt cx="114" cy="48"/>
            </a:xfrm>
          </p:grpSpPr>
          <p:sp>
            <p:nvSpPr>
              <p:cNvPr id="46137" name="Line 156"/>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38" name="Line 157"/>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4974" name="Group 158"/>
            <p:cNvGrpSpPr>
              <a:grpSpLocks/>
            </p:cNvGrpSpPr>
            <p:nvPr/>
          </p:nvGrpSpPr>
          <p:grpSpPr bwMode="auto">
            <a:xfrm>
              <a:off x="4320" y="3850"/>
              <a:ext cx="114" cy="48"/>
              <a:chOff x="2903" y="1428"/>
              <a:chExt cx="114" cy="48"/>
            </a:xfrm>
          </p:grpSpPr>
          <p:sp>
            <p:nvSpPr>
              <p:cNvPr id="46135" name="Line 159"/>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36" name="Line 160"/>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cxnSp>
          <p:nvCxnSpPr>
            <p:cNvPr id="46128" name="AutoShape 161"/>
            <p:cNvCxnSpPr>
              <a:cxnSpLocks noChangeShapeType="1"/>
              <a:stCxn id="46117" idx="2"/>
              <a:endCxn id="46119" idx="0"/>
            </p:cNvCxnSpPr>
            <p:nvPr/>
          </p:nvCxnSpPr>
          <p:spPr bwMode="auto">
            <a:xfrm flipH="1">
              <a:off x="4958" y="3466"/>
              <a:ext cx="2" cy="146"/>
            </a:xfrm>
            <a:prstGeom prst="straightConnector1">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24976" name="Group 162"/>
            <p:cNvGrpSpPr>
              <a:grpSpLocks/>
            </p:cNvGrpSpPr>
            <p:nvPr/>
          </p:nvGrpSpPr>
          <p:grpSpPr bwMode="auto">
            <a:xfrm>
              <a:off x="4902" y="3562"/>
              <a:ext cx="114" cy="48"/>
              <a:chOff x="2903" y="1428"/>
              <a:chExt cx="114" cy="48"/>
            </a:xfrm>
          </p:grpSpPr>
          <p:sp>
            <p:nvSpPr>
              <p:cNvPr id="46133" name="Line 163"/>
              <p:cNvSpPr>
                <a:spLocks noChangeShapeType="1"/>
              </p:cNvSpPr>
              <p:nvPr/>
            </p:nvSpPr>
            <p:spPr bwMode="auto">
              <a:xfrm>
                <a:off x="2965"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34" name="Line 164"/>
              <p:cNvSpPr>
                <a:spLocks noChangeShapeType="1"/>
              </p:cNvSpPr>
              <p:nvPr/>
            </p:nvSpPr>
            <p:spPr bwMode="auto">
              <a:xfrm flipH="1">
                <a:off x="2903"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4977" name="Group 165"/>
            <p:cNvGrpSpPr>
              <a:grpSpLocks/>
            </p:cNvGrpSpPr>
            <p:nvPr/>
          </p:nvGrpSpPr>
          <p:grpSpPr bwMode="auto">
            <a:xfrm rot="-5400000">
              <a:off x="4244" y="3678"/>
              <a:ext cx="114" cy="48"/>
              <a:chOff x="2903" y="1428"/>
              <a:chExt cx="114" cy="48"/>
            </a:xfrm>
          </p:grpSpPr>
          <p:sp>
            <p:nvSpPr>
              <p:cNvPr id="46131" name="Line 166"/>
              <p:cNvSpPr>
                <a:spLocks noChangeShapeType="1"/>
              </p:cNvSpPr>
              <p:nvPr/>
            </p:nvSpPr>
            <p:spPr bwMode="auto">
              <a:xfrm>
                <a:off x="2968" y="1428"/>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32" name="Line 167"/>
              <p:cNvSpPr>
                <a:spLocks noChangeShapeType="1"/>
              </p:cNvSpPr>
              <p:nvPr/>
            </p:nvSpPr>
            <p:spPr bwMode="auto">
              <a:xfrm flipH="1">
                <a:off x="2903" y="1425"/>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sp>
        <p:nvSpPr>
          <p:cNvPr id="46091" name="Line 168"/>
          <p:cNvSpPr>
            <a:spLocks noChangeShapeType="1"/>
          </p:cNvSpPr>
          <p:nvPr/>
        </p:nvSpPr>
        <p:spPr bwMode="auto">
          <a:xfrm>
            <a:off x="8969375" y="4124325"/>
            <a:ext cx="2706688" cy="0"/>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092" name="Rectangle 169"/>
          <p:cNvSpPr>
            <a:spLocks noChangeArrowheads="1"/>
          </p:cNvSpPr>
          <p:nvPr/>
        </p:nvSpPr>
        <p:spPr bwMode="auto">
          <a:xfrm>
            <a:off x="8937666" y="1031949"/>
            <a:ext cx="641201" cy="34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742950" indent="-742950" defTabSz="873125" eaLnBrk="0" hangingPunct="0">
              <a:lnSpc>
                <a:spcPct val="90000"/>
              </a:lnSpc>
              <a:defRPr/>
            </a:pPr>
            <a:r>
              <a:rPr lang="en-US">
                <a:solidFill>
                  <a:srgbClr val="000000"/>
                </a:solidFill>
                <a:cs typeface="Arial" charset="0"/>
              </a:rPr>
              <a:t>UNF</a:t>
            </a:r>
            <a:r>
              <a:rPr lang="en-US" b="1">
                <a:solidFill>
                  <a:srgbClr val="0033CC"/>
                </a:solidFill>
                <a:cs typeface="Arial" charset="0"/>
              </a:rPr>
              <a:t> </a:t>
            </a:r>
          </a:p>
        </p:txBody>
      </p:sp>
      <p:sp>
        <p:nvSpPr>
          <p:cNvPr id="46093" name="Rectangle 170"/>
          <p:cNvSpPr>
            <a:spLocks noChangeArrowheads="1"/>
          </p:cNvSpPr>
          <p:nvPr/>
        </p:nvSpPr>
        <p:spPr bwMode="auto">
          <a:xfrm>
            <a:off x="8937666" y="1828803"/>
            <a:ext cx="610745" cy="34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742950" indent="-742950" defTabSz="873125" eaLnBrk="0" hangingPunct="0">
              <a:lnSpc>
                <a:spcPct val="90000"/>
              </a:lnSpc>
              <a:defRPr/>
            </a:pPr>
            <a:r>
              <a:rPr lang="en-US">
                <a:solidFill>
                  <a:srgbClr val="000000"/>
                </a:solidFill>
                <a:cs typeface="Arial" charset="0"/>
              </a:rPr>
              <a:t>1NF</a:t>
            </a:r>
            <a:r>
              <a:rPr lang="en-US" b="1">
                <a:solidFill>
                  <a:srgbClr val="0033CC"/>
                </a:solidFill>
                <a:cs typeface="Arial" charset="0"/>
              </a:rPr>
              <a:t> </a:t>
            </a:r>
          </a:p>
        </p:txBody>
      </p:sp>
      <p:sp>
        <p:nvSpPr>
          <p:cNvPr id="46094" name="Rectangle 171"/>
          <p:cNvSpPr>
            <a:spLocks noChangeArrowheads="1"/>
          </p:cNvSpPr>
          <p:nvPr/>
        </p:nvSpPr>
        <p:spPr bwMode="auto">
          <a:xfrm>
            <a:off x="8937666" y="2997274"/>
            <a:ext cx="610745" cy="34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742950" indent="-742950" defTabSz="873125" eaLnBrk="0" hangingPunct="0">
              <a:lnSpc>
                <a:spcPct val="90000"/>
              </a:lnSpc>
              <a:defRPr/>
            </a:pPr>
            <a:r>
              <a:rPr lang="en-US">
                <a:solidFill>
                  <a:srgbClr val="000000"/>
                </a:solidFill>
                <a:cs typeface="Arial" charset="0"/>
              </a:rPr>
              <a:t>2NF</a:t>
            </a:r>
            <a:r>
              <a:rPr lang="en-US" b="1">
                <a:solidFill>
                  <a:srgbClr val="0033CC"/>
                </a:solidFill>
                <a:cs typeface="Arial" charset="0"/>
              </a:rPr>
              <a:t> </a:t>
            </a:r>
          </a:p>
        </p:txBody>
      </p:sp>
      <p:sp>
        <p:nvSpPr>
          <p:cNvPr id="46095" name="Rectangle 172"/>
          <p:cNvSpPr>
            <a:spLocks noChangeArrowheads="1"/>
          </p:cNvSpPr>
          <p:nvPr/>
        </p:nvSpPr>
        <p:spPr bwMode="auto">
          <a:xfrm>
            <a:off x="8937666" y="4899099"/>
            <a:ext cx="610745" cy="34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marL="742950" indent="-742950" defTabSz="873125" eaLnBrk="0" hangingPunct="0">
              <a:lnSpc>
                <a:spcPct val="90000"/>
              </a:lnSpc>
              <a:defRPr/>
            </a:pPr>
            <a:r>
              <a:rPr lang="en-US">
                <a:solidFill>
                  <a:srgbClr val="000000"/>
                </a:solidFill>
                <a:cs typeface="Arial" charset="0"/>
              </a:rPr>
              <a:t>3NF</a:t>
            </a:r>
            <a:r>
              <a:rPr lang="en-US" b="1">
                <a:solidFill>
                  <a:srgbClr val="0033CC"/>
                </a:solidFill>
                <a:cs typeface="Arial" charset="0"/>
              </a:rPr>
              <a:t> </a:t>
            </a:r>
          </a:p>
        </p:txBody>
      </p:sp>
      <p:sp>
        <p:nvSpPr>
          <p:cNvPr id="46096" name="Line 173"/>
          <p:cNvSpPr>
            <a:spLocks noChangeShapeType="1"/>
          </p:cNvSpPr>
          <p:nvPr/>
        </p:nvSpPr>
        <p:spPr bwMode="auto">
          <a:xfrm>
            <a:off x="8963026" y="5632450"/>
            <a:ext cx="2706688" cy="0"/>
          </a:xfrm>
          <a:prstGeom prst="line">
            <a:avLst/>
          </a:prstGeom>
          <a:noFill/>
          <a:ln w="285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cs typeface="Arial" charset="0"/>
            </a:endParaRPr>
          </a:p>
        </p:txBody>
      </p:sp>
      <p:sp>
        <p:nvSpPr>
          <p:cNvPr id="46097" name="Rectangle 174"/>
          <p:cNvSpPr>
            <a:spLocks noChangeArrowheads="1"/>
          </p:cNvSpPr>
          <p:nvPr/>
        </p:nvSpPr>
        <p:spPr bwMode="auto">
          <a:xfrm>
            <a:off x="8937625" y="5970662"/>
            <a:ext cx="1227138" cy="5915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873125" eaLnBrk="0" hangingPunct="0">
              <a:lnSpc>
                <a:spcPct val="90000"/>
              </a:lnSpc>
              <a:defRPr/>
            </a:pPr>
            <a:r>
              <a:rPr lang="en-US">
                <a:solidFill>
                  <a:srgbClr val="000000"/>
                </a:solidFill>
                <a:cs typeface="Arial" charset="0"/>
              </a:rPr>
              <a:t>4NF, 5NF?...</a:t>
            </a:r>
            <a:r>
              <a:rPr lang="en-US" b="1">
                <a:solidFill>
                  <a:srgbClr val="0033CC"/>
                </a:solidFill>
                <a:cs typeface="Arial" charset="0"/>
              </a:rPr>
              <a:t> </a:t>
            </a:r>
          </a:p>
        </p:txBody>
      </p:sp>
      <p:grpSp>
        <p:nvGrpSpPr>
          <p:cNvPr id="124945" name="Group 175"/>
          <p:cNvGrpSpPr>
            <a:grpSpLocks/>
          </p:cNvGrpSpPr>
          <p:nvPr/>
        </p:nvGrpSpPr>
        <p:grpSpPr bwMode="auto">
          <a:xfrm>
            <a:off x="10188575" y="5748338"/>
            <a:ext cx="1163638" cy="760412"/>
            <a:chOff x="4512" y="3621"/>
            <a:chExt cx="733" cy="479"/>
          </a:xfrm>
        </p:grpSpPr>
        <p:sp>
          <p:nvSpPr>
            <p:cNvPr id="46099" name="Rectangle 176"/>
            <p:cNvSpPr>
              <a:spLocks noChangeArrowheads="1"/>
            </p:cNvSpPr>
            <p:nvPr/>
          </p:nvSpPr>
          <p:spPr bwMode="auto">
            <a:xfrm>
              <a:off x="4597" y="3924"/>
              <a:ext cx="561"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grpSp>
          <p:nvGrpSpPr>
            <p:cNvPr id="124947" name="Group 177"/>
            <p:cNvGrpSpPr>
              <a:grpSpLocks/>
            </p:cNvGrpSpPr>
            <p:nvPr/>
          </p:nvGrpSpPr>
          <p:grpSpPr bwMode="auto">
            <a:xfrm>
              <a:off x="5019" y="3797"/>
              <a:ext cx="104" cy="128"/>
              <a:chOff x="5019" y="3801"/>
              <a:chExt cx="104" cy="128"/>
            </a:xfrm>
          </p:grpSpPr>
          <p:sp>
            <p:nvSpPr>
              <p:cNvPr id="46112" name="Line 178"/>
              <p:cNvSpPr>
                <a:spLocks noChangeShapeType="1"/>
              </p:cNvSpPr>
              <p:nvPr/>
            </p:nvSpPr>
            <p:spPr bwMode="auto">
              <a:xfrm>
                <a:off x="5072" y="3801"/>
                <a:ext cx="0" cy="12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13" name="Line 179"/>
              <p:cNvSpPr>
                <a:spLocks noChangeShapeType="1"/>
              </p:cNvSpPr>
              <p:nvPr/>
            </p:nvSpPr>
            <p:spPr bwMode="auto">
              <a:xfrm>
                <a:off x="5071" y="388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14" name="Line 180"/>
              <p:cNvSpPr>
                <a:spLocks noChangeShapeType="1"/>
              </p:cNvSpPr>
              <p:nvPr/>
            </p:nvSpPr>
            <p:spPr bwMode="auto">
              <a:xfrm flipH="1">
                <a:off x="5019" y="388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46101" name="Rectangle 181"/>
            <p:cNvSpPr>
              <a:spLocks noChangeArrowheads="1"/>
            </p:cNvSpPr>
            <p:nvPr/>
          </p:nvSpPr>
          <p:spPr bwMode="auto">
            <a:xfrm>
              <a:off x="4512" y="3621"/>
              <a:ext cx="218"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02" name="Rectangle 182"/>
            <p:cNvSpPr>
              <a:spLocks noChangeArrowheads="1"/>
            </p:cNvSpPr>
            <p:nvPr/>
          </p:nvSpPr>
          <p:spPr bwMode="auto">
            <a:xfrm>
              <a:off x="4769" y="3621"/>
              <a:ext cx="218"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sp>
          <p:nvSpPr>
            <p:cNvPr id="46103" name="Rectangle 183"/>
            <p:cNvSpPr>
              <a:spLocks noChangeArrowheads="1"/>
            </p:cNvSpPr>
            <p:nvPr/>
          </p:nvSpPr>
          <p:spPr bwMode="auto">
            <a:xfrm>
              <a:off x="5027" y="3621"/>
              <a:ext cx="218" cy="176"/>
            </a:xfrm>
            <a:prstGeom prst="rect">
              <a:avLst/>
            </a:prstGeom>
            <a:solidFill>
              <a:srgbClr val="0000FF">
                <a:alpha val="50195"/>
              </a:srgb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CA">
                <a:solidFill>
                  <a:srgbClr val="000000"/>
                </a:solidFill>
                <a:cs typeface="Arial" charset="0"/>
              </a:endParaRPr>
            </a:p>
          </p:txBody>
        </p:sp>
        <p:grpSp>
          <p:nvGrpSpPr>
            <p:cNvPr id="124951" name="Group 184"/>
            <p:cNvGrpSpPr>
              <a:grpSpLocks/>
            </p:cNvGrpSpPr>
            <p:nvPr/>
          </p:nvGrpSpPr>
          <p:grpSpPr bwMode="auto">
            <a:xfrm>
              <a:off x="4825" y="3797"/>
              <a:ext cx="104" cy="128"/>
              <a:chOff x="5019" y="3801"/>
              <a:chExt cx="104" cy="128"/>
            </a:xfrm>
          </p:grpSpPr>
          <p:sp>
            <p:nvSpPr>
              <p:cNvPr id="46109" name="Line 185"/>
              <p:cNvSpPr>
                <a:spLocks noChangeShapeType="1"/>
              </p:cNvSpPr>
              <p:nvPr/>
            </p:nvSpPr>
            <p:spPr bwMode="auto">
              <a:xfrm>
                <a:off x="5072" y="3801"/>
                <a:ext cx="0" cy="12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10" name="Line 186"/>
              <p:cNvSpPr>
                <a:spLocks noChangeShapeType="1"/>
              </p:cNvSpPr>
              <p:nvPr/>
            </p:nvSpPr>
            <p:spPr bwMode="auto">
              <a:xfrm>
                <a:off x="5071" y="388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11" name="Line 187"/>
              <p:cNvSpPr>
                <a:spLocks noChangeShapeType="1"/>
              </p:cNvSpPr>
              <p:nvPr/>
            </p:nvSpPr>
            <p:spPr bwMode="auto">
              <a:xfrm flipH="1">
                <a:off x="5019" y="388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24952" name="Group 188"/>
            <p:cNvGrpSpPr>
              <a:grpSpLocks/>
            </p:cNvGrpSpPr>
            <p:nvPr/>
          </p:nvGrpSpPr>
          <p:grpSpPr bwMode="auto">
            <a:xfrm>
              <a:off x="4633" y="3797"/>
              <a:ext cx="104" cy="128"/>
              <a:chOff x="5019" y="3801"/>
              <a:chExt cx="104" cy="128"/>
            </a:xfrm>
          </p:grpSpPr>
          <p:sp>
            <p:nvSpPr>
              <p:cNvPr id="46106" name="Line 189"/>
              <p:cNvSpPr>
                <a:spLocks noChangeShapeType="1"/>
              </p:cNvSpPr>
              <p:nvPr/>
            </p:nvSpPr>
            <p:spPr bwMode="auto">
              <a:xfrm>
                <a:off x="5072" y="3801"/>
                <a:ext cx="0" cy="12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endParaRPr lang="en-US">
                  <a:solidFill>
                    <a:srgbClr val="000000"/>
                  </a:solidFill>
                  <a:cs typeface="Arial" charset="0"/>
                </a:endParaRPr>
              </a:p>
            </p:txBody>
          </p:sp>
          <p:sp>
            <p:nvSpPr>
              <p:cNvPr id="46107" name="Line 190"/>
              <p:cNvSpPr>
                <a:spLocks noChangeShapeType="1"/>
              </p:cNvSpPr>
              <p:nvPr/>
            </p:nvSpPr>
            <p:spPr bwMode="auto">
              <a:xfrm>
                <a:off x="5071" y="388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46108" name="Line 191"/>
              <p:cNvSpPr>
                <a:spLocks noChangeShapeType="1"/>
              </p:cNvSpPr>
              <p:nvPr/>
            </p:nvSpPr>
            <p:spPr bwMode="auto">
              <a:xfrm flipH="1">
                <a:off x="5019" y="3881"/>
                <a:ext cx="52" cy="48"/>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spTree>
    <p:extLst>
      <p:ext uri="{BB962C8B-B14F-4D97-AF65-F5344CB8AC3E}">
        <p14:creationId xmlns:p14="http://schemas.microsoft.com/office/powerpoint/2010/main" val="168422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084">
                                            <p:txEl>
                                              <p:pRg st="2" end="2"/>
                                            </p:txEl>
                                          </p:spTgt>
                                        </p:tgtEl>
                                        <p:attrNameLst>
                                          <p:attrName>style.visibility</p:attrName>
                                        </p:attrNameLst>
                                      </p:cBhvr>
                                      <p:to>
                                        <p:strVal val="visible"/>
                                      </p:to>
                                    </p:set>
                                    <p:animEffect transition="in" filter="dissolve">
                                      <p:cBhvr>
                                        <p:cTn id="7" dur="500"/>
                                        <p:tgtEl>
                                          <p:spTgt spid="4608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6084">
                                            <p:txEl>
                                              <p:pRg st="3" end="3"/>
                                            </p:txEl>
                                          </p:spTgt>
                                        </p:tgtEl>
                                        <p:attrNameLst>
                                          <p:attrName>style.visibility</p:attrName>
                                        </p:attrNameLst>
                                      </p:cBhvr>
                                      <p:to>
                                        <p:strVal val="visible"/>
                                      </p:to>
                                    </p:set>
                                    <p:animEffect transition="in" filter="dissolve">
                                      <p:cBhvr>
                                        <p:cTn id="10" dur="500"/>
                                        <p:tgtEl>
                                          <p:spTgt spid="4608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6085"/>
                                        </p:tgtEl>
                                        <p:attrNameLst>
                                          <p:attrName>style.visibility</p:attrName>
                                        </p:attrNameLst>
                                      </p:cBhvr>
                                      <p:to>
                                        <p:strVal val="visible"/>
                                      </p:to>
                                    </p:set>
                                    <p:animEffect transition="in" filter="dissolve">
                                      <p:cBhvr>
                                        <p:cTn id="15" dur="500"/>
                                        <p:tgtEl>
                                          <p:spTgt spid="46085"/>
                                        </p:tgtEl>
                                      </p:cBhvr>
                                    </p:animEffect>
                                  </p:childTnLst>
                                </p:cTn>
                              </p:par>
                              <p:par>
                                <p:cTn id="16" presetID="9" presetClass="entr" presetSubtype="0" fill="hold" nodeType="withEffect">
                                  <p:stCondLst>
                                    <p:cond delay="0"/>
                                  </p:stCondLst>
                                  <p:childTnLst>
                                    <p:set>
                                      <p:cBhvr>
                                        <p:cTn id="17" dur="1" fill="hold">
                                          <p:stCondLst>
                                            <p:cond delay="0"/>
                                          </p:stCondLst>
                                        </p:cTn>
                                        <p:tgtEl>
                                          <p:spTgt spid="124934"/>
                                        </p:tgtEl>
                                        <p:attrNameLst>
                                          <p:attrName>style.visibility</p:attrName>
                                        </p:attrNameLst>
                                      </p:cBhvr>
                                      <p:to>
                                        <p:strVal val="visible"/>
                                      </p:to>
                                    </p:set>
                                    <p:animEffect transition="in" filter="dissolve">
                                      <p:cBhvr>
                                        <p:cTn id="18" dur="500"/>
                                        <p:tgtEl>
                                          <p:spTgt spid="1249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6093"/>
                                        </p:tgtEl>
                                        <p:attrNameLst>
                                          <p:attrName>style.visibility</p:attrName>
                                        </p:attrNameLst>
                                      </p:cBhvr>
                                      <p:to>
                                        <p:strVal val="visible"/>
                                      </p:to>
                                    </p:set>
                                    <p:animEffect transition="in" filter="dissolve">
                                      <p:cBhvr>
                                        <p:cTn id="21" dur="500"/>
                                        <p:tgtEl>
                                          <p:spTgt spid="4609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6084">
                                            <p:txEl>
                                              <p:pRg st="4" end="4"/>
                                            </p:txEl>
                                          </p:spTgt>
                                        </p:tgtEl>
                                        <p:attrNameLst>
                                          <p:attrName>style.visibility</p:attrName>
                                        </p:attrNameLst>
                                      </p:cBhvr>
                                      <p:to>
                                        <p:strVal val="visible"/>
                                      </p:to>
                                    </p:set>
                                    <p:animEffect transition="in" filter="dissolve">
                                      <p:cBhvr>
                                        <p:cTn id="26" dur="500"/>
                                        <p:tgtEl>
                                          <p:spTgt spid="46084">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46084">
                                            <p:txEl>
                                              <p:pRg st="5" end="5"/>
                                            </p:txEl>
                                          </p:spTgt>
                                        </p:tgtEl>
                                        <p:attrNameLst>
                                          <p:attrName>style.visibility</p:attrName>
                                        </p:attrNameLst>
                                      </p:cBhvr>
                                      <p:to>
                                        <p:strVal val="visible"/>
                                      </p:to>
                                    </p:set>
                                    <p:animEffect transition="in" filter="dissolve">
                                      <p:cBhvr>
                                        <p:cTn id="29" dur="500"/>
                                        <p:tgtEl>
                                          <p:spTgt spid="46084">
                                            <p:txEl>
                                              <p:pRg st="5" end="5"/>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46084">
                                            <p:txEl>
                                              <p:pRg st="6" end="6"/>
                                            </p:txEl>
                                          </p:spTgt>
                                        </p:tgtEl>
                                        <p:attrNameLst>
                                          <p:attrName>style.visibility</p:attrName>
                                        </p:attrNameLst>
                                      </p:cBhvr>
                                      <p:to>
                                        <p:strVal val="visible"/>
                                      </p:to>
                                    </p:set>
                                    <p:animEffect transition="in" filter="dissolve">
                                      <p:cBhvr>
                                        <p:cTn id="32" dur="500"/>
                                        <p:tgtEl>
                                          <p:spTgt spid="46084">
                                            <p:txEl>
                                              <p:pRg st="6" end="6"/>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46084">
                                            <p:txEl>
                                              <p:pRg st="7" end="7"/>
                                            </p:txEl>
                                          </p:spTgt>
                                        </p:tgtEl>
                                        <p:attrNameLst>
                                          <p:attrName>style.visibility</p:attrName>
                                        </p:attrNameLst>
                                      </p:cBhvr>
                                      <p:to>
                                        <p:strVal val="visible"/>
                                      </p:to>
                                    </p:set>
                                    <p:animEffect transition="in" filter="dissolve">
                                      <p:cBhvr>
                                        <p:cTn id="35" dur="500"/>
                                        <p:tgtEl>
                                          <p:spTgt spid="4608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6086"/>
                                        </p:tgtEl>
                                        <p:attrNameLst>
                                          <p:attrName>style.visibility</p:attrName>
                                        </p:attrNameLst>
                                      </p:cBhvr>
                                      <p:to>
                                        <p:strVal val="visible"/>
                                      </p:to>
                                    </p:set>
                                    <p:animEffect transition="in" filter="dissolve">
                                      <p:cBhvr>
                                        <p:cTn id="40" dur="500"/>
                                        <p:tgtEl>
                                          <p:spTgt spid="46086"/>
                                        </p:tgtEl>
                                      </p:cBhvr>
                                    </p:animEffect>
                                  </p:childTnLst>
                                </p:cTn>
                              </p:par>
                              <p:par>
                                <p:cTn id="41" presetID="9" presetClass="entr" presetSubtype="0" fill="hold" nodeType="withEffect">
                                  <p:stCondLst>
                                    <p:cond delay="0"/>
                                  </p:stCondLst>
                                  <p:childTnLst>
                                    <p:set>
                                      <p:cBhvr>
                                        <p:cTn id="42" dur="1" fill="hold">
                                          <p:stCondLst>
                                            <p:cond delay="0"/>
                                          </p:stCondLst>
                                        </p:cTn>
                                        <p:tgtEl>
                                          <p:spTgt spid="124935"/>
                                        </p:tgtEl>
                                        <p:attrNameLst>
                                          <p:attrName>style.visibility</p:attrName>
                                        </p:attrNameLst>
                                      </p:cBhvr>
                                      <p:to>
                                        <p:strVal val="visible"/>
                                      </p:to>
                                    </p:set>
                                    <p:animEffect transition="in" filter="dissolve">
                                      <p:cBhvr>
                                        <p:cTn id="43" dur="500"/>
                                        <p:tgtEl>
                                          <p:spTgt spid="12493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6094"/>
                                        </p:tgtEl>
                                        <p:attrNameLst>
                                          <p:attrName>style.visibility</p:attrName>
                                        </p:attrNameLst>
                                      </p:cBhvr>
                                      <p:to>
                                        <p:strVal val="visible"/>
                                      </p:to>
                                    </p:set>
                                    <p:animEffect transition="in" filter="dissolve">
                                      <p:cBhvr>
                                        <p:cTn id="46" dur="500"/>
                                        <p:tgtEl>
                                          <p:spTgt spid="4609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6084">
                                            <p:txEl>
                                              <p:pRg st="8" end="8"/>
                                            </p:txEl>
                                          </p:spTgt>
                                        </p:tgtEl>
                                        <p:attrNameLst>
                                          <p:attrName>style.visibility</p:attrName>
                                        </p:attrNameLst>
                                      </p:cBhvr>
                                      <p:to>
                                        <p:strVal val="visible"/>
                                      </p:to>
                                    </p:set>
                                    <p:animEffect transition="in" filter="dissolve">
                                      <p:cBhvr>
                                        <p:cTn id="51" dur="500"/>
                                        <p:tgtEl>
                                          <p:spTgt spid="46084">
                                            <p:txEl>
                                              <p:pRg st="8" end="8"/>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46084">
                                            <p:txEl>
                                              <p:pRg st="9" end="9"/>
                                            </p:txEl>
                                          </p:spTgt>
                                        </p:tgtEl>
                                        <p:attrNameLst>
                                          <p:attrName>style.visibility</p:attrName>
                                        </p:attrNameLst>
                                      </p:cBhvr>
                                      <p:to>
                                        <p:strVal val="visible"/>
                                      </p:to>
                                    </p:set>
                                    <p:animEffect transition="in" filter="dissolve">
                                      <p:cBhvr>
                                        <p:cTn id="54" dur="500"/>
                                        <p:tgtEl>
                                          <p:spTgt spid="46084">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24937"/>
                                        </p:tgtEl>
                                        <p:attrNameLst>
                                          <p:attrName>style.visibility</p:attrName>
                                        </p:attrNameLst>
                                      </p:cBhvr>
                                      <p:to>
                                        <p:strVal val="visible"/>
                                      </p:to>
                                    </p:set>
                                    <p:animEffect transition="in" filter="dissolve">
                                      <p:cBhvr>
                                        <p:cTn id="59" dur="500"/>
                                        <p:tgtEl>
                                          <p:spTgt spid="124937"/>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46091"/>
                                        </p:tgtEl>
                                        <p:attrNameLst>
                                          <p:attrName>style.visibility</p:attrName>
                                        </p:attrNameLst>
                                      </p:cBhvr>
                                      <p:to>
                                        <p:strVal val="visible"/>
                                      </p:to>
                                    </p:set>
                                    <p:animEffect transition="in" filter="dissolve">
                                      <p:cBhvr>
                                        <p:cTn id="62" dur="500"/>
                                        <p:tgtEl>
                                          <p:spTgt spid="4609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6095"/>
                                        </p:tgtEl>
                                        <p:attrNameLst>
                                          <p:attrName>style.visibility</p:attrName>
                                        </p:attrNameLst>
                                      </p:cBhvr>
                                      <p:to>
                                        <p:strVal val="visible"/>
                                      </p:to>
                                    </p:set>
                                    <p:animEffect transition="in" filter="dissolve">
                                      <p:cBhvr>
                                        <p:cTn id="65" dur="500"/>
                                        <p:tgtEl>
                                          <p:spTgt spid="46095"/>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46084">
                                            <p:txEl>
                                              <p:pRg st="10" end="10"/>
                                            </p:txEl>
                                          </p:spTgt>
                                        </p:tgtEl>
                                        <p:attrNameLst>
                                          <p:attrName>style.visibility</p:attrName>
                                        </p:attrNameLst>
                                      </p:cBhvr>
                                      <p:to>
                                        <p:strVal val="visible"/>
                                      </p:to>
                                    </p:set>
                                    <p:animEffect transition="in" filter="dissolve">
                                      <p:cBhvr>
                                        <p:cTn id="70" dur="500"/>
                                        <p:tgtEl>
                                          <p:spTgt spid="46084">
                                            <p:txEl>
                                              <p:pRg st="10" end="10"/>
                                            </p:txEl>
                                          </p:spTgt>
                                        </p:tgtEl>
                                      </p:cBhvr>
                                    </p:animEffect>
                                  </p:childTnLst>
                                </p:cTn>
                              </p:par>
                              <p:par>
                                <p:cTn id="71" presetID="9" presetClass="entr" presetSubtype="0" fill="hold" nodeType="withEffect">
                                  <p:stCondLst>
                                    <p:cond delay="0"/>
                                  </p:stCondLst>
                                  <p:childTnLst>
                                    <p:set>
                                      <p:cBhvr>
                                        <p:cTn id="72" dur="1" fill="hold">
                                          <p:stCondLst>
                                            <p:cond delay="0"/>
                                          </p:stCondLst>
                                        </p:cTn>
                                        <p:tgtEl>
                                          <p:spTgt spid="46084">
                                            <p:txEl>
                                              <p:pRg st="11" end="11"/>
                                            </p:txEl>
                                          </p:spTgt>
                                        </p:tgtEl>
                                        <p:attrNameLst>
                                          <p:attrName>style.visibility</p:attrName>
                                        </p:attrNameLst>
                                      </p:cBhvr>
                                      <p:to>
                                        <p:strVal val="visible"/>
                                      </p:to>
                                    </p:set>
                                    <p:animEffect transition="in" filter="dissolve">
                                      <p:cBhvr>
                                        <p:cTn id="73" dur="500"/>
                                        <p:tgtEl>
                                          <p:spTgt spid="46084">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46084">
                                            <p:txEl>
                                              <p:pRg st="12" end="12"/>
                                            </p:txEl>
                                          </p:spTgt>
                                        </p:tgtEl>
                                        <p:attrNameLst>
                                          <p:attrName>style.visibility</p:attrName>
                                        </p:attrNameLst>
                                      </p:cBhvr>
                                      <p:to>
                                        <p:strVal val="visible"/>
                                      </p:to>
                                    </p:set>
                                    <p:animEffect transition="in" filter="dissolve">
                                      <p:cBhvr>
                                        <p:cTn id="78" dur="500"/>
                                        <p:tgtEl>
                                          <p:spTgt spid="46084">
                                            <p:txEl>
                                              <p:pRg st="12" end="12"/>
                                            </p:txEl>
                                          </p:spTgt>
                                        </p:tgtEl>
                                      </p:cBhvr>
                                    </p:animEffect>
                                  </p:childTnLst>
                                </p:cTn>
                              </p:par>
                              <p:par>
                                <p:cTn id="79" presetID="9" presetClass="entr" presetSubtype="0" fill="hold" nodeType="withEffect">
                                  <p:stCondLst>
                                    <p:cond delay="0"/>
                                  </p:stCondLst>
                                  <p:childTnLst>
                                    <p:set>
                                      <p:cBhvr>
                                        <p:cTn id="80" dur="1" fill="hold">
                                          <p:stCondLst>
                                            <p:cond delay="0"/>
                                          </p:stCondLst>
                                        </p:cTn>
                                        <p:tgtEl>
                                          <p:spTgt spid="46084">
                                            <p:txEl>
                                              <p:pRg st="13" end="13"/>
                                            </p:txEl>
                                          </p:spTgt>
                                        </p:tgtEl>
                                        <p:attrNameLst>
                                          <p:attrName>style.visibility</p:attrName>
                                        </p:attrNameLst>
                                      </p:cBhvr>
                                      <p:to>
                                        <p:strVal val="visible"/>
                                      </p:to>
                                    </p:set>
                                    <p:animEffect transition="in" filter="dissolve">
                                      <p:cBhvr>
                                        <p:cTn id="81" dur="500"/>
                                        <p:tgtEl>
                                          <p:spTgt spid="46084">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46096"/>
                                        </p:tgtEl>
                                        <p:attrNameLst>
                                          <p:attrName>style.visibility</p:attrName>
                                        </p:attrNameLst>
                                      </p:cBhvr>
                                      <p:to>
                                        <p:strVal val="visible"/>
                                      </p:to>
                                    </p:set>
                                    <p:animEffect transition="in" filter="dissolve">
                                      <p:cBhvr>
                                        <p:cTn id="86" dur="500"/>
                                        <p:tgtEl>
                                          <p:spTgt spid="46096"/>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46097"/>
                                        </p:tgtEl>
                                        <p:attrNameLst>
                                          <p:attrName>style.visibility</p:attrName>
                                        </p:attrNameLst>
                                      </p:cBhvr>
                                      <p:to>
                                        <p:strVal val="visible"/>
                                      </p:to>
                                    </p:set>
                                    <p:animEffect transition="in" filter="dissolve">
                                      <p:cBhvr>
                                        <p:cTn id="89" dur="500"/>
                                        <p:tgtEl>
                                          <p:spTgt spid="46097"/>
                                        </p:tgtEl>
                                      </p:cBhvr>
                                    </p:animEffect>
                                  </p:childTnLst>
                                </p:cTn>
                              </p:par>
                              <p:par>
                                <p:cTn id="90" presetID="9" presetClass="entr" presetSubtype="0" fill="hold" nodeType="withEffect">
                                  <p:stCondLst>
                                    <p:cond delay="0"/>
                                  </p:stCondLst>
                                  <p:childTnLst>
                                    <p:set>
                                      <p:cBhvr>
                                        <p:cTn id="91" dur="1" fill="hold">
                                          <p:stCondLst>
                                            <p:cond delay="0"/>
                                          </p:stCondLst>
                                        </p:cTn>
                                        <p:tgtEl>
                                          <p:spTgt spid="124945"/>
                                        </p:tgtEl>
                                        <p:attrNameLst>
                                          <p:attrName>style.visibility</p:attrName>
                                        </p:attrNameLst>
                                      </p:cBhvr>
                                      <p:to>
                                        <p:strVal val="visible"/>
                                      </p:to>
                                    </p:set>
                                    <p:animEffect transition="in" filter="dissolve">
                                      <p:cBhvr>
                                        <p:cTn id="92" dur="500"/>
                                        <p:tgtEl>
                                          <p:spTgt spid="124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1" grpId="0" animBg="1"/>
      <p:bldP spid="46093" grpId="0"/>
      <p:bldP spid="46094" grpId="0"/>
      <p:bldP spid="46095" grpId="0"/>
      <p:bldP spid="46096" grpId="0" animBg="1"/>
      <p:bldP spid="4609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CE4DF-88E3-A05F-571D-7C7B91417029}"/>
            </a:ext>
          </a:extLst>
        </p:cNvPr>
        <p:cNvGrpSpPr/>
        <p:nvPr/>
      </p:nvGrpSpPr>
      <p:grpSpPr>
        <a:xfrm>
          <a:off x="0" y="0"/>
          <a:ext cx="0" cy="0"/>
          <a:chOff x="0" y="0"/>
          <a:chExt cx="0" cy="0"/>
        </a:xfrm>
      </p:grpSpPr>
      <p:sp>
        <p:nvSpPr>
          <p:cNvPr id="3" name="Rectangle 4">
            <a:extLst>
              <a:ext uri="{FF2B5EF4-FFF2-40B4-BE49-F238E27FC236}">
                <a16:creationId xmlns:a16="http://schemas.microsoft.com/office/drawing/2014/main" id="{EBAA9A14-48E1-5C8C-08A1-1A25EB4F61C7}"/>
              </a:ext>
            </a:extLst>
          </p:cNvPr>
          <p:cNvSpPr>
            <a:spLocks noChangeArrowheads="1"/>
          </p:cNvSpPr>
          <p:nvPr/>
        </p:nvSpPr>
        <p:spPr bwMode="auto">
          <a:xfrm>
            <a:off x="724434" y="644556"/>
            <a:ext cx="10736850" cy="1019175"/>
          </a:xfrm>
          <a:prstGeom prst="rect">
            <a:avLst/>
          </a:prstGeom>
          <a:solidFill>
            <a:schemeClr val="hlink"/>
          </a:solidFill>
          <a:ln w="12700">
            <a:solidFill>
              <a:schemeClr val="tx1"/>
            </a:solidFill>
            <a:miter lim="800000"/>
            <a:headEnd type="none" w="sm" len="sm"/>
            <a:tailEnd type="none" w="sm" len="sm"/>
          </a:ln>
          <a:effectLst/>
        </p:spPr>
        <p:style>
          <a:lnRef idx="0">
            <a:scrgbClr r="0" g="0" b="0"/>
          </a:lnRef>
          <a:fillRef idx="0">
            <a:scrgbClr r="0" g="0" b="0"/>
          </a:fillRef>
          <a:effectRef idx="0">
            <a:scrgbClr r="0" g="0" b="0"/>
          </a:effectRef>
          <a:fontRef idx="major"/>
        </p:style>
        <p:txBody>
          <a:bodyPr wrap="none" anchor="ctr"/>
          <a:lstStyle/>
          <a:p>
            <a:pPr fontAlgn="base">
              <a:spcBef>
                <a:spcPct val="0"/>
              </a:spcBef>
              <a:spcAft>
                <a:spcPct val="0"/>
              </a:spcAft>
            </a:pPr>
            <a:endParaRPr lang="en-US" sz="1600" b="1">
              <a:solidFill>
                <a:srgbClr val="000000"/>
              </a:solidFill>
              <a:latin typeface="Arial" charset="0"/>
              <a:ea typeface="ＭＳ Ｐゴシック" charset="0"/>
              <a:cs typeface="Arial" charset="0"/>
            </a:endParaRPr>
          </a:p>
        </p:txBody>
      </p:sp>
      <p:grpSp>
        <p:nvGrpSpPr>
          <p:cNvPr id="4" name="Group 3">
            <a:extLst>
              <a:ext uri="{FF2B5EF4-FFF2-40B4-BE49-F238E27FC236}">
                <a16:creationId xmlns:a16="http://schemas.microsoft.com/office/drawing/2014/main" id="{717C3B90-9E7A-F72C-A484-9109BE1E52D5}"/>
              </a:ext>
            </a:extLst>
          </p:cNvPr>
          <p:cNvGrpSpPr/>
          <p:nvPr/>
        </p:nvGrpSpPr>
        <p:grpSpPr>
          <a:xfrm>
            <a:off x="1148833" y="662389"/>
            <a:ext cx="2801937" cy="1015663"/>
            <a:chOff x="1148833" y="1705306"/>
            <a:chExt cx="2801937" cy="1015663"/>
          </a:xfrm>
        </p:grpSpPr>
        <p:sp>
          <p:nvSpPr>
            <p:cNvPr id="5" name="Oval 5">
              <a:extLst>
                <a:ext uri="{FF2B5EF4-FFF2-40B4-BE49-F238E27FC236}">
                  <a16:creationId xmlns:a16="http://schemas.microsoft.com/office/drawing/2014/main" id="{4061CA22-477A-9B2A-0C84-1E34543550C4}"/>
                </a:ext>
              </a:extLst>
            </p:cNvPr>
            <p:cNvSpPr>
              <a:spLocks noChangeArrowheads="1"/>
            </p:cNvSpPr>
            <p:nvPr/>
          </p:nvSpPr>
          <p:spPr bwMode="auto">
            <a:xfrm>
              <a:off x="1148833" y="1835030"/>
              <a:ext cx="533400" cy="4746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a:defRPr/>
              </a:pPr>
              <a:r>
                <a:rPr lang="en-US" sz="3200" b="1" dirty="0">
                  <a:solidFill>
                    <a:srgbClr val="000000"/>
                  </a:solidFill>
                  <a:cs typeface="Arial" charset="0"/>
                </a:rPr>
                <a:t>1</a:t>
              </a:r>
            </a:p>
          </p:txBody>
        </p:sp>
        <p:sp>
          <p:nvSpPr>
            <p:cNvPr id="6" name="Text Box 8">
              <a:extLst>
                <a:ext uri="{FF2B5EF4-FFF2-40B4-BE49-F238E27FC236}">
                  <a16:creationId xmlns:a16="http://schemas.microsoft.com/office/drawing/2014/main" id="{574B5E23-B81F-10C2-F59D-2E06334BD369}"/>
                </a:ext>
              </a:extLst>
            </p:cNvPr>
            <p:cNvSpPr txBox="1">
              <a:spLocks noChangeArrowheads="1"/>
            </p:cNvSpPr>
            <p:nvPr/>
          </p:nvSpPr>
          <p:spPr bwMode="auto">
            <a:xfrm>
              <a:off x="1359970" y="1705306"/>
              <a:ext cx="25908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ctr" eaLnBrk="1" fontAlgn="base" hangingPunct="1">
                <a:spcBef>
                  <a:spcPct val="50000"/>
                </a:spcBef>
                <a:spcAft>
                  <a:spcPct val="0"/>
                </a:spcAft>
                <a:defRPr/>
              </a:pPr>
              <a:r>
                <a:rPr lang="en-US" sz="2000" i="0" dirty="0">
                  <a:solidFill>
                    <a:srgbClr val="FFFFFF"/>
                  </a:solidFill>
                  <a:cs typeface="Arial" charset="0"/>
                </a:rPr>
                <a:t>Contextual</a:t>
              </a:r>
              <a:br>
                <a:rPr lang="en-US" sz="2000" i="0" dirty="0">
                  <a:solidFill>
                    <a:srgbClr val="FFFFFF"/>
                  </a:solidFill>
                  <a:cs typeface="Arial" charset="0"/>
                </a:rPr>
              </a:br>
              <a:r>
                <a:rPr lang="en-US" sz="2000" i="0" dirty="0">
                  <a:solidFill>
                    <a:srgbClr val="FFFFFF"/>
                  </a:solidFill>
                  <a:cs typeface="Arial" charset="0"/>
                </a:rPr>
                <a:t>(Scope </a:t>
              </a:r>
              <a:r>
                <a:rPr lang="mr-IN" sz="2000" i="0" dirty="0">
                  <a:solidFill>
                    <a:srgbClr val="FFFFFF"/>
                  </a:solidFill>
                  <a:cs typeface="Arial" charset="0"/>
                </a:rPr>
                <a:t>–</a:t>
              </a:r>
              <a:r>
                <a:rPr lang="en-US" sz="2000" i="0" dirty="0">
                  <a:solidFill>
                    <a:srgbClr val="FFFFFF"/>
                  </a:solidFill>
                  <a:cs typeface="Arial" charset="0"/>
                </a:rPr>
                <a:t> </a:t>
              </a:r>
              <a:br>
                <a:rPr lang="en-US" sz="2000" i="0" dirty="0">
                  <a:solidFill>
                    <a:srgbClr val="FFFFFF"/>
                  </a:solidFill>
                  <a:cs typeface="Arial" charset="0"/>
                </a:rPr>
              </a:br>
              <a:r>
                <a:rPr lang="en-US" sz="2000" i="0" dirty="0">
                  <a:solidFill>
                    <a:srgbClr val="FFFFFF"/>
                  </a:solidFill>
                  <a:cs typeface="Arial" charset="0"/>
                </a:rPr>
                <a:t>Planner’s View)</a:t>
              </a:r>
            </a:p>
          </p:txBody>
        </p:sp>
      </p:grpSp>
      <p:grpSp>
        <p:nvGrpSpPr>
          <p:cNvPr id="7" name="Group 6">
            <a:extLst>
              <a:ext uri="{FF2B5EF4-FFF2-40B4-BE49-F238E27FC236}">
                <a16:creationId xmlns:a16="http://schemas.microsoft.com/office/drawing/2014/main" id="{005A77FE-B9F4-A58B-EFE9-3AAA19D92743}"/>
              </a:ext>
            </a:extLst>
          </p:cNvPr>
          <p:cNvGrpSpPr/>
          <p:nvPr/>
        </p:nvGrpSpPr>
        <p:grpSpPr>
          <a:xfrm>
            <a:off x="4757569" y="652864"/>
            <a:ext cx="2373312" cy="1015663"/>
            <a:chOff x="3806308" y="1695781"/>
            <a:chExt cx="2373312" cy="1015663"/>
          </a:xfrm>
        </p:grpSpPr>
        <p:sp>
          <p:nvSpPr>
            <p:cNvPr id="8" name="Oval 6">
              <a:extLst>
                <a:ext uri="{FF2B5EF4-FFF2-40B4-BE49-F238E27FC236}">
                  <a16:creationId xmlns:a16="http://schemas.microsoft.com/office/drawing/2014/main" id="{FCFDD9B7-B15A-9184-AACD-81B26A1ABA56}"/>
                </a:ext>
              </a:extLst>
            </p:cNvPr>
            <p:cNvSpPr>
              <a:spLocks noChangeArrowheads="1"/>
            </p:cNvSpPr>
            <p:nvPr/>
          </p:nvSpPr>
          <p:spPr bwMode="auto">
            <a:xfrm>
              <a:off x="3806308" y="1835030"/>
              <a:ext cx="533400" cy="4746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a:defRPr/>
              </a:pPr>
              <a:r>
                <a:rPr lang="en-US" sz="3200" b="1" dirty="0">
                  <a:solidFill>
                    <a:srgbClr val="000000"/>
                  </a:solidFill>
                  <a:cs typeface="Arial" charset="0"/>
                </a:rPr>
                <a:t>2</a:t>
              </a:r>
            </a:p>
          </p:txBody>
        </p:sp>
        <p:sp>
          <p:nvSpPr>
            <p:cNvPr id="9" name="Rectangle 14">
              <a:extLst>
                <a:ext uri="{FF2B5EF4-FFF2-40B4-BE49-F238E27FC236}">
                  <a16:creationId xmlns:a16="http://schemas.microsoft.com/office/drawing/2014/main" id="{99B0B0E4-4562-7A40-1233-FFA5CD183678}"/>
                </a:ext>
              </a:extLst>
            </p:cNvPr>
            <p:cNvSpPr>
              <a:spLocks noChangeArrowheads="1"/>
            </p:cNvSpPr>
            <p:nvPr/>
          </p:nvSpPr>
          <p:spPr bwMode="auto">
            <a:xfrm>
              <a:off x="4242872" y="1695781"/>
              <a:ext cx="1936748" cy="10156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US" sz="2000" dirty="0">
                  <a:solidFill>
                    <a:srgbClr val="FFFFFF"/>
                  </a:solidFill>
                  <a:latin typeface="Arial" charset="0"/>
                  <a:ea typeface="ＭＳ Ｐゴシック" charset="0"/>
                  <a:cs typeface="Arial" charset="0"/>
                </a:rPr>
                <a:t>Conceptual (Overview </a:t>
              </a:r>
              <a:r>
                <a:rPr lang="mr-IN" sz="2000" dirty="0">
                  <a:solidFill>
                    <a:srgbClr val="FFFFFF"/>
                  </a:solidFill>
                  <a:latin typeface="Arial" charset="0"/>
                  <a:ea typeface="ＭＳ Ｐゴシック" charset="0"/>
                  <a:cs typeface="Arial" charset="0"/>
                </a:rPr>
                <a:t>–</a:t>
              </a:r>
              <a:r>
                <a:rPr lang="en-US" sz="2000" dirty="0">
                  <a:solidFill>
                    <a:srgbClr val="FFFFFF"/>
                  </a:solidFill>
                  <a:latin typeface="Arial" charset="0"/>
                  <a:ea typeface="ＭＳ Ｐゴシック" charset="0"/>
                  <a:cs typeface="Arial" charset="0"/>
                </a:rPr>
                <a:t> Owner’s View)</a:t>
              </a:r>
            </a:p>
          </p:txBody>
        </p:sp>
      </p:grpSp>
      <p:grpSp>
        <p:nvGrpSpPr>
          <p:cNvPr id="10" name="Group 9">
            <a:extLst>
              <a:ext uri="{FF2B5EF4-FFF2-40B4-BE49-F238E27FC236}">
                <a16:creationId xmlns:a16="http://schemas.microsoft.com/office/drawing/2014/main" id="{B87068CF-DECC-7984-21DA-169A84884A39}"/>
              </a:ext>
            </a:extLst>
          </p:cNvPr>
          <p:cNvGrpSpPr/>
          <p:nvPr/>
        </p:nvGrpSpPr>
        <p:grpSpPr>
          <a:xfrm>
            <a:off x="8320678" y="652784"/>
            <a:ext cx="2410004" cy="1015663"/>
            <a:chOff x="6663808" y="1695701"/>
            <a:chExt cx="2410004" cy="1015663"/>
          </a:xfrm>
        </p:grpSpPr>
        <p:sp>
          <p:nvSpPr>
            <p:cNvPr id="11" name="Oval 7">
              <a:extLst>
                <a:ext uri="{FF2B5EF4-FFF2-40B4-BE49-F238E27FC236}">
                  <a16:creationId xmlns:a16="http://schemas.microsoft.com/office/drawing/2014/main" id="{A73828DA-D3AF-9E04-6F29-D97C3BD2770A}"/>
                </a:ext>
              </a:extLst>
            </p:cNvPr>
            <p:cNvSpPr>
              <a:spLocks noChangeArrowheads="1"/>
            </p:cNvSpPr>
            <p:nvPr/>
          </p:nvSpPr>
          <p:spPr bwMode="auto">
            <a:xfrm>
              <a:off x="6663808" y="1835030"/>
              <a:ext cx="533400" cy="4746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pPr algn="ctr">
                <a:defRPr/>
              </a:pPr>
              <a:r>
                <a:rPr lang="en-US" sz="3200" b="1" dirty="0">
                  <a:solidFill>
                    <a:srgbClr val="000000"/>
                  </a:solidFill>
                  <a:cs typeface="Arial" charset="0"/>
                </a:rPr>
                <a:t>3</a:t>
              </a:r>
            </a:p>
          </p:txBody>
        </p:sp>
        <p:sp>
          <p:nvSpPr>
            <p:cNvPr id="12" name="Rectangle 15">
              <a:extLst>
                <a:ext uri="{FF2B5EF4-FFF2-40B4-BE49-F238E27FC236}">
                  <a16:creationId xmlns:a16="http://schemas.microsoft.com/office/drawing/2014/main" id="{7B9688CB-20CD-665A-A0CE-DF2F16C3A31C}"/>
                </a:ext>
              </a:extLst>
            </p:cNvPr>
            <p:cNvSpPr>
              <a:spLocks noChangeArrowheads="1"/>
            </p:cNvSpPr>
            <p:nvPr/>
          </p:nvSpPr>
          <p:spPr bwMode="auto">
            <a:xfrm>
              <a:off x="6962079" y="1695701"/>
              <a:ext cx="2111733" cy="10156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50000"/>
                </a:spcBef>
                <a:spcAft>
                  <a:spcPct val="0"/>
                </a:spcAft>
                <a:defRPr/>
              </a:pPr>
              <a:r>
                <a:rPr lang="en-US" sz="2000" dirty="0">
                  <a:solidFill>
                    <a:srgbClr val="FFFFFF"/>
                  </a:solidFill>
                  <a:latin typeface="Arial" charset="0"/>
                  <a:ea typeface="ＭＳ Ｐゴシック" charset="0"/>
                  <a:cs typeface="Arial" charset="0"/>
                </a:rPr>
                <a:t>Logical</a:t>
              </a:r>
              <a:br>
                <a:rPr lang="en-US" sz="2000" dirty="0">
                  <a:solidFill>
                    <a:srgbClr val="FFFFFF"/>
                  </a:solidFill>
                  <a:latin typeface="Arial" charset="0"/>
                  <a:ea typeface="ＭＳ Ｐゴシック" charset="0"/>
                  <a:cs typeface="Arial" charset="0"/>
                </a:rPr>
              </a:br>
              <a:r>
                <a:rPr lang="en-US" sz="2000" dirty="0">
                  <a:solidFill>
                    <a:srgbClr val="FFFFFF"/>
                  </a:solidFill>
                  <a:latin typeface="Arial" charset="0"/>
                  <a:ea typeface="ＭＳ Ｐゴシック" charset="0"/>
                  <a:cs typeface="Arial" charset="0"/>
                </a:rPr>
                <a:t>(Detail </a:t>
              </a:r>
              <a:r>
                <a:rPr lang="mr-IN" sz="2000" dirty="0">
                  <a:solidFill>
                    <a:srgbClr val="FFFFFF"/>
                  </a:solidFill>
                  <a:latin typeface="Arial" charset="0"/>
                  <a:ea typeface="ＭＳ Ｐゴシック" charset="0"/>
                  <a:cs typeface="Arial" charset="0"/>
                </a:rPr>
                <a:t>–</a:t>
              </a:r>
              <a:r>
                <a:rPr lang="en-US" sz="2000" dirty="0">
                  <a:solidFill>
                    <a:srgbClr val="FFFFFF"/>
                  </a:solidFill>
                  <a:latin typeface="Arial" charset="0"/>
                  <a:ea typeface="ＭＳ Ｐゴシック" charset="0"/>
                  <a:cs typeface="Arial" charset="0"/>
                </a:rPr>
                <a:t> </a:t>
              </a:r>
              <a:br>
                <a:rPr lang="en-US" sz="2000" dirty="0">
                  <a:solidFill>
                    <a:srgbClr val="FFFFFF"/>
                  </a:solidFill>
                  <a:latin typeface="Arial" charset="0"/>
                  <a:ea typeface="ＭＳ Ｐゴシック" charset="0"/>
                  <a:cs typeface="Arial" charset="0"/>
                </a:rPr>
              </a:br>
              <a:r>
                <a:rPr lang="en-US" sz="2000" dirty="0">
                  <a:solidFill>
                    <a:srgbClr val="FFFFFF"/>
                  </a:solidFill>
                  <a:latin typeface="Arial" charset="0"/>
                  <a:ea typeface="ＭＳ Ｐゴシック" charset="0"/>
                  <a:cs typeface="Arial" charset="0"/>
                </a:rPr>
                <a:t>Designer’s View)</a:t>
              </a:r>
            </a:p>
          </p:txBody>
        </p:sp>
      </p:grpSp>
      <p:sp>
        <p:nvSpPr>
          <p:cNvPr id="95234" name="Rectangle 2">
            <a:extLst>
              <a:ext uri="{FF2B5EF4-FFF2-40B4-BE49-F238E27FC236}">
                <a16:creationId xmlns:a16="http://schemas.microsoft.com/office/drawing/2014/main" id="{1537BDFB-259B-B6DA-06FE-39AE24958549}"/>
              </a:ext>
            </a:extLst>
          </p:cNvPr>
          <p:cNvSpPr>
            <a:spLocks noGrp="1" noChangeArrowheads="1"/>
          </p:cNvSpPr>
          <p:nvPr>
            <p:ph type="title"/>
          </p:nvPr>
        </p:nvSpPr>
        <p:spPr/>
        <p:txBody>
          <a:bodyPr/>
          <a:lstStyle/>
          <a:p>
            <a:pPr eaLnBrk="1" hangingPunct="1">
              <a:defRPr/>
            </a:pPr>
            <a:r>
              <a:rPr lang="en-US" dirty="0">
                <a:latin typeface="Arial" charset="0"/>
                <a:cs typeface="+mj-cs"/>
              </a:rPr>
              <a:t>For reference – Contextual, Conceptual, &amp; Logical models</a:t>
            </a:r>
          </a:p>
        </p:txBody>
      </p:sp>
      <p:sp>
        <p:nvSpPr>
          <p:cNvPr id="219144" name="Rectangle 28">
            <a:extLst>
              <a:ext uri="{FF2B5EF4-FFF2-40B4-BE49-F238E27FC236}">
                <a16:creationId xmlns:a16="http://schemas.microsoft.com/office/drawing/2014/main" id="{5D38CC81-5F29-51F8-28D8-AD2F9B998272}"/>
              </a:ext>
            </a:extLst>
          </p:cNvPr>
          <p:cNvSpPr>
            <a:spLocks noChangeArrowheads="1"/>
          </p:cNvSpPr>
          <p:nvPr/>
        </p:nvSpPr>
        <p:spPr bwMode="auto">
          <a:xfrm>
            <a:off x="916758" y="2168142"/>
            <a:ext cx="3477223" cy="1969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85750" indent="-285750">
              <a:buClr>
                <a:schemeClr val="tx1"/>
              </a:buClr>
              <a:buFont typeface="Arial" panose="020B0604020202020204" pitchFamily="34" charset="0"/>
              <a:buChar char="•"/>
            </a:pPr>
            <a:r>
              <a:rPr lang="en-US" altLang="ja-JP" sz="1600" dirty="0">
                <a:solidFill>
                  <a:srgbClr val="010000"/>
                </a:solidFill>
                <a:latin typeface="Arial" panose="020B0604020202020204" pitchFamily="34" charset="0"/>
                <a:cs typeface="Arial" panose="020B0604020202020204" pitchFamily="34" charset="0"/>
              </a:rPr>
              <a:t>The scope in terms of topics or subjects that are in or out, </a:t>
            </a:r>
            <a:br>
              <a:rPr lang="en-US" altLang="ja-JP" sz="1600" dirty="0">
                <a:solidFill>
                  <a:srgbClr val="010000"/>
                </a:solidFill>
                <a:latin typeface="Arial" panose="020B0604020202020204" pitchFamily="34" charset="0"/>
                <a:cs typeface="Arial" panose="020B0604020202020204" pitchFamily="34" charset="0"/>
              </a:rPr>
            </a:br>
            <a:r>
              <a:rPr lang="en-US" altLang="ja-JP" sz="1600" dirty="0">
                <a:solidFill>
                  <a:srgbClr val="010000"/>
                </a:solidFill>
                <a:latin typeface="Arial" panose="020B0604020202020204" pitchFamily="34" charset="0"/>
                <a:cs typeface="Arial" panose="020B0604020202020204" pitchFamily="34" charset="0"/>
              </a:rPr>
              <a:t>plus core terms and definitions </a:t>
            </a:r>
          </a:p>
          <a:p>
            <a:pPr marL="285750" indent="-285750">
              <a:buClr>
                <a:schemeClr val="tx1"/>
              </a:buClr>
              <a:buFont typeface="Arial" panose="020B0604020202020204" pitchFamily="34" charset="0"/>
              <a:buChar char="•"/>
            </a:pPr>
            <a:r>
              <a:rPr lang="en-CA" sz="1600" dirty="0">
                <a:solidFill>
                  <a:srgbClr val="010000"/>
                </a:solidFill>
                <a:latin typeface="Arial" panose="020B0604020202020204" pitchFamily="34" charset="0"/>
                <a:cs typeface="Arial" panose="020B0604020202020204" pitchFamily="34" charset="0"/>
              </a:rPr>
              <a:t>May be a simple </a:t>
            </a:r>
            <a:br>
              <a:rPr lang="en-CA" sz="1600" dirty="0">
                <a:solidFill>
                  <a:srgbClr val="010000"/>
                </a:solidFill>
                <a:latin typeface="Arial" panose="020B0604020202020204" pitchFamily="34" charset="0"/>
                <a:cs typeface="Arial" panose="020B0604020202020204" pitchFamily="34" charset="0"/>
              </a:rPr>
            </a:br>
            <a:r>
              <a:rPr lang="en-CA" sz="1600" dirty="0">
                <a:solidFill>
                  <a:srgbClr val="010000"/>
                </a:solidFill>
                <a:latin typeface="Arial" panose="020B0604020202020204" pitchFamily="34" charset="0"/>
                <a:cs typeface="Arial" panose="020B0604020202020204" pitchFamily="34" charset="0"/>
              </a:rPr>
              <a:t>block diagram of topics/subjects, </a:t>
            </a:r>
            <a:br>
              <a:rPr lang="en-CA" sz="1600" dirty="0">
                <a:solidFill>
                  <a:srgbClr val="010000"/>
                </a:solidFill>
                <a:latin typeface="Arial" panose="020B0604020202020204" pitchFamily="34" charset="0"/>
                <a:cs typeface="Arial" panose="020B0604020202020204" pitchFamily="34" charset="0"/>
              </a:rPr>
            </a:br>
            <a:r>
              <a:rPr lang="en-CA" sz="1600" dirty="0">
                <a:solidFill>
                  <a:srgbClr val="010000"/>
                </a:solidFill>
                <a:latin typeface="Arial" panose="020B0604020202020204" pitchFamily="34" charset="0"/>
                <a:cs typeface="Arial" panose="020B0604020202020204" pitchFamily="34" charset="0"/>
              </a:rPr>
              <a:t>or primarily textual (a list)</a:t>
            </a:r>
            <a:endParaRPr lang="en-US" sz="1600" dirty="0">
              <a:solidFill>
                <a:srgbClr val="010000"/>
              </a:solidFill>
              <a:latin typeface="Arial" panose="020B0604020202020204" pitchFamily="34" charset="0"/>
              <a:cs typeface="Arial" panose="020B0604020202020204" pitchFamily="34" charset="0"/>
            </a:endParaRPr>
          </a:p>
          <a:p>
            <a:pPr marL="285750" indent="-285750">
              <a:buClr>
                <a:schemeClr val="tx1"/>
              </a:buClr>
              <a:buFont typeface="Arial" panose="020B0604020202020204" pitchFamily="34" charset="0"/>
              <a:buChar char="•"/>
            </a:pPr>
            <a:r>
              <a:rPr lang="en-US" sz="1600" dirty="0">
                <a:solidFill>
                  <a:srgbClr val="010000"/>
                </a:solidFill>
                <a:latin typeface="Arial" panose="020B0604020202020204" pitchFamily="34" charset="0"/>
                <a:cs typeface="Arial" panose="020B0604020202020204" pitchFamily="34" charset="0"/>
              </a:rPr>
              <a:t>Optional – not necessary on smaller projects</a:t>
            </a:r>
          </a:p>
        </p:txBody>
      </p:sp>
      <p:sp>
        <p:nvSpPr>
          <p:cNvPr id="219145" name="Rectangle 29">
            <a:extLst>
              <a:ext uri="{FF2B5EF4-FFF2-40B4-BE49-F238E27FC236}">
                <a16:creationId xmlns:a16="http://schemas.microsoft.com/office/drawing/2014/main" id="{EDF849D4-0469-F9E0-C70C-E4BAAD6A898E}"/>
              </a:ext>
            </a:extLst>
          </p:cNvPr>
          <p:cNvSpPr>
            <a:spLocks noChangeArrowheads="1"/>
          </p:cNvSpPr>
          <p:nvPr/>
        </p:nvSpPr>
        <p:spPr bwMode="auto">
          <a:xfrm>
            <a:off x="4347848" y="1829473"/>
            <a:ext cx="350870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buClr>
                <a:srgbClr val="CC6600"/>
              </a:buClr>
            </a:pPr>
            <a:r>
              <a:rPr lang="en-US" sz="1600" b="1" dirty="0">
                <a:solidFill>
                  <a:srgbClr val="010000"/>
                </a:solidFill>
                <a:latin typeface="Arial" panose="020B0604020202020204" pitchFamily="34" charset="0"/>
                <a:cs typeface="Arial" panose="020B0604020202020204" pitchFamily="34" charset="0"/>
              </a:rPr>
              <a:t>Agree on basic concepts and rules</a:t>
            </a:r>
            <a:endParaRPr lang="en-US" sz="1600" b="1" dirty="0">
              <a:solidFill>
                <a:srgbClr val="000000"/>
              </a:solidFill>
              <a:latin typeface="Arial" panose="020B0604020202020204" pitchFamily="34" charset="0"/>
              <a:cs typeface="Arial" panose="020B0604020202020204" pitchFamily="34" charset="0"/>
            </a:endParaRPr>
          </a:p>
        </p:txBody>
      </p:sp>
      <p:sp>
        <p:nvSpPr>
          <p:cNvPr id="219146" name="Rectangle 30">
            <a:extLst>
              <a:ext uri="{FF2B5EF4-FFF2-40B4-BE49-F238E27FC236}">
                <a16:creationId xmlns:a16="http://schemas.microsoft.com/office/drawing/2014/main" id="{740B4111-6F7D-56B8-160B-9B9E3CA608AB}"/>
              </a:ext>
            </a:extLst>
          </p:cNvPr>
          <p:cNvSpPr>
            <a:spLocks noChangeArrowheads="1"/>
          </p:cNvSpPr>
          <p:nvPr/>
        </p:nvSpPr>
        <p:spPr bwMode="auto">
          <a:xfrm>
            <a:off x="8269769" y="1835912"/>
            <a:ext cx="299449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buClr>
                <a:srgbClr val="CC6600"/>
              </a:buClr>
            </a:pPr>
            <a:r>
              <a:rPr lang="en-US" sz="1600" b="1" dirty="0">
                <a:solidFill>
                  <a:srgbClr val="010000"/>
                </a:solidFill>
                <a:latin typeface="Arial" panose="020B0604020202020204" pitchFamily="34" charset="0"/>
                <a:cs typeface="Arial" panose="020B0604020202020204" pitchFamily="34" charset="0"/>
              </a:rPr>
              <a:t>Full detail for physical design</a:t>
            </a:r>
          </a:p>
        </p:txBody>
      </p:sp>
      <p:sp>
        <p:nvSpPr>
          <p:cNvPr id="1726502" name="Rectangle 38">
            <a:extLst>
              <a:ext uri="{FF2B5EF4-FFF2-40B4-BE49-F238E27FC236}">
                <a16:creationId xmlns:a16="http://schemas.microsoft.com/office/drawing/2014/main" id="{3EEFC1E6-29D9-A49E-872B-8DF1FBCBC347}"/>
              </a:ext>
            </a:extLst>
          </p:cNvPr>
          <p:cNvSpPr>
            <a:spLocks noChangeArrowheads="1"/>
          </p:cNvSpPr>
          <p:nvPr/>
        </p:nvSpPr>
        <p:spPr bwMode="auto">
          <a:xfrm>
            <a:off x="4277388" y="2179132"/>
            <a:ext cx="3350148" cy="47582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Ensures everyone is using the same vocabulary and concepts before diving into detail</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Overview: main entities, attributes, relationships, rules </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Lots of M:M relationships</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Relationships show cardinality </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No keys</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Few or no reference entities </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Unnormalised – most M:M relationships unresolved, many attributes will be multi-valued, redundant, and non-atomic</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t>Verified directly by clients plus other techniques: Use Cases…</a:t>
            </a:r>
            <a:endParaRPr lang="en-US" sz="1600" dirty="0">
              <a:solidFill>
                <a:srgbClr val="010000"/>
              </a:solidFill>
              <a:latin typeface="Arial" panose="020B0604020202020204" pitchFamily="34" charset="0"/>
              <a:cs typeface="Arial" panose="020B0604020202020204" pitchFamily="34" charset="0"/>
            </a:endParaRP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A </a:t>
            </a:r>
            <a:r>
              <a:rPr lang="ja-JP" altLang="en-US" sz="1600" dirty="0">
                <a:solidFill>
                  <a:srgbClr val="010000"/>
                </a:solidFill>
                <a:latin typeface="Arial" panose="020B0604020202020204" pitchFamily="34" charset="0"/>
                <a:cs typeface="Arial" panose="020B0604020202020204" pitchFamily="34" charset="0"/>
              </a:rPr>
              <a:t>“</a:t>
            </a:r>
            <a:r>
              <a:rPr lang="en-US" sz="1600" dirty="0">
                <a:solidFill>
                  <a:srgbClr val="010000"/>
                </a:solidFill>
                <a:latin typeface="Arial" panose="020B0604020202020204" pitchFamily="34" charset="0"/>
                <a:cs typeface="Arial" panose="020B0604020202020204" pitchFamily="34" charset="0"/>
              </a:rPr>
              <a:t>one-pager</a:t>
            </a:r>
            <a:r>
              <a:rPr lang="ja-JP" altLang="en-US" sz="1600" dirty="0">
                <a:solidFill>
                  <a:srgbClr val="010000"/>
                </a:solidFill>
                <a:latin typeface="Arial" panose="020B0604020202020204" pitchFamily="34" charset="0"/>
                <a:cs typeface="Arial" panose="020B0604020202020204" pitchFamily="34" charset="0"/>
              </a:rPr>
              <a:t>”</a:t>
            </a:r>
            <a:endParaRPr lang="en-US" sz="1600" dirty="0">
              <a:solidFill>
                <a:srgbClr val="010000"/>
              </a:solidFill>
              <a:latin typeface="Arial" panose="020B0604020202020204" pitchFamily="34" charset="0"/>
              <a:cs typeface="Arial" panose="020B0604020202020204" pitchFamily="34" charset="0"/>
            </a:endParaRP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20% of the modelling effort</a:t>
            </a:r>
          </a:p>
        </p:txBody>
      </p:sp>
      <p:sp>
        <p:nvSpPr>
          <p:cNvPr id="1726503" name="Rectangle 39">
            <a:extLst>
              <a:ext uri="{FF2B5EF4-FFF2-40B4-BE49-F238E27FC236}">
                <a16:creationId xmlns:a16="http://schemas.microsoft.com/office/drawing/2014/main" id="{EFC6E9CB-FC1C-73F7-E7DD-D191403812EF}"/>
              </a:ext>
            </a:extLst>
          </p:cNvPr>
          <p:cNvSpPr>
            <a:spLocks noChangeArrowheads="1"/>
          </p:cNvSpPr>
          <p:nvPr/>
        </p:nvSpPr>
        <p:spPr bwMode="auto">
          <a:xfrm>
            <a:off x="7850353" y="2173912"/>
            <a:ext cx="3840078" cy="47582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Provides all detail for initial physical database design and requirements specification</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Detailed: ~ 5 times as many entities as the conceptual model</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M:M relationships resolved</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Relationship optionality added</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Primary, foreign, alternate keys</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Lots of reference entities</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Fully normalised – no multi-valued, redundant, or non-atomic attributes. All attributes  defined and </a:t>
            </a:r>
            <a:r>
              <a:rPr lang="ja-JP" altLang="en-US" sz="1600" dirty="0">
                <a:solidFill>
                  <a:srgbClr val="010000"/>
                </a:solidFill>
                <a:latin typeface="Arial" panose="020B0604020202020204" pitchFamily="34" charset="0"/>
                <a:cs typeface="Arial" panose="020B0604020202020204" pitchFamily="34" charset="0"/>
              </a:rPr>
              <a:t>“</a:t>
            </a:r>
            <a:r>
              <a:rPr lang="en-US" sz="1600" dirty="0" err="1">
                <a:solidFill>
                  <a:srgbClr val="010000"/>
                </a:solidFill>
                <a:latin typeface="Arial" panose="020B0604020202020204" pitchFamily="34" charset="0"/>
                <a:cs typeface="Arial" panose="020B0604020202020204" pitchFamily="34" charset="0"/>
              </a:rPr>
              <a:t>propertised</a:t>
            </a:r>
            <a:r>
              <a:rPr lang="ja-JP" altLang="en-US" sz="1600" dirty="0">
                <a:solidFill>
                  <a:srgbClr val="010000"/>
                </a:solidFill>
                <a:latin typeface="Arial" panose="020B0604020202020204" pitchFamily="34" charset="0"/>
                <a:cs typeface="Arial" panose="020B0604020202020204" pitchFamily="34" charset="0"/>
              </a:rPr>
              <a:t>”</a:t>
            </a:r>
            <a:endParaRPr lang="en-US" sz="1600" dirty="0">
              <a:solidFill>
                <a:srgbClr val="010000"/>
              </a:solidFill>
              <a:latin typeface="Arial" panose="020B0604020202020204" pitchFamily="34" charset="0"/>
              <a:cs typeface="Arial" panose="020B0604020202020204" pitchFamily="34" charset="0"/>
            </a:endParaRP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Verified by other means:  sample data, report mockups, scenarios, …</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May be partitioned</a:t>
            </a:r>
          </a:p>
          <a:p>
            <a:pPr marL="285750" indent="-285750">
              <a:lnSpc>
                <a:spcPct val="85000"/>
              </a:lnSpc>
              <a:spcBef>
                <a:spcPct val="50000"/>
              </a:spcBef>
              <a:buClr>
                <a:schemeClr val="tx1"/>
              </a:buClr>
              <a:buSzPct val="125000"/>
              <a:buFont typeface="Arial" panose="020B0604020202020204" pitchFamily="34" charset="0"/>
              <a:buChar char="•"/>
              <a:defRPr/>
            </a:pPr>
            <a:r>
              <a:rPr lang="en-US" sz="1600" dirty="0">
                <a:solidFill>
                  <a:srgbClr val="010000"/>
                </a:solidFill>
                <a:latin typeface="Arial" panose="020B0604020202020204" pitchFamily="34" charset="0"/>
                <a:cs typeface="Arial" panose="020B0604020202020204" pitchFamily="34" charset="0"/>
              </a:rPr>
              <a:t>80% of the modelling effort</a:t>
            </a:r>
          </a:p>
        </p:txBody>
      </p:sp>
      <p:sp>
        <p:nvSpPr>
          <p:cNvPr id="2" name="Text Box 15">
            <a:extLst>
              <a:ext uri="{FF2B5EF4-FFF2-40B4-BE49-F238E27FC236}">
                <a16:creationId xmlns:a16="http://schemas.microsoft.com/office/drawing/2014/main" id="{9BC7E36F-260D-E098-F925-3B6B5F8D2A4B}"/>
              </a:ext>
            </a:extLst>
          </p:cNvPr>
          <p:cNvSpPr txBox="1">
            <a:spLocks noChangeArrowheads="1"/>
          </p:cNvSpPr>
          <p:nvPr/>
        </p:nvSpPr>
        <p:spPr bwMode="auto">
          <a:xfrm rot="20800884">
            <a:off x="710655" y="4921086"/>
            <a:ext cx="3292475" cy="83099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buClr>
                <a:srgbClr val="000000"/>
              </a:buClr>
            </a:pPr>
            <a:r>
              <a:rPr lang="en-US" sz="2400" i="1" dirty="0">
                <a:solidFill>
                  <a:srgbClr val="000000"/>
                </a:solidFill>
              </a:rPr>
              <a:t>My most </a:t>
            </a:r>
            <a:r>
              <a:rPr lang="en-US" sz="2400" i="1" dirty="0" err="1">
                <a:solidFill>
                  <a:srgbClr val="000000"/>
                </a:solidFill>
              </a:rPr>
              <a:t>plagiarised</a:t>
            </a:r>
            <a:r>
              <a:rPr lang="en-US" sz="2400" i="1" dirty="0">
                <a:solidFill>
                  <a:srgbClr val="000000"/>
                </a:solidFill>
              </a:rPr>
              <a:t> slide ever!</a:t>
            </a:r>
          </a:p>
        </p:txBody>
      </p:sp>
      <p:sp>
        <p:nvSpPr>
          <p:cNvPr id="13" name="Rectangle 28">
            <a:extLst>
              <a:ext uri="{FF2B5EF4-FFF2-40B4-BE49-F238E27FC236}">
                <a16:creationId xmlns:a16="http://schemas.microsoft.com/office/drawing/2014/main" id="{5F27B10F-354F-3F46-1F30-22C16E9B4046}"/>
              </a:ext>
            </a:extLst>
          </p:cNvPr>
          <p:cNvSpPr>
            <a:spLocks noChangeArrowheads="1"/>
          </p:cNvSpPr>
          <p:nvPr/>
        </p:nvSpPr>
        <p:spPr bwMode="auto">
          <a:xfrm>
            <a:off x="1012099" y="1841223"/>
            <a:ext cx="328653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buClr>
                <a:schemeClr val="tx1"/>
              </a:buClr>
            </a:pPr>
            <a:r>
              <a:rPr lang="en-US" sz="1600" b="1" dirty="0">
                <a:solidFill>
                  <a:srgbClr val="010000"/>
                </a:solidFill>
                <a:latin typeface="Arial" panose="020B0604020202020204" pitchFamily="34" charset="0"/>
                <a:cs typeface="Arial" panose="020B0604020202020204" pitchFamily="34" charset="0"/>
              </a:rPr>
              <a:t>Agree on context or </a:t>
            </a:r>
            <a:r>
              <a:rPr lang="ja-JP" altLang="en-US" sz="1600" b="1" dirty="0">
                <a:solidFill>
                  <a:srgbClr val="010000"/>
                </a:solidFill>
                <a:latin typeface="Arial" panose="020B0604020202020204" pitchFamily="34" charset="0"/>
                <a:cs typeface="Arial" panose="020B0604020202020204" pitchFamily="34" charset="0"/>
              </a:rPr>
              <a:t>“</a:t>
            </a:r>
            <a:r>
              <a:rPr lang="en-US" altLang="ja-JP" sz="1600" b="1" dirty="0">
                <a:solidFill>
                  <a:srgbClr val="010000"/>
                </a:solidFill>
                <a:latin typeface="Arial" panose="020B0604020202020204" pitchFamily="34" charset="0"/>
                <a:cs typeface="Arial" panose="020B0604020202020204" pitchFamily="34" charset="0"/>
              </a:rPr>
              <a:t>big picture</a:t>
            </a:r>
            <a:r>
              <a:rPr lang="ja-JP" altLang="en-US" sz="1600" b="1">
                <a:solidFill>
                  <a:srgbClr val="010000"/>
                </a:solidFill>
                <a:latin typeface="Arial" panose="020B0604020202020204" pitchFamily="34" charset="0"/>
                <a:cs typeface="Arial" panose="020B0604020202020204" pitchFamily="34" charset="0"/>
              </a:rPr>
              <a:t>”</a:t>
            </a:r>
            <a:endParaRPr lang="en-US" sz="1600" dirty="0">
              <a:solidFill>
                <a:srgbClr val="01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496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6502">
                                            <p:txEl>
                                              <p:pRg st="0" end="0"/>
                                            </p:txEl>
                                          </p:spTgt>
                                        </p:tgtEl>
                                        <p:attrNameLst>
                                          <p:attrName>style.visibility</p:attrName>
                                        </p:attrNameLst>
                                      </p:cBhvr>
                                      <p:to>
                                        <p:strVal val="visible"/>
                                      </p:to>
                                    </p:set>
                                    <p:animEffect transition="in" filter="dissolve">
                                      <p:cBhvr>
                                        <p:cTn id="7" dur="500"/>
                                        <p:tgtEl>
                                          <p:spTgt spid="172650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26503">
                                            <p:txEl>
                                              <p:pRg st="0" end="0"/>
                                            </p:txEl>
                                          </p:spTgt>
                                        </p:tgtEl>
                                        <p:attrNameLst>
                                          <p:attrName>style.visibility</p:attrName>
                                        </p:attrNameLst>
                                      </p:cBhvr>
                                      <p:to>
                                        <p:strVal val="visible"/>
                                      </p:to>
                                    </p:set>
                                    <p:animEffect transition="in" filter="dissolve">
                                      <p:cBhvr>
                                        <p:cTn id="10" dur="500"/>
                                        <p:tgtEl>
                                          <p:spTgt spid="172650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726502">
                                            <p:txEl>
                                              <p:pRg st="1" end="1"/>
                                            </p:txEl>
                                          </p:spTgt>
                                        </p:tgtEl>
                                        <p:attrNameLst>
                                          <p:attrName>style.visibility</p:attrName>
                                        </p:attrNameLst>
                                      </p:cBhvr>
                                      <p:to>
                                        <p:strVal val="visible"/>
                                      </p:to>
                                    </p:set>
                                    <p:animEffect transition="in" filter="dissolve">
                                      <p:cBhvr>
                                        <p:cTn id="15" dur="500"/>
                                        <p:tgtEl>
                                          <p:spTgt spid="1726502">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726503">
                                            <p:txEl>
                                              <p:pRg st="1" end="1"/>
                                            </p:txEl>
                                          </p:spTgt>
                                        </p:tgtEl>
                                        <p:attrNameLst>
                                          <p:attrName>style.visibility</p:attrName>
                                        </p:attrNameLst>
                                      </p:cBhvr>
                                      <p:to>
                                        <p:strVal val="visible"/>
                                      </p:to>
                                    </p:set>
                                    <p:animEffect transition="in" filter="dissolve">
                                      <p:cBhvr>
                                        <p:cTn id="18" dur="500"/>
                                        <p:tgtEl>
                                          <p:spTgt spid="172650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26502">
                                            <p:txEl>
                                              <p:pRg st="2" end="2"/>
                                            </p:txEl>
                                          </p:spTgt>
                                        </p:tgtEl>
                                        <p:attrNameLst>
                                          <p:attrName>style.visibility</p:attrName>
                                        </p:attrNameLst>
                                      </p:cBhvr>
                                      <p:to>
                                        <p:strVal val="visible"/>
                                      </p:to>
                                    </p:set>
                                    <p:animEffect transition="in" filter="dissolve">
                                      <p:cBhvr>
                                        <p:cTn id="23" dur="500"/>
                                        <p:tgtEl>
                                          <p:spTgt spid="1726502">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726503">
                                            <p:txEl>
                                              <p:pRg st="2" end="2"/>
                                            </p:txEl>
                                          </p:spTgt>
                                        </p:tgtEl>
                                        <p:attrNameLst>
                                          <p:attrName>style.visibility</p:attrName>
                                        </p:attrNameLst>
                                      </p:cBhvr>
                                      <p:to>
                                        <p:strVal val="visible"/>
                                      </p:to>
                                    </p:set>
                                    <p:animEffect transition="in" filter="dissolve">
                                      <p:cBhvr>
                                        <p:cTn id="26" dur="500"/>
                                        <p:tgtEl>
                                          <p:spTgt spid="1726503">
                                            <p:txEl>
                                              <p:pRg st="2" end="2"/>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726502">
                                            <p:txEl>
                                              <p:pRg st="3" end="3"/>
                                            </p:txEl>
                                          </p:spTgt>
                                        </p:tgtEl>
                                        <p:attrNameLst>
                                          <p:attrName>style.visibility</p:attrName>
                                        </p:attrNameLst>
                                      </p:cBhvr>
                                      <p:to>
                                        <p:strVal val="visible"/>
                                      </p:to>
                                    </p:set>
                                    <p:animEffect transition="in" filter="dissolve">
                                      <p:cBhvr>
                                        <p:cTn id="29" dur="500"/>
                                        <p:tgtEl>
                                          <p:spTgt spid="1726502">
                                            <p:txEl>
                                              <p:pRg st="3" end="3"/>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726503">
                                            <p:txEl>
                                              <p:pRg st="3" end="3"/>
                                            </p:txEl>
                                          </p:spTgt>
                                        </p:tgtEl>
                                        <p:attrNameLst>
                                          <p:attrName>style.visibility</p:attrName>
                                        </p:attrNameLst>
                                      </p:cBhvr>
                                      <p:to>
                                        <p:strVal val="visible"/>
                                      </p:to>
                                    </p:set>
                                    <p:animEffect transition="in" filter="dissolve">
                                      <p:cBhvr>
                                        <p:cTn id="32" dur="500"/>
                                        <p:tgtEl>
                                          <p:spTgt spid="1726503">
                                            <p:txEl>
                                              <p:pRg st="3" end="3"/>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726502">
                                            <p:txEl>
                                              <p:pRg st="4" end="4"/>
                                            </p:txEl>
                                          </p:spTgt>
                                        </p:tgtEl>
                                        <p:attrNameLst>
                                          <p:attrName>style.visibility</p:attrName>
                                        </p:attrNameLst>
                                      </p:cBhvr>
                                      <p:to>
                                        <p:strVal val="visible"/>
                                      </p:to>
                                    </p:set>
                                    <p:animEffect transition="in" filter="dissolve">
                                      <p:cBhvr>
                                        <p:cTn id="35" dur="500"/>
                                        <p:tgtEl>
                                          <p:spTgt spid="1726502">
                                            <p:txEl>
                                              <p:pRg st="4" end="4"/>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726503">
                                            <p:txEl>
                                              <p:pRg st="4" end="4"/>
                                            </p:txEl>
                                          </p:spTgt>
                                        </p:tgtEl>
                                        <p:attrNameLst>
                                          <p:attrName>style.visibility</p:attrName>
                                        </p:attrNameLst>
                                      </p:cBhvr>
                                      <p:to>
                                        <p:strVal val="visible"/>
                                      </p:to>
                                    </p:set>
                                    <p:animEffect transition="in" filter="dissolve">
                                      <p:cBhvr>
                                        <p:cTn id="38" dur="500"/>
                                        <p:tgtEl>
                                          <p:spTgt spid="1726503">
                                            <p:txEl>
                                              <p:pRg st="4" end="4"/>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726502">
                                            <p:txEl>
                                              <p:pRg st="5" end="5"/>
                                            </p:txEl>
                                          </p:spTgt>
                                        </p:tgtEl>
                                        <p:attrNameLst>
                                          <p:attrName>style.visibility</p:attrName>
                                        </p:attrNameLst>
                                      </p:cBhvr>
                                      <p:to>
                                        <p:strVal val="visible"/>
                                      </p:to>
                                    </p:set>
                                    <p:animEffect transition="in" filter="dissolve">
                                      <p:cBhvr>
                                        <p:cTn id="41" dur="500"/>
                                        <p:tgtEl>
                                          <p:spTgt spid="1726502">
                                            <p:txEl>
                                              <p:pRg st="5" end="5"/>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726503">
                                            <p:txEl>
                                              <p:pRg st="5" end="5"/>
                                            </p:txEl>
                                          </p:spTgt>
                                        </p:tgtEl>
                                        <p:attrNameLst>
                                          <p:attrName>style.visibility</p:attrName>
                                        </p:attrNameLst>
                                      </p:cBhvr>
                                      <p:to>
                                        <p:strVal val="visible"/>
                                      </p:to>
                                    </p:set>
                                    <p:animEffect transition="in" filter="dissolve">
                                      <p:cBhvr>
                                        <p:cTn id="44" dur="500"/>
                                        <p:tgtEl>
                                          <p:spTgt spid="1726503">
                                            <p:txEl>
                                              <p:pRg st="5" end="5"/>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726503">
                                            <p:txEl>
                                              <p:pRg st="6" end="6"/>
                                            </p:txEl>
                                          </p:spTgt>
                                        </p:tgtEl>
                                        <p:attrNameLst>
                                          <p:attrName>style.visibility</p:attrName>
                                        </p:attrNameLst>
                                      </p:cBhvr>
                                      <p:to>
                                        <p:strVal val="visible"/>
                                      </p:to>
                                    </p:set>
                                    <p:animEffect transition="in" filter="dissolve">
                                      <p:cBhvr>
                                        <p:cTn id="47" dur="500"/>
                                        <p:tgtEl>
                                          <p:spTgt spid="1726503">
                                            <p:txEl>
                                              <p:pRg st="6" end="6"/>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726502">
                                            <p:txEl>
                                              <p:pRg st="7" end="7"/>
                                            </p:txEl>
                                          </p:spTgt>
                                        </p:tgtEl>
                                        <p:attrNameLst>
                                          <p:attrName>style.visibility</p:attrName>
                                        </p:attrNameLst>
                                      </p:cBhvr>
                                      <p:to>
                                        <p:strVal val="visible"/>
                                      </p:to>
                                    </p:set>
                                    <p:animEffect transition="in" filter="dissolve">
                                      <p:cBhvr>
                                        <p:cTn id="50" dur="500"/>
                                        <p:tgtEl>
                                          <p:spTgt spid="1726502">
                                            <p:txEl>
                                              <p:pRg st="7" end="7"/>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1726502">
                                            <p:txEl>
                                              <p:pRg st="6" end="6"/>
                                            </p:txEl>
                                          </p:spTgt>
                                        </p:tgtEl>
                                        <p:attrNameLst>
                                          <p:attrName>style.visibility</p:attrName>
                                        </p:attrNameLst>
                                      </p:cBhvr>
                                      <p:to>
                                        <p:strVal val="visible"/>
                                      </p:to>
                                    </p:set>
                                    <p:animEffect transition="in" filter="dissolve">
                                      <p:cBhvr>
                                        <p:cTn id="53" dur="500"/>
                                        <p:tgtEl>
                                          <p:spTgt spid="1726502">
                                            <p:txEl>
                                              <p:pRg st="6" end="6"/>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1726503">
                                            <p:txEl>
                                              <p:pRg st="7" end="7"/>
                                            </p:txEl>
                                          </p:spTgt>
                                        </p:tgtEl>
                                        <p:attrNameLst>
                                          <p:attrName>style.visibility</p:attrName>
                                        </p:attrNameLst>
                                      </p:cBhvr>
                                      <p:to>
                                        <p:strVal val="visible"/>
                                      </p:to>
                                    </p:set>
                                    <p:animEffect transition="in" filter="dissolve">
                                      <p:cBhvr>
                                        <p:cTn id="56" dur="500"/>
                                        <p:tgtEl>
                                          <p:spTgt spid="1726503">
                                            <p:txEl>
                                              <p:pRg st="7" end="7"/>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1726502">
                                            <p:txEl>
                                              <p:pRg st="8" end="8"/>
                                            </p:txEl>
                                          </p:spTgt>
                                        </p:tgtEl>
                                        <p:attrNameLst>
                                          <p:attrName>style.visibility</p:attrName>
                                        </p:attrNameLst>
                                      </p:cBhvr>
                                      <p:to>
                                        <p:strVal val="visible"/>
                                      </p:to>
                                    </p:set>
                                    <p:animEffect transition="in" filter="dissolve">
                                      <p:cBhvr>
                                        <p:cTn id="59" dur="500"/>
                                        <p:tgtEl>
                                          <p:spTgt spid="1726502">
                                            <p:txEl>
                                              <p:pRg st="8" end="8"/>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1726503">
                                            <p:txEl>
                                              <p:pRg st="8" end="8"/>
                                            </p:txEl>
                                          </p:spTgt>
                                        </p:tgtEl>
                                        <p:attrNameLst>
                                          <p:attrName>style.visibility</p:attrName>
                                        </p:attrNameLst>
                                      </p:cBhvr>
                                      <p:to>
                                        <p:strVal val="visible"/>
                                      </p:to>
                                    </p:set>
                                    <p:animEffect transition="in" filter="dissolve">
                                      <p:cBhvr>
                                        <p:cTn id="62" dur="500"/>
                                        <p:tgtEl>
                                          <p:spTgt spid="1726503">
                                            <p:txEl>
                                              <p:pRg st="8" end="8"/>
                                            </p:txEl>
                                          </p:spTgt>
                                        </p:tgtEl>
                                      </p:cBhvr>
                                    </p:animEffect>
                                  </p:childTnLst>
                                </p:cTn>
                              </p:par>
                              <p:par>
                                <p:cTn id="63" presetID="9" presetClass="entr" presetSubtype="0" fill="hold" nodeType="withEffect">
                                  <p:stCondLst>
                                    <p:cond delay="0"/>
                                  </p:stCondLst>
                                  <p:childTnLst>
                                    <p:set>
                                      <p:cBhvr>
                                        <p:cTn id="64" dur="1" fill="hold">
                                          <p:stCondLst>
                                            <p:cond delay="0"/>
                                          </p:stCondLst>
                                        </p:cTn>
                                        <p:tgtEl>
                                          <p:spTgt spid="1726502">
                                            <p:txEl>
                                              <p:pRg st="9" end="9"/>
                                            </p:txEl>
                                          </p:spTgt>
                                        </p:tgtEl>
                                        <p:attrNameLst>
                                          <p:attrName>style.visibility</p:attrName>
                                        </p:attrNameLst>
                                      </p:cBhvr>
                                      <p:to>
                                        <p:strVal val="visible"/>
                                      </p:to>
                                    </p:set>
                                    <p:animEffect transition="in" filter="dissolve">
                                      <p:cBhvr>
                                        <p:cTn id="65" dur="500"/>
                                        <p:tgtEl>
                                          <p:spTgt spid="1726502">
                                            <p:txEl>
                                              <p:pRg st="9" end="9"/>
                                            </p:txEl>
                                          </p:spTgt>
                                        </p:tgtEl>
                                      </p:cBhvr>
                                    </p:animEffect>
                                  </p:childTnLst>
                                </p:cTn>
                              </p:par>
                              <p:par>
                                <p:cTn id="66" presetID="9" presetClass="entr" presetSubtype="0" fill="hold" nodeType="withEffect">
                                  <p:stCondLst>
                                    <p:cond delay="0"/>
                                  </p:stCondLst>
                                  <p:childTnLst>
                                    <p:set>
                                      <p:cBhvr>
                                        <p:cTn id="67" dur="1" fill="hold">
                                          <p:stCondLst>
                                            <p:cond delay="0"/>
                                          </p:stCondLst>
                                        </p:cTn>
                                        <p:tgtEl>
                                          <p:spTgt spid="1726503">
                                            <p:txEl>
                                              <p:pRg st="9" end="9"/>
                                            </p:txEl>
                                          </p:spTgt>
                                        </p:tgtEl>
                                        <p:attrNameLst>
                                          <p:attrName>style.visibility</p:attrName>
                                        </p:attrNameLst>
                                      </p:cBhvr>
                                      <p:to>
                                        <p:strVal val="visible"/>
                                      </p:to>
                                    </p:set>
                                    <p:animEffect transition="in" filter="dissolve">
                                      <p:cBhvr>
                                        <p:cTn id="68" dur="500"/>
                                        <p:tgtEl>
                                          <p:spTgt spid="1726503">
                                            <p:txEl>
                                              <p:pRg st="9" end="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dissolv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9889" y="672548"/>
            <a:ext cx="5916111" cy="6045201"/>
          </a:xfrm>
          <a:prstGeom prst="rect">
            <a:avLst/>
          </a:prstGeom>
        </p:spPr>
      </p:pic>
      <p:sp>
        <p:nvSpPr>
          <p:cNvPr id="2" name="Title 1"/>
          <p:cNvSpPr>
            <a:spLocks noGrp="1"/>
          </p:cNvSpPr>
          <p:nvPr>
            <p:ph type="title"/>
          </p:nvPr>
        </p:nvSpPr>
        <p:spPr/>
        <p:txBody>
          <a:bodyPr/>
          <a:lstStyle/>
          <a:p>
            <a:r>
              <a:rPr lang="en-US" dirty="0"/>
              <a:t>Self-study exercise – from conceptual to logical </a:t>
            </a:r>
          </a:p>
        </p:txBody>
      </p:sp>
      <p:sp>
        <p:nvSpPr>
          <p:cNvPr id="3" name="Text Box 8"/>
          <p:cNvSpPr txBox="1">
            <a:spLocks noChangeArrowheads="1"/>
          </p:cNvSpPr>
          <p:nvPr/>
        </p:nvSpPr>
        <p:spPr bwMode="auto">
          <a:xfrm>
            <a:off x="6386840" y="787400"/>
            <a:ext cx="5556727" cy="5355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239713" indent="-238125"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defRPr sz="2800">
                <a:solidFill>
                  <a:schemeClr val="tx1"/>
                </a:solidFill>
                <a:latin typeface="Arial" charset="0"/>
                <a:ea typeface="ＭＳ Ｐゴシック" charset="0"/>
              </a:defRPr>
            </a:lvl9pPr>
          </a:lstStyle>
          <a:p>
            <a:pPr>
              <a:buClr>
                <a:srgbClr val="CC0000"/>
              </a:buClr>
              <a:defRPr/>
            </a:pPr>
            <a:r>
              <a:rPr lang="en-CA" sz="1800" dirty="0">
                <a:solidFill>
                  <a:srgbClr val="000000"/>
                </a:solidFill>
                <a:cs typeface="Arial" charset="0"/>
              </a:rPr>
              <a:t>This is </a:t>
            </a:r>
            <a:r>
              <a:rPr lang="en-CA" sz="1800" dirty="0" err="1">
                <a:solidFill>
                  <a:srgbClr val="000000"/>
                </a:solidFill>
                <a:cs typeface="Arial" charset="0"/>
              </a:rPr>
              <a:t>unnormalised</a:t>
            </a:r>
            <a:r>
              <a:rPr lang="en-CA" sz="1800" dirty="0">
                <a:solidFill>
                  <a:srgbClr val="000000"/>
                </a:solidFill>
                <a:cs typeface="Arial" charset="0"/>
              </a:rPr>
              <a:t> – it contains multi-valued (repeating,) redundant, and constrained attributes.</a:t>
            </a:r>
          </a:p>
          <a:p>
            <a:pPr>
              <a:buClr>
                <a:srgbClr val="CC0000"/>
              </a:buClr>
              <a:defRPr/>
            </a:pPr>
            <a:endParaRPr lang="en-CA" sz="1800" dirty="0">
              <a:solidFill>
                <a:srgbClr val="000000"/>
              </a:solidFill>
              <a:cs typeface="Arial" charset="0"/>
            </a:endParaRPr>
          </a:p>
          <a:p>
            <a:pPr>
              <a:buClr>
                <a:srgbClr val="CC0000"/>
              </a:buClr>
              <a:defRPr/>
            </a:pPr>
            <a:r>
              <a:rPr lang="en-CA" sz="1800" dirty="0">
                <a:solidFill>
                  <a:srgbClr val="000000"/>
                </a:solidFill>
                <a:cs typeface="Arial" charset="0"/>
              </a:rPr>
              <a:t>First, identify the attributes that are "correct" – they are base attributes of the entity they are in. </a:t>
            </a:r>
          </a:p>
          <a:p>
            <a:pPr>
              <a:buClr>
                <a:srgbClr val="CC0000"/>
              </a:buClr>
              <a:defRPr/>
            </a:pPr>
            <a:r>
              <a:rPr lang="en-CA" sz="1800" dirty="0">
                <a:solidFill>
                  <a:srgbClr val="000000"/>
                </a:solidFill>
                <a:cs typeface="Arial" charset="0"/>
              </a:rPr>
              <a:t>Then, normalise it to 3NF (Third Normal Form) by identifying and dealing with attributes that are:</a:t>
            </a:r>
            <a:br>
              <a:rPr lang="en-CA" sz="1800" dirty="0">
                <a:solidFill>
                  <a:srgbClr val="000000"/>
                </a:solidFill>
                <a:cs typeface="Arial" charset="0"/>
              </a:rPr>
            </a:br>
            <a:endParaRPr lang="en-CA" sz="1800" dirty="0">
              <a:solidFill>
                <a:srgbClr val="000000"/>
              </a:solidFill>
              <a:cs typeface="Arial" charset="0"/>
            </a:endParaRPr>
          </a:p>
          <a:p>
            <a:pPr lvl="1">
              <a:buClr>
                <a:schemeClr val="tx1"/>
              </a:buClr>
              <a:buFontTx/>
              <a:buChar char="•"/>
              <a:defRPr/>
            </a:pPr>
            <a:r>
              <a:rPr lang="en-CA" sz="1800" dirty="0">
                <a:solidFill>
                  <a:srgbClr val="000000"/>
                </a:solidFill>
                <a:cs typeface="Arial" charset="0"/>
              </a:rPr>
              <a:t>Multivalued, and need to be moved </a:t>
            </a:r>
            <a:r>
              <a:rPr lang="en-CA" sz="1800" i="1" dirty="0">
                <a:solidFill>
                  <a:srgbClr val="000000"/>
                </a:solidFill>
                <a:cs typeface="Arial" charset="0"/>
              </a:rPr>
              <a:t>down</a:t>
            </a:r>
            <a:r>
              <a:rPr lang="en-CA" sz="1800" dirty="0">
                <a:solidFill>
                  <a:srgbClr val="000000"/>
                </a:solidFill>
                <a:cs typeface="Arial" charset="0"/>
              </a:rPr>
              <a:t> to a dependent entity. (1NF)</a:t>
            </a:r>
            <a:br>
              <a:rPr lang="en-CA" sz="1800" dirty="0">
                <a:solidFill>
                  <a:srgbClr val="000000"/>
                </a:solidFill>
                <a:cs typeface="Arial" charset="0"/>
              </a:rPr>
            </a:br>
            <a:br>
              <a:rPr lang="en-CA" sz="1800" dirty="0">
                <a:solidFill>
                  <a:srgbClr val="000000"/>
                </a:solidFill>
                <a:cs typeface="Arial" charset="0"/>
              </a:rPr>
            </a:br>
            <a:endParaRPr lang="en-CA" sz="1800" dirty="0">
              <a:solidFill>
                <a:srgbClr val="000000"/>
              </a:solidFill>
              <a:cs typeface="Arial" charset="0"/>
            </a:endParaRPr>
          </a:p>
          <a:p>
            <a:pPr lvl="1">
              <a:buClr>
                <a:schemeClr val="tx1"/>
              </a:buClr>
              <a:buFontTx/>
              <a:buChar char="•"/>
              <a:defRPr/>
            </a:pPr>
            <a:r>
              <a:rPr lang="en-CA" sz="1800" dirty="0">
                <a:solidFill>
                  <a:srgbClr val="000000"/>
                </a:solidFill>
                <a:cs typeface="Arial" charset="0"/>
              </a:rPr>
              <a:t>Redundant and need to be moved </a:t>
            </a:r>
            <a:r>
              <a:rPr lang="en-CA" sz="1800" i="1" dirty="0">
                <a:solidFill>
                  <a:srgbClr val="000000"/>
                </a:solidFill>
                <a:cs typeface="Arial" charset="0"/>
              </a:rPr>
              <a:t>up</a:t>
            </a:r>
            <a:r>
              <a:rPr lang="en-CA" sz="1800" dirty="0">
                <a:solidFill>
                  <a:srgbClr val="000000"/>
                </a:solidFill>
                <a:cs typeface="Arial" charset="0"/>
              </a:rPr>
              <a:t> </a:t>
            </a:r>
            <a:br>
              <a:rPr lang="en-CA" sz="1800" dirty="0">
                <a:solidFill>
                  <a:srgbClr val="000000"/>
                </a:solidFill>
                <a:cs typeface="Arial" charset="0"/>
              </a:rPr>
            </a:br>
            <a:r>
              <a:rPr lang="en-CA" sz="1800" dirty="0">
                <a:solidFill>
                  <a:srgbClr val="000000"/>
                </a:solidFill>
                <a:cs typeface="Arial" charset="0"/>
              </a:rPr>
              <a:t>to a parent (or higher) entity. (2NF)</a:t>
            </a:r>
            <a:br>
              <a:rPr lang="en-CA" sz="1800" dirty="0">
                <a:solidFill>
                  <a:srgbClr val="000000"/>
                </a:solidFill>
                <a:cs typeface="Arial" charset="0"/>
              </a:rPr>
            </a:br>
            <a:br>
              <a:rPr lang="en-CA" sz="1800" dirty="0">
                <a:solidFill>
                  <a:srgbClr val="000000"/>
                </a:solidFill>
                <a:cs typeface="Arial" charset="0"/>
              </a:rPr>
            </a:br>
            <a:endParaRPr lang="en-CA" sz="1800" dirty="0">
              <a:solidFill>
                <a:srgbClr val="000000"/>
              </a:solidFill>
              <a:cs typeface="Arial" charset="0"/>
            </a:endParaRPr>
          </a:p>
          <a:p>
            <a:pPr lvl="1">
              <a:buClr>
                <a:schemeClr val="tx1"/>
              </a:buClr>
              <a:buFontTx/>
              <a:buChar char="•"/>
              <a:defRPr/>
            </a:pPr>
            <a:r>
              <a:rPr lang="en-CA" sz="1800" dirty="0">
                <a:solidFill>
                  <a:srgbClr val="000000"/>
                </a:solidFill>
                <a:cs typeface="Arial" charset="0"/>
              </a:rPr>
              <a:t>Redundant or constrained and need to </a:t>
            </a:r>
            <a:br>
              <a:rPr lang="en-CA" sz="1800" dirty="0">
                <a:solidFill>
                  <a:srgbClr val="000000"/>
                </a:solidFill>
                <a:cs typeface="Arial" charset="0"/>
              </a:rPr>
            </a:br>
            <a:r>
              <a:rPr lang="en-CA" sz="1800" dirty="0">
                <a:solidFill>
                  <a:srgbClr val="000000"/>
                </a:solidFill>
                <a:cs typeface="Arial" charset="0"/>
              </a:rPr>
              <a:t>be moved </a:t>
            </a:r>
            <a:r>
              <a:rPr lang="en-CA" sz="1800" i="1" dirty="0">
                <a:solidFill>
                  <a:srgbClr val="000000"/>
                </a:solidFill>
                <a:cs typeface="Arial" charset="0"/>
              </a:rPr>
              <a:t>out</a:t>
            </a:r>
            <a:r>
              <a:rPr lang="en-CA" sz="1800" dirty="0">
                <a:solidFill>
                  <a:srgbClr val="000000"/>
                </a:solidFill>
                <a:cs typeface="Arial" charset="0"/>
              </a:rPr>
              <a:t> (sideways) to a related but non-parent entity, or to a reference entity. (3NF)</a:t>
            </a:r>
          </a:p>
        </p:txBody>
      </p:sp>
      <p:sp>
        <p:nvSpPr>
          <p:cNvPr id="16" name="Freeform 15">
            <a:extLst>
              <a:ext uri="{FF2B5EF4-FFF2-40B4-BE49-F238E27FC236}">
                <a16:creationId xmlns:a16="http://schemas.microsoft.com/office/drawing/2014/main" id="{E40CC83B-EFF2-0248-ACC8-386E2F4C877F}"/>
              </a:ext>
            </a:extLst>
          </p:cNvPr>
          <p:cNvSpPr/>
          <p:nvPr/>
        </p:nvSpPr>
        <p:spPr>
          <a:xfrm>
            <a:off x="9195188" y="3451705"/>
            <a:ext cx="228018" cy="237325"/>
          </a:xfrm>
          <a:custGeom>
            <a:avLst/>
            <a:gdLst>
              <a:gd name="connsiteX0" fmla="*/ 0 w 237325"/>
              <a:gd name="connsiteY0" fmla="*/ 6980 h 209404"/>
              <a:gd name="connsiteX1" fmla="*/ 34901 w 237325"/>
              <a:gd name="connsiteY1" fmla="*/ 0 h 209404"/>
              <a:gd name="connsiteX2" fmla="*/ 160544 w 237325"/>
              <a:gd name="connsiteY2" fmla="*/ 13960 h 209404"/>
              <a:gd name="connsiteX3" fmla="*/ 202424 w 237325"/>
              <a:gd name="connsiteY3" fmla="*/ 55841 h 209404"/>
              <a:gd name="connsiteX4" fmla="*/ 230345 w 237325"/>
              <a:gd name="connsiteY4" fmla="*/ 153563 h 209404"/>
              <a:gd name="connsiteX5" fmla="*/ 237325 w 237325"/>
              <a:gd name="connsiteY5" fmla="*/ 209404 h 2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325" h="209404">
                <a:moveTo>
                  <a:pt x="0" y="6980"/>
                </a:moveTo>
                <a:cubicBezTo>
                  <a:pt x="11634" y="4653"/>
                  <a:pt x="23037" y="0"/>
                  <a:pt x="34901" y="0"/>
                </a:cubicBezTo>
                <a:cubicBezTo>
                  <a:pt x="98021" y="0"/>
                  <a:pt x="111324" y="4116"/>
                  <a:pt x="160544" y="13960"/>
                </a:cubicBezTo>
                <a:cubicBezTo>
                  <a:pt x="174504" y="27920"/>
                  <a:pt x="196181" y="37112"/>
                  <a:pt x="202424" y="55841"/>
                </a:cubicBezTo>
                <a:cubicBezTo>
                  <a:pt x="211698" y="83660"/>
                  <a:pt x="226839" y="125512"/>
                  <a:pt x="230345" y="153563"/>
                </a:cubicBezTo>
                <a:lnTo>
                  <a:pt x="237325" y="209404"/>
                </a:lnTo>
              </a:path>
            </a:pathLst>
          </a:custGeom>
          <a:noFill/>
          <a:ln w="254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75B8242E-0421-814B-8A7D-57E48C7268D9}"/>
              </a:ext>
            </a:extLst>
          </p:cNvPr>
          <p:cNvSpPr/>
          <p:nvPr/>
        </p:nvSpPr>
        <p:spPr>
          <a:xfrm flipV="1">
            <a:off x="10424104" y="4379202"/>
            <a:ext cx="228018" cy="237325"/>
          </a:xfrm>
          <a:custGeom>
            <a:avLst/>
            <a:gdLst>
              <a:gd name="connsiteX0" fmla="*/ 0 w 237325"/>
              <a:gd name="connsiteY0" fmla="*/ 6980 h 209404"/>
              <a:gd name="connsiteX1" fmla="*/ 34901 w 237325"/>
              <a:gd name="connsiteY1" fmla="*/ 0 h 209404"/>
              <a:gd name="connsiteX2" fmla="*/ 160544 w 237325"/>
              <a:gd name="connsiteY2" fmla="*/ 13960 h 209404"/>
              <a:gd name="connsiteX3" fmla="*/ 202424 w 237325"/>
              <a:gd name="connsiteY3" fmla="*/ 55841 h 209404"/>
              <a:gd name="connsiteX4" fmla="*/ 230345 w 237325"/>
              <a:gd name="connsiteY4" fmla="*/ 153563 h 209404"/>
              <a:gd name="connsiteX5" fmla="*/ 237325 w 237325"/>
              <a:gd name="connsiteY5" fmla="*/ 209404 h 2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325" h="209404">
                <a:moveTo>
                  <a:pt x="0" y="6980"/>
                </a:moveTo>
                <a:cubicBezTo>
                  <a:pt x="11634" y="4653"/>
                  <a:pt x="23037" y="0"/>
                  <a:pt x="34901" y="0"/>
                </a:cubicBezTo>
                <a:cubicBezTo>
                  <a:pt x="98021" y="0"/>
                  <a:pt x="111324" y="4116"/>
                  <a:pt x="160544" y="13960"/>
                </a:cubicBezTo>
                <a:cubicBezTo>
                  <a:pt x="174504" y="27920"/>
                  <a:pt x="196181" y="37112"/>
                  <a:pt x="202424" y="55841"/>
                </a:cubicBezTo>
                <a:cubicBezTo>
                  <a:pt x="211698" y="83660"/>
                  <a:pt x="226839" y="125512"/>
                  <a:pt x="230345" y="153563"/>
                </a:cubicBezTo>
                <a:lnTo>
                  <a:pt x="237325" y="209404"/>
                </a:lnTo>
              </a:path>
            </a:pathLst>
          </a:custGeom>
          <a:noFill/>
          <a:ln w="254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2D1DB90-FF44-0246-81B9-3E9702728EDC}"/>
              </a:ext>
            </a:extLst>
          </p:cNvPr>
          <p:cNvCxnSpPr>
            <a:cxnSpLocks/>
          </p:cNvCxnSpPr>
          <p:nvPr/>
        </p:nvCxnSpPr>
        <p:spPr>
          <a:xfrm flipV="1">
            <a:off x="11252006" y="5758626"/>
            <a:ext cx="244306" cy="23034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4EC81F51-7C5A-7346-9997-64CAC45BCC33}"/>
              </a:ext>
            </a:extLst>
          </p:cNvPr>
          <p:cNvSpPr/>
          <p:nvPr/>
        </p:nvSpPr>
        <p:spPr>
          <a:xfrm>
            <a:off x="10910387" y="1959343"/>
            <a:ext cx="223365" cy="183251"/>
          </a:xfrm>
          <a:custGeom>
            <a:avLst/>
            <a:gdLst>
              <a:gd name="connsiteX0" fmla="*/ 0 w 342027"/>
              <a:gd name="connsiteY0" fmla="*/ 97722 h 246073"/>
              <a:gd name="connsiteX1" fmla="*/ 20940 w 342027"/>
              <a:gd name="connsiteY1" fmla="*/ 181484 h 246073"/>
              <a:gd name="connsiteX2" fmla="*/ 34901 w 342027"/>
              <a:gd name="connsiteY2" fmla="*/ 202425 h 246073"/>
              <a:gd name="connsiteX3" fmla="*/ 48861 w 342027"/>
              <a:gd name="connsiteY3" fmla="*/ 244306 h 246073"/>
              <a:gd name="connsiteX4" fmla="*/ 76782 w 342027"/>
              <a:gd name="connsiteY4" fmla="*/ 216385 h 246073"/>
              <a:gd name="connsiteX5" fmla="*/ 97722 w 342027"/>
              <a:gd name="connsiteY5" fmla="*/ 195444 h 246073"/>
              <a:gd name="connsiteX6" fmla="*/ 132623 w 342027"/>
              <a:gd name="connsiteY6" fmla="*/ 167524 h 246073"/>
              <a:gd name="connsiteX7" fmla="*/ 237325 w 342027"/>
              <a:gd name="connsiteY7" fmla="*/ 90742 h 246073"/>
              <a:gd name="connsiteX8" fmla="*/ 300146 w 342027"/>
              <a:gd name="connsiteY8" fmla="*/ 27921 h 246073"/>
              <a:gd name="connsiteX9" fmla="*/ 314107 w 342027"/>
              <a:gd name="connsiteY9" fmla="*/ 6980 h 246073"/>
              <a:gd name="connsiteX10" fmla="*/ 342027 w 342027"/>
              <a:gd name="connsiteY10" fmla="*/ 0 h 24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027" h="246073">
                <a:moveTo>
                  <a:pt x="0" y="97722"/>
                </a:moveTo>
                <a:cubicBezTo>
                  <a:pt x="3489" y="118655"/>
                  <a:pt x="8650" y="163049"/>
                  <a:pt x="20940" y="181484"/>
                </a:cubicBezTo>
                <a:lnTo>
                  <a:pt x="34901" y="202425"/>
                </a:lnTo>
                <a:cubicBezTo>
                  <a:pt x="39554" y="216385"/>
                  <a:pt x="38456" y="254711"/>
                  <a:pt x="48861" y="244306"/>
                </a:cubicBezTo>
                <a:lnTo>
                  <a:pt x="76782" y="216385"/>
                </a:lnTo>
                <a:cubicBezTo>
                  <a:pt x="83762" y="209405"/>
                  <a:pt x="90014" y="201611"/>
                  <a:pt x="97722" y="195444"/>
                </a:cubicBezTo>
                <a:cubicBezTo>
                  <a:pt x="109356" y="186137"/>
                  <a:pt x="120704" y="176463"/>
                  <a:pt x="132623" y="167524"/>
                </a:cubicBezTo>
                <a:cubicBezTo>
                  <a:pt x="167247" y="141556"/>
                  <a:pt x="206722" y="121345"/>
                  <a:pt x="237325" y="90742"/>
                </a:cubicBezTo>
                <a:cubicBezTo>
                  <a:pt x="258265" y="69802"/>
                  <a:pt x="283719" y="52561"/>
                  <a:pt x="300146" y="27921"/>
                </a:cubicBezTo>
                <a:cubicBezTo>
                  <a:pt x="304800" y="20941"/>
                  <a:pt x="307127" y="11634"/>
                  <a:pt x="314107" y="6980"/>
                </a:cubicBezTo>
                <a:cubicBezTo>
                  <a:pt x="322089" y="1659"/>
                  <a:pt x="342027" y="0"/>
                  <a:pt x="342027"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48F3D583-B6DA-1A4D-AE45-C96DAB477FE2}"/>
              </a:ext>
            </a:extLst>
          </p:cNvPr>
          <p:cNvGrpSpPr/>
          <p:nvPr/>
        </p:nvGrpSpPr>
        <p:grpSpPr>
          <a:xfrm>
            <a:off x="9807523" y="3458686"/>
            <a:ext cx="502164" cy="237325"/>
            <a:chOff x="10652122" y="2589636"/>
            <a:chExt cx="502164" cy="237325"/>
          </a:xfrm>
        </p:grpSpPr>
        <p:cxnSp>
          <p:nvCxnSpPr>
            <p:cNvPr id="23" name="Straight Arrow Connector 22">
              <a:extLst>
                <a:ext uri="{FF2B5EF4-FFF2-40B4-BE49-F238E27FC236}">
                  <a16:creationId xmlns:a16="http://schemas.microsoft.com/office/drawing/2014/main" id="{EEC1C306-7657-D043-8662-9FD30D92A764}"/>
                </a:ext>
              </a:extLst>
            </p:cNvPr>
            <p:cNvCxnSpPr>
              <a:cxnSpLocks/>
            </p:cNvCxnSpPr>
            <p:nvPr/>
          </p:nvCxnSpPr>
          <p:spPr>
            <a:xfrm flipV="1">
              <a:off x="10909980" y="2596617"/>
              <a:ext cx="244306" cy="23034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066D95DD-BF4A-B148-82F0-10EBACDB63A8}"/>
                </a:ext>
              </a:extLst>
            </p:cNvPr>
            <p:cNvSpPr/>
            <p:nvPr/>
          </p:nvSpPr>
          <p:spPr>
            <a:xfrm>
              <a:off x="10652122" y="2589636"/>
              <a:ext cx="228018" cy="237325"/>
            </a:xfrm>
            <a:custGeom>
              <a:avLst/>
              <a:gdLst>
                <a:gd name="connsiteX0" fmla="*/ 0 w 237325"/>
                <a:gd name="connsiteY0" fmla="*/ 6980 h 209404"/>
                <a:gd name="connsiteX1" fmla="*/ 34901 w 237325"/>
                <a:gd name="connsiteY1" fmla="*/ 0 h 209404"/>
                <a:gd name="connsiteX2" fmla="*/ 160544 w 237325"/>
                <a:gd name="connsiteY2" fmla="*/ 13960 h 209404"/>
                <a:gd name="connsiteX3" fmla="*/ 202424 w 237325"/>
                <a:gd name="connsiteY3" fmla="*/ 55841 h 209404"/>
                <a:gd name="connsiteX4" fmla="*/ 230345 w 237325"/>
                <a:gd name="connsiteY4" fmla="*/ 153563 h 209404"/>
                <a:gd name="connsiteX5" fmla="*/ 237325 w 237325"/>
                <a:gd name="connsiteY5" fmla="*/ 209404 h 2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325" h="209404">
                  <a:moveTo>
                    <a:pt x="0" y="6980"/>
                  </a:moveTo>
                  <a:cubicBezTo>
                    <a:pt x="11634" y="4653"/>
                    <a:pt x="23037" y="0"/>
                    <a:pt x="34901" y="0"/>
                  </a:cubicBezTo>
                  <a:cubicBezTo>
                    <a:pt x="98021" y="0"/>
                    <a:pt x="111324" y="4116"/>
                    <a:pt x="160544" y="13960"/>
                  </a:cubicBezTo>
                  <a:cubicBezTo>
                    <a:pt x="174504" y="27920"/>
                    <a:pt x="196181" y="37112"/>
                    <a:pt x="202424" y="55841"/>
                  </a:cubicBezTo>
                  <a:cubicBezTo>
                    <a:pt x="211698" y="83660"/>
                    <a:pt x="226839" y="125512"/>
                    <a:pt x="230345" y="153563"/>
                  </a:cubicBezTo>
                  <a:lnTo>
                    <a:pt x="237325" y="209404"/>
                  </a:lnTo>
                </a:path>
              </a:pathLst>
            </a:custGeom>
            <a:noFill/>
            <a:ln w="254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95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dirty="0">
                <a:latin typeface="Arial" charset="0"/>
                <a:cs typeface="+mj-cs"/>
              </a:rPr>
              <a:t>Entity types – kernels</a:t>
            </a:r>
          </a:p>
        </p:txBody>
      </p:sp>
      <p:sp>
        <p:nvSpPr>
          <p:cNvPr id="52227" name="Rectangle 4"/>
          <p:cNvSpPr>
            <a:spLocks noChangeArrowheads="1"/>
          </p:cNvSpPr>
          <p:nvPr/>
        </p:nvSpPr>
        <p:spPr bwMode="auto">
          <a:xfrm>
            <a:off x="935496" y="1156616"/>
            <a:ext cx="1017588" cy="6334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Building</a:t>
            </a:r>
          </a:p>
        </p:txBody>
      </p:sp>
      <p:sp>
        <p:nvSpPr>
          <p:cNvPr id="52228" name="Rectangle 5"/>
          <p:cNvSpPr>
            <a:spLocks noChangeArrowheads="1"/>
          </p:cNvSpPr>
          <p:nvPr/>
        </p:nvSpPr>
        <p:spPr bwMode="auto">
          <a:xfrm>
            <a:off x="2891300" y="1156616"/>
            <a:ext cx="1147763" cy="6334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dirty="0">
                <a:solidFill>
                  <a:schemeClr val="bg1"/>
                </a:solidFill>
                <a:cs typeface="Arial" charset="0"/>
              </a:rPr>
              <a:t>Organisation</a:t>
            </a:r>
          </a:p>
          <a:p>
            <a:pPr marL="742950" indent="-742950" algn="ctr" defTabSz="873125" eaLnBrk="0" hangingPunct="0">
              <a:lnSpc>
                <a:spcPct val="90000"/>
              </a:lnSpc>
              <a:defRPr/>
            </a:pPr>
            <a:r>
              <a:rPr lang="en-US" sz="1200" b="1" dirty="0">
                <a:solidFill>
                  <a:schemeClr val="bg1"/>
                </a:solidFill>
                <a:cs typeface="Arial" charset="0"/>
              </a:rPr>
              <a:t>Unit</a:t>
            </a:r>
          </a:p>
          <a:p>
            <a:pPr marL="742950" indent="-742950" algn="ctr" defTabSz="873125" eaLnBrk="0" hangingPunct="0">
              <a:lnSpc>
                <a:spcPct val="90000"/>
              </a:lnSpc>
              <a:defRPr/>
            </a:pPr>
            <a:endParaRPr lang="en-US" sz="1200" b="1" dirty="0">
              <a:solidFill>
                <a:schemeClr val="bg1"/>
              </a:solidFill>
              <a:cs typeface="Arial" charset="0"/>
            </a:endParaRPr>
          </a:p>
        </p:txBody>
      </p:sp>
      <p:sp>
        <p:nvSpPr>
          <p:cNvPr id="52229" name="Rectangle 6"/>
          <p:cNvSpPr>
            <a:spLocks noChangeArrowheads="1"/>
          </p:cNvSpPr>
          <p:nvPr/>
        </p:nvSpPr>
        <p:spPr bwMode="auto">
          <a:xfrm>
            <a:off x="4955045" y="1156616"/>
            <a:ext cx="1017588" cy="6334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Job</a:t>
            </a:r>
          </a:p>
          <a:p>
            <a:pPr marL="742950" indent="-742950" algn="ctr" defTabSz="873125" eaLnBrk="0" hangingPunct="0">
              <a:lnSpc>
                <a:spcPct val="90000"/>
              </a:lnSpc>
              <a:defRPr/>
            </a:pPr>
            <a:endParaRPr lang="en-US" sz="1200" b="1">
              <a:solidFill>
                <a:schemeClr val="bg1"/>
              </a:solidFill>
              <a:cs typeface="Arial" charset="0"/>
            </a:endParaRPr>
          </a:p>
        </p:txBody>
      </p:sp>
      <p:sp>
        <p:nvSpPr>
          <p:cNvPr id="52230" name="Rectangle 7"/>
          <p:cNvSpPr>
            <a:spLocks noChangeArrowheads="1"/>
          </p:cNvSpPr>
          <p:nvPr/>
        </p:nvSpPr>
        <p:spPr bwMode="auto">
          <a:xfrm>
            <a:off x="6866395" y="1156616"/>
            <a:ext cx="1016000" cy="633413"/>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Employee</a:t>
            </a:r>
          </a:p>
        </p:txBody>
      </p:sp>
      <p:sp>
        <p:nvSpPr>
          <p:cNvPr id="52231" name="Rectangle 8"/>
          <p:cNvSpPr>
            <a:spLocks noChangeArrowheads="1"/>
          </p:cNvSpPr>
          <p:nvPr/>
        </p:nvSpPr>
        <p:spPr bwMode="auto">
          <a:xfrm>
            <a:off x="935496" y="2294180"/>
            <a:ext cx="9492422" cy="4046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The </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central</a:t>
            </a: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objects in the model</a:t>
            </a:r>
          </a:p>
          <a:p>
            <a:pPr marL="792163" lvl="1" indent="-342900" defTabSz="833438" eaLnBrk="0" hangingPunct="0">
              <a:lnSpc>
                <a:spcPct val="70000"/>
              </a:lnSpc>
              <a:spcBef>
                <a:spcPct val="32000"/>
              </a:spcBef>
              <a:buClr>
                <a:schemeClr val="tx1"/>
              </a:buClr>
              <a:buSzPct val="100000"/>
              <a:buFont typeface="Arial" panose="020B0604020202020204" pitchFamily="34" charset="0"/>
              <a:buChar char="•"/>
              <a:defRPr/>
            </a:pP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what it's all about</a:t>
            </a:r>
            <a:r>
              <a:rPr lang="ja-JP" altLang="en-U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792163" lvl="1" indent="-342900" defTabSz="833438" eaLnBrk="0" hangingPunct="0">
              <a:lnSpc>
                <a:spcPct val="70000"/>
              </a:lnSpc>
              <a:spcBef>
                <a:spcPct val="32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everything else either further describes, associates, or classifies the kernel entities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i="1" dirty="0">
                <a:latin typeface="Arial" panose="020B0604020202020204" pitchFamily="34" charset="0"/>
                <a:cs typeface="Arial" panose="020B0604020202020204" pitchFamily="34" charset="0"/>
              </a:rPr>
              <a:t>Independent</a:t>
            </a:r>
            <a:r>
              <a:rPr lang="en-US" dirty="0">
                <a:latin typeface="Arial" panose="020B0604020202020204" pitchFamily="34" charset="0"/>
                <a:cs typeface="Arial" panose="020B0604020202020204" pitchFamily="34" charset="0"/>
              </a:rPr>
              <a:t> – its existence is not dependent on another entity </a:t>
            </a:r>
          </a:p>
          <a:p>
            <a:pPr marL="792163" lvl="1" indent="-342900" defTabSz="833438" eaLnBrk="0" hangingPunct="0">
              <a:lnSpc>
                <a:spcPct val="70000"/>
              </a:lnSpc>
              <a:spcBef>
                <a:spcPct val="32000"/>
              </a:spcBef>
              <a:buClr>
                <a:schemeClr val="tx1"/>
              </a:buClr>
              <a:buSzPct val="100000"/>
              <a:buFont typeface="Arial" panose="020B0604020202020204" pitchFamily="34" charset="0"/>
              <a:buChar char="•"/>
              <a:defRPr/>
            </a:pPr>
            <a:r>
              <a:rPr lang="ja-JP"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Does it make sense for one of these to exist on its own?</a:t>
            </a:r>
            <a:r>
              <a:rPr lang="ja-JP" altLang="en-U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792163" lvl="1" indent="-342900" defTabSz="833438" eaLnBrk="0" hangingPunct="0">
              <a:lnSpc>
                <a:spcPct val="70000"/>
              </a:lnSpc>
              <a:spcBef>
                <a:spcPct val="32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is not a child of another entity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Drawn at the top of the diagram, or subject area within a diagram</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0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231">
                                            <p:txEl>
                                              <p:pRg st="3" end="3"/>
                                            </p:txEl>
                                          </p:spTgt>
                                        </p:tgtEl>
                                        <p:attrNameLst>
                                          <p:attrName>style.visibility</p:attrName>
                                        </p:attrNameLst>
                                      </p:cBhvr>
                                      <p:to>
                                        <p:strVal val="visible"/>
                                      </p:to>
                                    </p:set>
                                    <p:animEffect transition="in" filter="dissolve">
                                      <p:cBhvr>
                                        <p:cTn id="7" dur="500"/>
                                        <p:tgtEl>
                                          <p:spTgt spid="52231">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2231">
                                            <p:txEl>
                                              <p:pRg st="4" end="4"/>
                                            </p:txEl>
                                          </p:spTgt>
                                        </p:tgtEl>
                                        <p:attrNameLst>
                                          <p:attrName>style.visibility</p:attrName>
                                        </p:attrNameLst>
                                      </p:cBhvr>
                                      <p:to>
                                        <p:strVal val="visible"/>
                                      </p:to>
                                    </p:set>
                                    <p:animEffect transition="in" filter="dissolve">
                                      <p:cBhvr>
                                        <p:cTn id="10" dur="500"/>
                                        <p:tgtEl>
                                          <p:spTgt spid="52231">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2231">
                                            <p:txEl>
                                              <p:pRg st="5" end="5"/>
                                            </p:txEl>
                                          </p:spTgt>
                                        </p:tgtEl>
                                        <p:attrNameLst>
                                          <p:attrName>style.visibility</p:attrName>
                                        </p:attrNameLst>
                                      </p:cBhvr>
                                      <p:to>
                                        <p:strVal val="visible"/>
                                      </p:to>
                                    </p:set>
                                    <p:animEffect transition="in" filter="dissolve">
                                      <p:cBhvr>
                                        <p:cTn id="13" dur="500"/>
                                        <p:tgtEl>
                                          <p:spTgt spid="52231">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2231">
                                            <p:txEl>
                                              <p:pRg st="6" end="6"/>
                                            </p:txEl>
                                          </p:spTgt>
                                        </p:tgtEl>
                                        <p:attrNameLst>
                                          <p:attrName>style.visibility</p:attrName>
                                        </p:attrNameLst>
                                      </p:cBhvr>
                                      <p:to>
                                        <p:strVal val="visible"/>
                                      </p:to>
                                    </p:set>
                                    <p:animEffect transition="in" filter="dissolve">
                                      <p:cBhvr>
                                        <p:cTn id="18" dur="500"/>
                                        <p:tgtEl>
                                          <p:spTgt spid="522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dirty="0">
                <a:latin typeface="Arial" charset="0"/>
                <a:cs typeface="+mj-cs"/>
              </a:rPr>
              <a:t>Entity types – characteristics</a:t>
            </a:r>
          </a:p>
        </p:txBody>
      </p:sp>
      <p:sp>
        <p:nvSpPr>
          <p:cNvPr id="53251" name="Rectangle 4"/>
          <p:cNvSpPr>
            <a:spLocks noChangeArrowheads="1"/>
          </p:cNvSpPr>
          <p:nvPr/>
        </p:nvSpPr>
        <p:spPr bwMode="auto">
          <a:xfrm>
            <a:off x="2078039" y="2238404"/>
            <a:ext cx="1017587"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Room</a:t>
            </a:r>
          </a:p>
        </p:txBody>
      </p:sp>
      <p:sp>
        <p:nvSpPr>
          <p:cNvPr id="53252" name="Rectangle 5"/>
          <p:cNvSpPr>
            <a:spLocks noChangeArrowheads="1"/>
          </p:cNvSpPr>
          <p:nvPr/>
        </p:nvSpPr>
        <p:spPr bwMode="auto">
          <a:xfrm>
            <a:off x="3571875" y="2247929"/>
            <a:ext cx="1017588"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Job</a:t>
            </a:r>
          </a:p>
          <a:p>
            <a:pPr marL="742950" indent="-742950" algn="ctr" defTabSz="873125" eaLnBrk="0" hangingPunct="0">
              <a:lnSpc>
                <a:spcPct val="90000"/>
              </a:lnSpc>
              <a:defRPr/>
            </a:pPr>
            <a:r>
              <a:rPr lang="en-US" sz="1200" b="1">
                <a:solidFill>
                  <a:schemeClr val="bg1"/>
                </a:solidFill>
                <a:cs typeface="Arial" charset="0"/>
              </a:rPr>
              <a:t>Qualification</a:t>
            </a:r>
          </a:p>
        </p:txBody>
      </p:sp>
      <p:sp>
        <p:nvSpPr>
          <p:cNvPr id="53253" name="Rectangle 6"/>
          <p:cNvSpPr>
            <a:spLocks noChangeArrowheads="1"/>
          </p:cNvSpPr>
          <p:nvPr/>
        </p:nvSpPr>
        <p:spPr bwMode="auto">
          <a:xfrm>
            <a:off x="4752975" y="2247929"/>
            <a:ext cx="1136650"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Job</a:t>
            </a:r>
          </a:p>
          <a:p>
            <a:pPr marL="742950" indent="-742950" algn="ctr" defTabSz="873125" eaLnBrk="0" hangingPunct="0">
              <a:lnSpc>
                <a:spcPct val="90000"/>
              </a:lnSpc>
              <a:defRPr/>
            </a:pPr>
            <a:r>
              <a:rPr lang="en-US" sz="1200" b="1">
                <a:solidFill>
                  <a:schemeClr val="bg1"/>
                </a:solidFill>
                <a:cs typeface="Arial" charset="0"/>
              </a:rPr>
              <a:t>Responsibility</a:t>
            </a:r>
          </a:p>
          <a:p>
            <a:pPr marL="742950" indent="-742950" algn="ctr" defTabSz="873125" eaLnBrk="0" hangingPunct="0">
              <a:lnSpc>
                <a:spcPct val="90000"/>
              </a:lnSpc>
              <a:defRPr/>
            </a:pPr>
            <a:endParaRPr lang="en-US" sz="1200" b="1">
              <a:solidFill>
                <a:schemeClr val="bg1"/>
              </a:solidFill>
              <a:cs typeface="Arial" charset="0"/>
            </a:endParaRPr>
          </a:p>
        </p:txBody>
      </p:sp>
      <p:sp>
        <p:nvSpPr>
          <p:cNvPr id="53254" name="Rectangle 7"/>
          <p:cNvSpPr>
            <a:spLocks noChangeArrowheads="1"/>
          </p:cNvSpPr>
          <p:nvPr/>
        </p:nvSpPr>
        <p:spPr bwMode="auto">
          <a:xfrm>
            <a:off x="7208840" y="3462342"/>
            <a:ext cx="1017587"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Special</a:t>
            </a:r>
          </a:p>
          <a:p>
            <a:pPr marL="742950" indent="-742950" algn="ctr" defTabSz="873125" eaLnBrk="0" hangingPunct="0">
              <a:lnSpc>
                <a:spcPct val="90000"/>
              </a:lnSpc>
              <a:defRPr/>
            </a:pPr>
            <a:r>
              <a:rPr lang="en-US" sz="1200" b="1">
                <a:solidFill>
                  <a:schemeClr val="bg1"/>
                </a:solidFill>
                <a:cs typeface="Arial" charset="0"/>
              </a:rPr>
              <a:t>Duty</a:t>
            </a:r>
          </a:p>
        </p:txBody>
      </p:sp>
      <p:sp>
        <p:nvSpPr>
          <p:cNvPr id="53255" name="Rectangle 8"/>
          <p:cNvSpPr>
            <a:spLocks noChangeArrowheads="1"/>
          </p:cNvSpPr>
          <p:nvPr/>
        </p:nvSpPr>
        <p:spPr bwMode="auto">
          <a:xfrm>
            <a:off x="2078039" y="3452813"/>
            <a:ext cx="1017587" cy="633412"/>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Workstation</a:t>
            </a:r>
          </a:p>
          <a:p>
            <a:pPr marL="742950" indent="-742950" algn="ctr" defTabSz="873125" eaLnBrk="0" hangingPunct="0">
              <a:lnSpc>
                <a:spcPct val="90000"/>
              </a:lnSpc>
              <a:defRPr/>
            </a:pPr>
            <a:endParaRPr lang="en-US" sz="1200" b="1">
              <a:solidFill>
                <a:schemeClr val="bg1"/>
              </a:solidFill>
              <a:cs typeface="Arial" charset="0"/>
            </a:endParaRPr>
          </a:p>
        </p:txBody>
      </p:sp>
      <p:sp>
        <p:nvSpPr>
          <p:cNvPr id="53256" name="Rectangle 9"/>
          <p:cNvSpPr>
            <a:spLocks noChangeArrowheads="1"/>
          </p:cNvSpPr>
          <p:nvPr/>
        </p:nvSpPr>
        <p:spPr bwMode="auto">
          <a:xfrm>
            <a:off x="2078039" y="1047779"/>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Building</a:t>
            </a:r>
          </a:p>
          <a:p>
            <a:pPr marL="742950" indent="-742950" algn="ctr" defTabSz="873125" eaLnBrk="0" hangingPunct="0">
              <a:lnSpc>
                <a:spcPct val="90000"/>
              </a:lnSpc>
              <a:defRPr/>
            </a:pPr>
            <a:endParaRPr lang="en-US" sz="1200" b="1">
              <a:cs typeface="Arial" charset="0"/>
            </a:endParaRPr>
          </a:p>
        </p:txBody>
      </p:sp>
      <p:sp>
        <p:nvSpPr>
          <p:cNvPr id="53257" name="Rectangle 10"/>
          <p:cNvSpPr>
            <a:spLocks noChangeArrowheads="1"/>
          </p:cNvSpPr>
          <p:nvPr/>
        </p:nvSpPr>
        <p:spPr bwMode="auto">
          <a:xfrm>
            <a:off x="4217990" y="1057304"/>
            <a:ext cx="1016000"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Job</a:t>
            </a:r>
          </a:p>
        </p:txBody>
      </p:sp>
      <p:sp>
        <p:nvSpPr>
          <p:cNvPr id="53258" name="Rectangle 11"/>
          <p:cNvSpPr>
            <a:spLocks noChangeArrowheads="1"/>
          </p:cNvSpPr>
          <p:nvPr/>
        </p:nvSpPr>
        <p:spPr bwMode="auto">
          <a:xfrm>
            <a:off x="5732468" y="1057304"/>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Position</a:t>
            </a:r>
          </a:p>
        </p:txBody>
      </p:sp>
      <p:sp>
        <p:nvSpPr>
          <p:cNvPr id="53259" name="Rectangle 12"/>
          <p:cNvSpPr>
            <a:spLocks noChangeArrowheads="1"/>
          </p:cNvSpPr>
          <p:nvPr/>
        </p:nvSpPr>
        <p:spPr bwMode="auto">
          <a:xfrm>
            <a:off x="8821739" y="1081088"/>
            <a:ext cx="1017587" cy="6334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Employee</a:t>
            </a:r>
          </a:p>
          <a:p>
            <a:pPr marL="742950" indent="-742950" algn="ctr" defTabSz="873125" eaLnBrk="0" hangingPunct="0">
              <a:lnSpc>
                <a:spcPct val="90000"/>
              </a:lnSpc>
              <a:defRPr/>
            </a:pPr>
            <a:endParaRPr lang="en-US" sz="1200" b="1">
              <a:cs typeface="Arial" charset="0"/>
            </a:endParaRPr>
          </a:p>
        </p:txBody>
      </p:sp>
      <p:sp>
        <p:nvSpPr>
          <p:cNvPr id="53260" name="Rectangle 13"/>
          <p:cNvSpPr>
            <a:spLocks noChangeArrowheads="1"/>
          </p:cNvSpPr>
          <p:nvPr/>
        </p:nvSpPr>
        <p:spPr bwMode="auto">
          <a:xfrm>
            <a:off x="7246938" y="2160617"/>
            <a:ext cx="1016000"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Assignment</a:t>
            </a:r>
          </a:p>
          <a:p>
            <a:pPr marL="742950" indent="-742950" algn="ctr" defTabSz="873125" eaLnBrk="0" hangingPunct="0">
              <a:lnSpc>
                <a:spcPct val="90000"/>
              </a:lnSpc>
              <a:defRPr/>
            </a:pPr>
            <a:endParaRPr lang="en-US" sz="1200" b="1">
              <a:cs typeface="Arial" charset="0"/>
            </a:endParaRPr>
          </a:p>
        </p:txBody>
      </p:sp>
      <p:sp>
        <p:nvSpPr>
          <p:cNvPr id="53261" name="Line 14"/>
          <p:cNvSpPr>
            <a:spLocks noChangeShapeType="1"/>
          </p:cNvSpPr>
          <p:nvPr/>
        </p:nvSpPr>
        <p:spPr bwMode="auto">
          <a:xfrm>
            <a:off x="2617788" y="2876579"/>
            <a:ext cx="0" cy="56991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62" name="Line 15"/>
          <p:cNvSpPr>
            <a:spLocks noChangeShapeType="1"/>
          </p:cNvSpPr>
          <p:nvPr/>
        </p:nvSpPr>
        <p:spPr bwMode="auto">
          <a:xfrm flipH="1">
            <a:off x="2506664" y="2951163"/>
            <a:ext cx="223837"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3" name="Group 2">
            <a:extLst>
              <a:ext uri="{FF2B5EF4-FFF2-40B4-BE49-F238E27FC236}">
                <a16:creationId xmlns:a16="http://schemas.microsoft.com/office/drawing/2014/main" id="{023696A1-7229-9948-A438-424E7477DCC4}"/>
              </a:ext>
            </a:extLst>
          </p:cNvPr>
          <p:cNvGrpSpPr/>
          <p:nvPr/>
        </p:nvGrpSpPr>
        <p:grpSpPr>
          <a:xfrm>
            <a:off x="8102600" y="2773392"/>
            <a:ext cx="2257425" cy="646331"/>
            <a:chOff x="8102600" y="2773392"/>
            <a:chExt cx="2257425" cy="646331"/>
          </a:xfrm>
        </p:grpSpPr>
        <p:sp>
          <p:nvSpPr>
            <p:cNvPr id="53263" name="Line 16"/>
            <p:cNvSpPr>
              <a:spLocks noChangeShapeType="1"/>
            </p:cNvSpPr>
            <p:nvPr/>
          </p:nvSpPr>
          <p:spPr bwMode="auto">
            <a:xfrm flipH="1">
              <a:off x="8102600" y="2892454"/>
              <a:ext cx="444500" cy="48577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67" name="Text Box 20"/>
            <p:cNvSpPr txBox="1">
              <a:spLocks noChangeArrowheads="1"/>
            </p:cNvSpPr>
            <p:nvPr/>
          </p:nvSpPr>
          <p:spPr bwMode="auto">
            <a:xfrm>
              <a:off x="8532813" y="2773392"/>
              <a:ext cx="1827212"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l">
                <a:defRPr/>
              </a:pPr>
              <a:r>
                <a:rPr lang="en-US" sz="1200" i="0" dirty="0">
                  <a:cs typeface="Arial" charset="0"/>
                </a:rPr>
                <a:t>Drawn below the </a:t>
              </a:r>
              <a:r>
                <a:rPr lang="en-US" sz="1200" i="0" dirty="0" err="1">
                  <a:cs typeface="Arial" charset="0"/>
                </a:rPr>
                <a:t>characterised</a:t>
              </a:r>
              <a:r>
                <a:rPr lang="en-US" sz="1200" i="0" dirty="0">
                  <a:cs typeface="Arial" charset="0"/>
                </a:rPr>
                <a:t> (parent) entity</a:t>
              </a:r>
            </a:p>
          </p:txBody>
        </p:sp>
      </p:grpSp>
      <p:grpSp>
        <p:nvGrpSpPr>
          <p:cNvPr id="2" name="Group 1">
            <a:extLst>
              <a:ext uri="{FF2B5EF4-FFF2-40B4-BE49-F238E27FC236}">
                <a16:creationId xmlns:a16="http://schemas.microsoft.com/office/drawing/2014/main" id="{09EEC6A0-90DC-484D-AE8C-9D8B67D9193C}"/>
              </a:ext>
            </a:extLst>
          </p:cNvPr>
          <p:cNvGrpSpPr/>
          <p:nvPr/>
        </p:nvGrpSpPr>
        <p:grpSpPr>
          <a:xfrm>
            <a:off x="3101975" y="2717829"/>
            <a:ext cx="4094163" cy="1327122"/>
            <a:chOff x="3101975" y="2717829"/>
            <a:chExt cx="4094163" cy="1327122"/>
          </a:xfrm>
        </p:grpSpPr>
        <p:sp>
          <p:nvSpPr>
            <p:cNvPr id="53264" name="Line 17"/>
            <p:cNvSpPr>
              <a:spLocks noChangeShapeType="1"/>
            </p:cNvSpPr>
            <p:nvPr/>
          </p:nvSpPr>
          <p:spPr bwMode="auto">
            <a:xfrm flipH="1" flipV="1">
              <a:off x="3101975" y="2717829"/>
              <a:ext cx="476250" cy="37147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65" name="Line 18"/>
            <p:cNvSpPr>
              <a:spLocks noChangeShapeType="1"/>
            </p:cNvSpPr>
            <p:nvPr/>
          </p:nvSpPr>
          <p:spPr bwMode="auto">
            <a:xfrm flipH="1">
              <a:off x="3101975" y="3546482"/>
              <a:ext cx="509588" cy="21907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66" name="Line 19"/>
            <p:cNvSpPr>
              <a:spLocks noChangeShapeType="1"/>
            </p:cNvSpPr>
            <p:nvPr/>
          </p:nvSpPr>
          <p:spPr bwMode="auto">
            <a:xfrm flipV="1">
              <a:off x="6700838" y="3808413"/>
              <a:ext cx="495300" cy="82550"/>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68" name="Text Box 21"/>
            <p:cNvSpPr txBox="1">
              <a:spLocks noChangeArrowheads="1"/>
            </p:cNvSpPr>
            <p:nvPr/>
          </p:nvSpPr>
          <p:spPr bwMode="auto">
            <a:xfrm>
              <a:off x="3640138" y="2981325"/>
              <a:ext cx="2271712" cy="274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l">
                <a:defRPr/>
              </a:pPr>
              <a:r>
                <a:rPr lang="en-US" sz="1200" i="0">
                  <a:cs typeface="Arial" charset="0"/>
                </a:rPr>
                <a:t>A characteristic of a Kernel</a:t>
              </a:r>
            </a:p>
          </p:txBody>
        </p:sp>
        <p:sp>
          <p:nvSpPr>
            <p:cNvPr id="53269" name="Text Box 22"/>
            <p:cNvSpPr txBox="1">
              <a:spLocks noChangeArrowheads="1"/>
            </p:cNvSpPr>
            <p:nvPr/>
          </p:nvSpPr>
          <p:spPr bwMode="auto">
            <a:xfrm>
              <a:off x="3621103" y="3422650"/>
              <a:ext cx="3475037" cy="274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l">
                <a:defRPr/>
              </a:pPr>
              <a:r>
                <a:rPr lang="en-US" sz="1200" i="0">
                  <a:cs typeface="Arial" charset="0"/>
                </a:rPr>
                <a:t>A characteristic of another Characteristic</a:t>
              </a:r>
            </a:p>
          </p:txBody>
        </p:sp>
        <p:sp>
          <p:nvSpPr>
            <p:cNvPr id="53270" name="Text Box 23"/>
            <p:cNvSpPr txBox="1">
              <a:spLocks noChangeArrowheads="1"/>
            </p:cNvSpPr>
            <p:nvPr/>
          </p:nvSpPr>
          <p:spPr bwMode="auto">
            <a:xfrm>
              <a:off x="4243403" y="3770314"/>
              <a:ext cx="2492375" cy="2746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l">
                <a:defRPr/>
              </a:pPr>
              <a:r>
                <a:rPr lang="en-US" sz="1200" i="0">
                  <a:cs typeface="Arial" charset="0"/>
                </a:rPr>
                <a:t>A characteristic of an Associative</a:t>
              </a:r>
            </a:p>
          </p:txBody>
        </p:sp>
      </p:grpSp>
      <p:sp>
        <p:nvSpPr>
          <p:cNvPr id="53271" name="Rectangle 24"/>
          <p:cNvSpPr>
            <a:spLocks noChangeArrowheads="1"/>
          </p:cNvSpPr>
          <p:nvPr/>
        </p:nvSpPr>
        <p:spPr bwMode="auto">
          <a:xfrm>
            <a:off x="885238" y="4362477"/>
            <a:ext cx="8422275" cy="2174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Records repeating, multi-valued facts about a parent entity that have been </a:t>
            </a:r>
            <a:r>
              <a:rPr lang="ja-JP" alt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cast out</a:t>
            </a:r>
            <a:r>
              <a:rPr lang="ja-JP" alt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from the parent entity</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It </a:t>
            </a:r>
            <a:r>
              <a:rPr lang="ja-JP" altLang="en-US">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characterises</a:t>
            </a:r>
            <a:r>
              <a:rPr lang="ja-JP" alt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the parent entity (any type of entity)</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i="1" dirty="0">
                <a:latin typeface="Arial" panose="020B0604020202020204" pitchFamily="34" charset="0"/>
                <a:cs typeface="Arial" panose="020B0604020202020204" pitchFamily="34" charset="0"/>
              </a:rPr>
              <a:t>Dependent</a:t>
            </a:r>
            <a:r>
              <a:rPr lang="en-US" dirty="0">
                <a:latin typeface="Arial" panose="020B0604020202020204" pitchFamily="34" charset="0"/>
                <a:cs typeface="Arial" panose="020B0604020202020204" pitchFamily="34" charset="0"/>
              </a:rPr>
              <a:t> on one parent entity</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Drawn </a:t>
            </a:r>
            <a:r>
              <a:rPr lang="en-US" i="1" dirty="0">
                <a:latin typeface="Arial" panose="020B0604020202020204" pitchFamily="34" charset="0"/>
                <a:cs typeface="Arial" panose="020B0604020202020204" pitchFamily="34" charset="0"/>
              </a:rPr>
              <a:t>below</a:t>
            </a:r>
            <a:r>
              <a:rPr lang="en-US" dirty="0">
                <a:latin typeface="Arial" panose="020B0604020202020204" pitchFamily="34" charset="0"/>
                <a:cs typeface="Arial" panose="020B0604020202020204" pitchFamily="34" charset="0"/>
              </a:rPr>
              <a:t> the parent entity</a:t>
            </a:r>
          </a:p>
        </p:txBody>
      </p:sp>
      <p:grpSp>
        <p:nvGrpSpPr>
          <p:cNvPr id="139287" name="Group 26"/>
          <p:cNvGrpSpPr>
            <a:grpSpLocks/>
          </p:cNvGrpSpPr>
          <p:nvPr/>
        </p:nvGrpSpPr>
        <p:grpSpPr bwMode="auto">
          <a:xfrm>
            <a:off x="7858140" y="1982790"/>
            <a:ext cx="328613" cy="161925"/>
            <a:chOff x="3854" y="975"/>
            <a:chExt cx="207" cy="102"/>
          </a:xfrm>
        </p:grpSpPr>
        <p:sp>
          <p:nvSpPr>
            <p:cNvPr id="53308" name="Line 27"/>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309" name="Line 28"/>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39288" name="Freeform 29"/>
          <p:cNvSpPr>
            <a:spLocks/>
          </p:cNvSpPr>
          <p:nvPr/>
        </p:nvSpPr>
        <p:spPr bwMode="auto">
          <a:xfrm flipH="1" flipV="1">
            <a:off x="6196016" y="1689103"/>
            <a:ext cx="1398587" cy="455613"/>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139289" name="Group 30"/>
          <p:cNvGrpSpPr>
            <a:grpSpLocks/>
          </p:cNvGrpSpPr>
          <p:nvPr/>
        </p:nvGrpSpPr>
        <p:grpSpPr bwMode="auto">
          <a:xfrm>
            <a:off x="7429510" y="1982790"/>
            <a:ext cx="328613" cy="161925"/>
            <a:chOff x="3854" y="975"/>
            <a:chExt cx="207" cy="102"/>
          </a:xfrm>
        </p:grpSpPr>
        <p:sp>
          <p:nvSpPr>
            <p:cNvPr id="53306" name="Line 31"/>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307" name="Line 32"/>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39290" name="Freeform 33"/>
          <p:cNvSpPr>
            <a:spLocks/>
          </p:cNvSpPr>
          <p:nvPr/>
        </p:nvSpPr>
        <p:spPr bwMode="auto">
          <a:xfrm flipV="1">
            <a:off x="8021639" y="1704979"/>
            <a:ext cx="1398587" cy="455613"/>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139291" name="Group 34"/>
          <p:cNvGrpSpPr>
            <a:grpSpLocks/>
          </p:cNvGrpSpPr>
          <p:nvPr/>
        </p:nvGrpSpPr>
        <p:grpSpPr bwMode="auto">
          <a:xfrm>
            <a:off x="4171965" y="1695450"/>
            <a:ext cx="328613" cy="554038"/>
            <a:chOff x="1668" y="1110"/>
            <a:chExt cx="207" cy="349"/>
          </a:xfrm>
        </p:grpSpPr>
        <p:sp>
          <p:nvSpPr>
            <p:cNvPr id="53301" name="Line 35"/>
            <p:cNvSpPr>
              <a:spLocks noChangeShapeType="1"/>
            </p:cNvSpPr>
            <p:nvPr/>
          </p:nvSpPr>
          <p:spPr bwMode="auto">
            <a:xfrm>
              <a:off x="1771" y="1110"/>
              <a:ext cx="0" cy="344"/>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302" name="Line 36"/>
            <p:cNvSpPr>
              <a:spLocks noChangeShapeType="1"/>
            </p:cNvSpPr>
            <p:nvPr/>
          </p:nvSpPr>
          <p:spPr bwMode="auto">
            <a:xfrm flipH="1">
              <a:off x="1700" y="1149"/>
              <a:ext cx="141"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139318" name="Group 37"/>
            <p:cNvGrpSpPr>
              <a:grpSpLocks/>
            </p:cNvGrpSpPr>
            <p:nvPr/>
          </p:nvGrpSpPr>
          <p:grpSpPr bwMode="auto">
            <a:xfrm>
              <a:off x="1668" y="1357"/>
              <a:ext cx="207" cy="102"/>
              <a:chOff x="3854" y="975"/>
              <a:chExt cx="207" cy="102"/>
            </a:xfrm>
          </p:grpSpPr>
          <p:sp>
            <p:nvSpPr>
              <p:cNvPr id="53304" name="Line 38"/>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305" name="Line 39"/>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grpSp>
        <p:nvGrpSpPr>
          <p:cNvPr id="139292" name="Group 40"/>
          <p:cNvGrpSpPr>
            <a:grpSpLocks/>
          </p:cNvGrpSpPr>
          <p:nvPr/>
        </p:nvGrpSpPr>
        <p:grpSpPr bwMode="auto">
          <a:xfrm>
            <a:off x="4959365" y="1695452"/>
            <a:ext cx="328613" cy="550863"/>
            <a:chOff x="2164" y="1110"/>
            <a:chExt cx="207" cy="347"/>
          </a:xfrm>
        </p:grpSpPr>
        <p:sp>
          <p:nvSpPr>
            <p:cNvPr id="53296" name="Line 41"/>
            <p:cNvSpPr>
              <a:spLocks noChangeShapeType="1"/>
            </p:cNvSpPr>
            <p:nvPr/>
          </p:nvSpPr>
          <p:spPr bwMode="auto">
            <a:xfrm>
              <a:off x="2271" y="1110"/>
              <a:ext cx="0" cy="344"/>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97" name="Line 42"/>
            <p:cNvSpPr>
              <a:spLocks noChangeShapeType="1"/>
            </p:cNvSpPr>
            <p:nvPr/>
          </p:nvSpPr>
          <p:spPr bwMode="auto">
            <a:xfrm flipH="1">
              <a:off x="2208" y="1149"/>
              <a:ext cx="141"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139313" name="Group 43"/>
            <p:cNvGrpSpPr>
              <a:grpSpLocks/>
            </p:cNvGrpSpPr>
            <p:nvPr/>
          </p:nvGrpSpPr>
          <p:grpSpPr bwMode="auto">
            <a:xfrm>
              <a:off x="2164" y="1355"/>
              <a:ext cx="207" cy="102"/>
              <a:chOff x="3854" y="975"/>
              <a:chExt cx="207" cy="102"/>
            </a:xfrm>
          </p:grpSpPr>
          <p:sp>
            <p:nvSpPr>
              <p:cNvPr id="53299" name="Line 44"/>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300" name="Line 45"/>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grpSp>
        <p:nvGrpSpPr>
          <p:cNvPr id="139293" name="Group 46"/>
          <p:cNvGrpSpPr>
            <a:grpSpLocks/>
          </p:cNvGrpSpPr>
          <p:nvPr/>
        </p:nvGrpSpPr>
        <p:grpSpPr bwMode="auto">
          <a:xfrm>
            <a:off x="2444765" y="1685927"/>
            <a:ext cx="328613" cy="550863"/>
            <a:chOff x="580" y="1104"/>
            <a:chExt cx="207" cy="347"/>
          </a:xfrm>
        </p:grpSpPr>
        <p:sp>
          <p:nvSpPr>
            <p:cNvPr id="53291" name="Line 47"/>
            <p:cNvSpPr>
              <a:spLocks noChangeShapeType="1"/>
            </p:cNvSpPr>
            <p:nvPr/>
          </p:nvSpPr>
          <p:spPr bwMode="auto">
            <a:xfrm>
              <a:off x="689" y="1104"/>
              <a:ext cx="0" cy="344"/>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92" name="Line 48"/>
            <p:cNvSpPr>
              <a:spLocks noChangeShapeType="1"/>
            </p:cNvSpPr>
            <p:nvPr/>
          </p:nvSpPr>
          <p:spPr bwMode="auto">
            <a:xfrm flipH="1">
              <a:off x="627" y="1151"/>
              <a:ext cx="14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139308" name="Group 49"/>
            <p:cNvGrpSpPr>
              <a:grpSpLocks/>
            </p:cNvGrpSpPr>
            <p:nvPr/>
          </p:nvGrpSpPr>
          <p:grpSpPr bwMode="auto">
            <a:xfrm>
              <a:off x="580" y="1349"/>
              <a:ext cx="207" cy="102"/>
              <a:chOff x="3854" y="975"/>
              <a:chExt cx="207" cy="102"/>
            </a:xfrm>
          </p:grpSpPr>
          <p:sp>
            <p:nvSpPr>
              <p:cNvPr id="53294" name="Line 50"/>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95" name="Line 51"/>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grpSp>
        <p:nvGrpSpPr>
          <p:cNvPr id="139294" name="Group 52"/>
          <p:cNvGrpSpPr>
            <a:grpSpLocks/>
          </p:cNvGrpSpPr>
          <p:nvPr/>
        </p:nvGrpSpPr>
        <p:grpSpPr bwMode="auto">
          <a:xfrm>
            <a:off x="2441590" y="3281392"/>
            <a:ext cx="328613" cy="161925"/>
            <a:chOff x="3854" y="975"/>
            <a:chExt cx="207" cy="102"/>
          </a:xfrm>
        </p:grpSpPr>
        <p:sp>
          <p:nvSpPr>
            <p:cNvPr id="53289" name="Line 53"/>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90" name="Line 54"/>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139295" name="Group 55"/>
          <p:cNvGrpSpPr>
            <a:grpSpLocks/>
          </p:cNvGrpSpPr>
          <p:nvPr/>
        </p:nvGrpSpPr>
        <p:grpSpPr bwMode="auto">
          <a:xfrm>
            <a:off x="7581915" y="2798763"/>
            <a:ext cx="328613" cy="660400"/>
            <a:chOff x="3816" y="1805"/>
            <a:chExt cx="207" cy="416"/>
          </a:xfrm>
        </p:grpSpPr>
        <p:sp>
          <p:nvSpPr>
            <p:cNvPr id="53284" name="Line 56"/>
            <p:cNvSpPr>
              <a:spLocks noChangeShapeType="1"/>
            </p:cNvSpPr>
            <p:nvPr/>
          </p:nvSpPr>
          <p:spPr bwMode="auto">
            <a:xfrm>
              <a:off x="3921" y="1805"/>
              <a:ext cx="0" cy="40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85" name="Line 57"/>
            <p:cNvSpPr>
              <a:spLocks noChangeShapeType="1"/>
            </p:cNvSpPr>
            <p:nvPr/>
          </p:nvSpPr>
          <p:spPr bwMode="auto">
            <a:xfrm flipH="1">
              <a:off x="3851" y="1844"/>
              <a:ext cx="14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139301" name="Group 58"/>
            <p:cNvGrpSpPr>
              <a:grpSpLocks/>
            </p:cNvGrpSpPr>
            <p:nvPr/>
          </p:nvGrpSpPr>
          <p:grpSpPr bwMode="auto">
            <a:xfrm>
              <a:off x="3816" y="2119"/>
              <a:ext cx="207" cy="102"/>
              <a:chOff x="3854" y="975"/>
              <a:chExt cx="207" cy="102"/>
            </a:xfrm>
          </p:grpSpPr>
          <p:sp>
            <p:nvSpPr>
              <p:cNvPr id="53287" name="Line 59"/>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88" name="Line 60"/>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sp>
        <p:nvSpPr>
          <p:cNvPr id="53281" name="Line 61"/>
          <p:cNvSpPr>
            <a:spLocks noChangeShapeType="1"/>
          </p:cNvSpPr>
          <p:nvPr/>
        </p:nvSpPr>
        <p:spPr bwMode="auto">
          <a:xfrm flipH="1">
            <a:off x="6072193" y="1752600"/>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3282" name="Line 62"/>
          <p:cNvSpPr>
            <a:spLocks noChangeShapeType="1"/>
          </p:cNvSpPr>
          <p:nvPr/>
        </p:nvSpPr>
        <p:spPr bwMode="auto">
          <a:xfrm flipH="1">
            <a:off x="9307513" y="1797050"/>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Tree>
    <p:extLst>
      <p:ext uri="{BB962C8B-B14F-4D97-AF65-F5344CB8AC3E}">
        <p14:creationId xmlns:p14="http://schemas.microsoft.com/office/powerpoint/2010/main" val="32129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71">
                                            <p:txEl>
                                              <p:pRg st="1" end="1"/>
                                            </p:txEl>
                                          </p:spTgt>
                                        </p:tgtEl>
                                        <p:attrNameLst>
                                          <p:attrName>style.visibility</p:attrName>
                                        </p:attrNameLst>
                                      </p:cBhvr>
                                      <p:to>
                                        <p:strVal val="visible"/>
                                      </p:to>
                                    </p:set>
                                    <p:animEffect transition="in" filter="dissolve">
                                      <p:cBhvr>
                                        <p:cTn id="7" dur="500"/>
                                        <p:tgtEl>
                                          <p:spTgt spid="5327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3271">
                                            <p:txEl>
                                              <p:pRg st="2" end="2"/>
                                            </p:txEl>
                                          </p:spTgt>
                                        </p:tgtEl>
                                        <p:attrNameLst>
                                          <p:attrName>style.visibility</p:attrName>
                                        </p:attrNameLst>
                                      </p:cBhvr>
                                      <p:to>
                                        <p:strVal val="visible"/>
                                      </p:to>
                                    </p:set>
                                    <p:animEffect transition="in" filter="dissolve">
                                      <p:cBhvr>
                                        <p:cTn id="15" dur="500"/>
                                        <p:tgtEl>
                                          <p:spTgt spid="5327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3271">
                                            <p:txEl>
                                              <p:pRg st="3" end="3"/>
                                            </p:txEl>
                                          </p:spTgt>
                                        </p:tgtEl>
                                        <p:attrNameLst>
                                          <p:attrName>style.visibility</p:attrName>
                                        </p:attrNameLst>
                                      </p:cBhvr>
                                      <p:to>
                                        <p:strVal val="visible"/>
                                      </p:to>
                                    </p:set>
                                    <p:animEffect transition="in" filter="dissolve">
                                      <p:cBhvr>
                                        <p:cTn id="20" dur="500"/>
                                        <p:tgtEl>
                                          <p:spTgt spid="53271">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dirty="0">
                <a:latin typeface="Arial" charset="0"/>
                <a:cs typeface="+mj-cs"/>
              </a:rPr>
              <a:t>Entity types – associatives</a:t>
            </a:r>
          </a:p>
        </p:txBody>
      </p:sp>
      <p:sp>
        <p:nvSpPr>
          <p:cNvPr id="54275" name="Rectangle 5"/>
          <p:cNvSpPr>
            <a:spLocks noChangeArrowheads="1"/>
          </p:cNvSpPr>
          <p:nvPr/>
        </p:nvSpPr>
        <p:spPr bwMode="auto">
          <a:xfrm>
            <a:off x="4286915" y="1870771"/>
            <a:ext cx="310257"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a:cs typeface="Arial" charset="0"/>
              </a:rPr>
              <a:t>fills</a:t>
            </a:r>
          </a:p>
        </p:txBody>
      </p:sp>
      <p:sp>
        <p:nvSpPr>
          <p:cNvPr id="54276" name="Rectangle 6"/>
          <p:cNvSpPr>
            <a:spLocks noChangeArrowheads="1"/>
          </p:cNvSpPr>
          <p:nvPr/>
        </p:nvSpPr>
        <p:spPr bwMode="auto">
          <a:xfrm>
            <a:off x="5050056" y="1859659"/>
            <a:ext cx="492123"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defTabSz="873125" eaLnBrk="0" hangingPunct="0">
              <a:defRPr/>
            </a:pPr>
            <a:r>
              <a:rPr lang="en-US" sz="1000">
                <a:cs typeface="Arial" charset="0"/>
              </a:rPr>
              <a:t>assigns</a:t>
            </a:r>
          </a:p>
        </p:txBody>
      </p:sp>
      <p:sp>
        <p:nvSpPr>
          <p:cNvPr id="54277" name="Rectangle 7"/>
          <p:cNvSpPr>
            <a:spLocks noChangeArrowheads="1"/>
          </p:cNvSpPr>
          <p:nvPr/>
        </p:nvSpPr>
        <p:spPr bwMode="auto">
          <a:xfrm>
            <a:off x="3368684" y="1669159"/>
            <a:ext cx="535404"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a:cs typeface="Arial" charset="0"/>
              </a:rPr>
              <a:t>filled by</a:t>
            </a:r>
          </a:p>
        </p:txBody>
      </p:sp>
      <p:sp>
        <p:nvSpPr>
          <p:cNvPr id="54278" name="Rectangle 8"/>
          <p:cNvSpPr>
            <a:spLocks noChangeArrowheads="1"/>
          </p:cNvSpPr>
          <p:nvPr/>
        </p:nvSpPr>
        <p:spPr bwMode="auto">
          <a:xfrm>
            <a:off x="5511576" y="1638996"/>
            <a:ext cx="750206"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1913" tIns="25400" rIns="61913" bIns="25400">
            <a:spAutoFit/>
          </a:bodyPr>
          <a:lstStyle/>
          <a:p>
            <a:pPr algn="ctr" defTabSz="873125" eaLnBrk="0" hangingPunct="0">
              <a:defRPr/>
            </a:pPr>
            <a:r>
              <a:rPr lang="en-US" sz="1000">
                <a:cs typeface="Arial" charset="0"/>
              </a:rPr>
              <a:t>assigned via</a:t>
            </a:r>
          </a:p>
        </p:txBody>
      </p:sp>
      <p:grpSp>
        <p:nvGrpSpPr>
          <p:cNvPr id="2" name="Group 1">
            <a:extLst>
              <a:ext uri="{FF2B5EF4-FFF2-40B4-BE49-F238E27FC236}">
                <a16:creationId xmlns:a16="http://schemas.microsoft.com/office/drawing/2014/main" id="{C448EE5B-D1D6-3846-AEC8-8B828E2F3F50}"/>
              </a:ext>
            </a:extLst>
          </p:cNvPr>
          <p:cNvGrpSpPr/>
          <p:nvPr/>
        </p:nvGrpSpPr>
        <p:grpSpPr>
          <a:xfrm>
            <a:off x="5572357" y="2012088"/>
            <a:ext cx="3106727" cy="1252557"/>
            <a:chOff x="5572357" y="2012088"/>
            <a:chExt cx="3106727" cy="1252557"/>
          </a:xfrm>
        </p:grpSpPr>
        <p:sp>
          <p:nvSpPr>
            <p:cNvPr id="54280" name="Line 10"/>
            <p:cNvSpPr>
              <a:spLocks noChangeShapeType="1"/>
            </p:cNvSpPr>
            <p:nvPr/>
          </p:nvSpPr>
          <p:spPr bwMode="auto">
            <a:xfrm flipH="1" flipV="1">
              <a:off x="5572357" y="2012088"/>
              <a:ext cx="411163" cy="33972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4281" name="Text Box 11"/>
            <p:cNvSpPr txBox="1">
              <a:spLocks noChangeArrowheads="1"/>
            </p:cNvSpPr>
            <p:nvPr/>
          </p:nvSpPr>
          <p:spPr bwMode="auto">
            <a:xfrm>
              <a:off x="5939059" y="2310538"/>
              <a:ext cx="2740025" cy="9541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l">
                <a:defRPr/>
              </a:pPr>
              <a:r>
                <a:rPr lang="en-US" i="0">
                  <a:cs typeface="Arial" charset="0"/>
                </a:rPr>
                <a:t>Naming the relationships from an associative is often difficult, because the associative entity itself is a relationship</a:t>
              </a:r>
            </a:p>
          </p:txBody>
        </p:sp>
      </p:grpSp>
      <p:grpSp>
        <p:nvGrpSpPr>
          <p:cNvPr id="3" name="Group 2">
            <a:extLst>
              <a:ext uri="{FF2B5EF4-FFF2-40B4-BE49-F238E27FC236}">
                <a16:creationId xmlns:a16="http://schemas.microsoft.com/office/drawing/2014/main" id="{34595B2E-70B9-D641-9515-ED5EB7DC156E}"/>
              </a:ext>
            </a:extLst>
          </p:cNvPr>
          <p:cNvGrpSpPr/>
          <p:nvPr/>
        </p:nvGrpSpPr>
        <p:grpSpPr>
          <a:xfrm>
            <a:off x="882806" y="2378771"/>
            <a:ext cx="3310006" cy="822803"/>
            <a:chOff x="882806" y="2378771"/>
            <a:chExt cx="3310006" cy="822803"/>
          </a:xfrm>
        </p:grpSpPr>
        <p:sp>
          <p:nvSpPr>
            <p:cNvPr id="54279" name="Line 9"/>
            <p:cNvSpPr>
              <a:spLocks noChangeShapeType="1"/>
            </p:cNvSpPr>
            <p:nvPr/>
          </p:nvSpPr>
          <p:spPr bwMode="auto">
            <a:xfrm flipV="1">
              <a:off x="3597499" y="2378771"/>
              <a:ext cx="595313" cy="198438"/>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4282" name="Text Box 12"/>
            <p:cNvSpPr txBox="1">
              <a:spLocks noChangeArrowheads="1"/>
            </p:cNvSpPr>
            <p:nvPr/>
          </p:nvSpPr>
          <p:spPr bwMode="auto">
            <a:xfrm>
              <a:off x="882806" y="2462910"/>
              <a:ext cx="3025852" cy="7386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ctr" eaLnBrk="0" hangingPunct="0">
                <a:defRPr sz="1400" i="1">
                  <a:solidFill>
                    <a:schemeClr val="tx1"/>
                  </a:solidFill>
                  <a:latin typeface="Arial" charset="0"/>
                  <a:ea typeface="ＭＳ Ｐゴシック" charset="0"/>
                </a:defRPr>
              </a:lvl1pPr>
              <a:lvl2pPr marL="742950" indent="-285750" algn="ctr" eaLnBrk="0" hangingPunct="0">
                <a:defRPr sz="1400" i="1">
                  <a:solidFill>
                    <a:schemeClr val="tx1"/>
                  </a:solidFill>
                  <a:latin typeface="Arial" charset="0"/>
                  <a:ea typeface="ＭＳ Ｐゴシック" charset="0"/>
                </a:defRPr>
              </a:lvl2pPr>
              <a:lvl3pPr marL="1143000" indent="-228600" algn="ctr" eaLnBrk="0" hangingPunct="0">
                <a:defRPr sz="1400" i="1">
                  <a:solidFill>
                    <a:schemeClr val="tx1"/>
                  </a:solidFill>
                  <a:latin typeface="Arial" charset="0"/>
                  <a:ea typeface="ＭＳ Ｐゴシック" charset="0"/>
                </a:defRPr>
              </a:lvl3pPr>
              <a:lvl4pPr marL="1600200" indent="-228600" algn="ctr" eaLnBrk="0" hangingPunct="0">
                <a:defRPr sz="1400" i="1">
                  <a:solidFill>
                    <a:schemeClr val="tx1"/>
                  </a:solidFill>
                  <a:latin typeface="Arial" charset="0"/>
                  <a:ea typeface="ＭＳ Ｐゴシック" charset="0"/>
                </a:defRPr>
              </a:lvl4pPr>
              <a:lvl5pPr marL="2057400" indent="-228600" algn="ctr" eaLnBrk="0" hangingPunct="0">
                <a:defRPr sz="1400" i="1">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i="1">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i="1">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i="1">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i="1">
                  <a:solidFill>
                    <a:schemeClr val="tx1"/>
                  </a:solidFill>
                  <a:latin typeface="Arial" charset="0"/>
                  <a:ea typeface="ＭＳ Ｐゴシック" charset="0"/>
                </a:defRPr>
              </a:lvl9pPr>
            </a:lstStyle>
            <a:p>
              <a:pPr algn="l">
                <a:defRPr/>
              </a:pPr>
              <a:r>
                <a:rPr lang="en-US" i="0" dirty="0">
                  <a:cs typeface="Arial" charset="0"/>
                </a:rPr>
                <a:t>Drawn between and below the associated (parent) entities with two or more crowsfeet on the top edge</a:t>
              </a:r>
            </a:p>
          </p:txBody>
        </p:sp>
      </p:grpSp>
      <p:sp>
        <p:nvSpPr>
          <p:cNvPr id="54283" name="Rectangle 13"/>
          <p:cNvSpPr>
            <a:spLocks noChangeArrowheads="1"/>
          </p:cNvSpPr>
          <p:nvPr/>
        </p:nvSpPr>
        <p:spPr bwMode="auto">
          <a:xfrm>
            <a:off x="882805" y="3591153"/>
            <a:ext cx="10121310" cy="3157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Relates (</a:t>
            </a:r>
            <a:r>
              <a:rPr lang="ja-JP" alt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associates</a:t>
            </a:r>
            <a:r>
              <a:rPr lang="ja-JP" altLang="en-US">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two or more other entities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records facts about the association (M:M relationship) between those other entities</a:t>
            </a:r>
          </a:p>
          <a:p>
            <a:pPr marL="800100" lvl="2"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sometimes so important it is discovered directly (Order, Contract, …) and is shown on the Conceptual Model – the remainder are added on the Logical Model</a:t>
            </a:r>
          </a:p>
          <a:p>
            <a:pPr marL="800100" lvl="2"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other times it evolves from "resolving" M:M relationships</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Can associate any combination of different entity types</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i="1" dirty="0">
                <a:latin typeface="Arial" panose="020B0604020202020204" pitchFamily="34" charset="0"/>
                <a:cs typeface="Arial" panose="020B0604020202020204" pitchFamily="34" charset="0"/>
              </a:rPr>
              <a:t>Dependent</a:t>
            </a:r>
            <a:r>
              <a:rPr lang="en-US" dirty="0">
                <a:latin typeface="Arial" panose="020B0604020202020204" pitchFamily="34" charset="0"/>
                <a:cs typeface="Arial" panose="020B0604020202020204" pitchFamily="34" charset="0"/>
              </a:rPr>
              <a:t> on two or more parent entities</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Drawn </a:t>
            </a:r>
            <a:r>
              <a:rPr lang="en-US" i="1" dirty="0">
                <a:latin typeface="Arial" panose="020B0604020202020204" pitchFamily="34" charset="0"/>
                <a:cs typeface="Arial" panose="020B0604020202020204" pitchFamily="34" charset="0"/>
              </a:rPr>
              <a:t>between and below </a:t>
            </a:r>
            <a:r>
              <a:rPr lang="en-US" dirty="0">
                <a:latin typeface="Arial" panose="020B0604020202020204" pitchFamily="34" charset="0"/>
                <a:cs typeface="Arial" panose="020B0604020202020204" pitchFamily="34" charset="0"/>
              </a:rPr>
              <a:t>the parent entities</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54284" name="Rectangle 14"/>
          <p:cNvSpPr>
            <a:spLocks noChangeArrowheads="1"/>
          </p:cNvSpPr>
          <p:nvPr/>
        </p:nvSpPr>
        <p:spPr bwMode="auto">
          <a:xfrm>
            <a:off x="2745010" y="997675"/>
            <a:ext cx="1017587" cy="631825"/>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dirty="0">
                <a:cs typeface="Arial" charset="0"/>
              </a:rPr>
              <a:t>Position</a:t>
            </a:r>
          </a:p>
        </p:txBody>
      </p:sp>
      <p:sp>
        <p:nvSpPr>
          <p:cNvPr id="54285" name="Rectangle 15"/>
          <p:cNvSpPr>
            <a:spLocks noChangeArrowheads="1"/>
          </p:cNvSpPr>
          <p:nvPr/>
        </p:nvSpPr>
        <p:spPr bwMode="auto">
          <a:xfrm>
            <a:off x="5834281" y="997675"/>
            <a:ext cx="1017587" cy="633413"/>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Employee</a:t>
            </a:r>
          </a:p>
          <a:p>
            <a:pPr marL="742950" indent="-742950" algn="ctr" defTabSz="873125" eaLnBrk="0" hangingPunct="0">
              <a:lnSpc>
                <a:spcPct val="90000"/>
              </a:lnSpc>
              <a:defRPr/>
            </a:pPr>
            <a:endParaRPr lang="en-US" sz="1200" b="1">
              <a:cs typeface="Arial" charset="0"/>
            </a:endParaRPr>
          </a:p>
        </p:txBody>
      </p:sp>
      <p:sp>
        <p:nvSpPr>
          <p:cNvPr id="54286" name="Rectangle 16"/>
          <p:cNvSpPr>
            <a:spLocks noChangeArrowheads="1"/>
          </p:cNvSpPr>
          <p:nvPr/>
        </p:nvSpPr>
        <p:spPr bwMode="auto">
          <a:xfrm>
            <a:off x="4259480" y="2167663"/>
            <a:ext cx="1016000"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Assignment</a:t>
            </a:r>
          </a:p>
          <a:p>
            <a:pPr marL="742950" indent="-742950" algn="ctr" defTabSz="873125" eaLnBrk="0" hangingPunct="0">
              <a:lnSpc>
                <a:spcPct val="90000"/>
              </a:lnSpc>
              <a:defRPr/>
            </a:pPr>
            <a:endParaRPr lang="en-US" sz="1200" b="1">
              <a:solidFill>
                <a:schemeClr val="bg1"/>
              </a:solidFill>
              <a:cs typeface="Arial" charset="0"/>
            </a:endParaRPr>
          </a:p>
        </p:txBody>
      </p:sp>
      <p:grpSp>
        <p:nvGrpSpPr>
          <p:cNvPr id="141326" name="Group 17"/>
          <p:cNvGrpSpPr>
            <a:grpSpLocks/>
          </p:cNvGrpSpPr>
          <p:nvPr/>
        </p:nvGrpSpPr>
        <p:grpSpPr bwMode="auto">
          <a:xfrm>
            <a:off x="4870682" y="1989863"/>
            <a:ext cx="328613" cy="161925"/>
            <a:chOff x="3854" y="975"/>
            <a:chExt cx="207" cy="102"/>
          </a:xfrm>
        </p:grpSpPr>
        <p:sp>
          <p:nvSpPr>
            <p:cNvPr id="54296" name="Line 18"/>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4297" name="Line 19"/>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41327" name="Freeform 20"/>
          <p:cNvSpPr>
            <a:spLocks/>
          </p:cNvSpPr>
          <p:nvPr/>
        </p:nvSpPr>
        <p:spPr bwMode="auto">
          <a:xfrm flipH="1" flipV="1">
            <a:off x="3208558" y="1638997"/>
            <a:ext cx="1398587" cy="512763"/>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141328" name="Group 21"/>
          <p:cNvGrpSpPr>
            <a:grpSpLocks/>
          </p:cNvGrpSpPr>
          <p:nvPr/>
        </p:nvGrpSpPr>
        <p:grpSpPr bwMode="auto">
          <a:xfrm>
            <a:off x="4442057" y="1989863"/>
            <a:ext cx="328613" cy="161925"/>
            <a:chOff x="3854" y="975"/>
            <a:chExt cx="207" cy="102"/>
          </a:xfrm>
        </p:grpSpPr>
        <p:sp>
          <p:nvSpPr>
            <p:cNvPr id="54294" name="Line 22"/>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4295" name="Line 23"/>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41329" name="Freeform 24"/>
          <p:cNvSpPr>
            <a:spLocks/>
          </p:cNvSpPr>
          <p:nvPr/>
        </p:nvSpPr>
        <p:spPr bwMode="auto">
          <a:xfrm flipV="1">
            <a:off x="5034181" y="1626296"/>
            <a:ext cx="1398587" cy="541338"/>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4291" name="Line 25"/>
          <p:cNvSpPr>
            <a:spLocks noChangeShapeType="1"/>
          </p:cNvSpPr>
          <p:nvPr/>
        </p:nvSpPr>
        <p:spPr bwMode="auto">
          <a:xfrm flipH="1">
            <a:off x="3094255" y="1721546"/>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4292" name="Line 26"/>
          <p:cNvSpPr>
            <a:spLocks noChangeShapeType="1"/>
          </p:cNvSpPr>
          <p:nvPr/>
        </p:nvSpPr>
        <p:spPr bwMode="auto">
          <a:xfrm flipH="1">
            <a:off x="6320055" y="1718371"/>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Tree>
    <p:extLst>
      <p:ext uri="{BB962C8B-B14F-4D97-AF65-F5344CB8AC3E}">
        <p14:creationId xmlns:p14="http://schemas.microsoft.com/office/powerpoint/2010/main" val="409930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83">
                                            <p:txEl>
                                              <p:pRg st="1" end="1"/>
                                            </p:txEl>
                                          </p:spTgt>
                                        </p:tgtEl>
                                        <p:attrNameLst>
                                          <p:attrName>style.visibility</p:attrName>
                                        </p:attrNameLst>
                                      </p:cBhvr>
                                      <p:to>
                                        <p:strVal val="visible"/>
                                      </p:to>
                                    </p:set>
                                    <p:animEffect transition="in" filter="dissolve">
                                      <p:cBhvr>
                                        <p:cTn id="7" dur="500"/>
                                        <p:tgtEl>
                                          <p:spTgt spid="5428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4283">
                                            <p:txEl>
                                              <p:pRg st="2" end="2"/>
                                            </p:txEl>
                                          </p:spTgt>
                                        </p:tgtEl>
                                        <p:attrNameLst>
                                          <p:attrName>style.visibility</p:attrName>
                                        </p:attrNameLst>
                                      </p:cBhvr>
                                      <p:to>
                                        <p:strVal val="visible"/>
                                      </p:to>
                                    </p:set>
                                    <p:animEffect transition="in" filter="dissolve">
                                      <p:cBhvr>
                                        <p:cTn id="10" dur="500"/>
                                        <p:tgtEl>
                                          <p:spTgt spid="5428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4283">
                                            <p:txEl>
                                              <p:pRg st="3" end="3"/>
                                            </p:txEl>
                                          </p:spTgt>
                                        </p:tgtEl>
                                        <p:attrNameLst>
                                          <p:attrName>style.visibility</p:attrName>
                                        </p:attrNameLst>
                                      </p:cBhvr>
                                      <p:to>
                                        <p:strVal val="visible"/>
                                      </p:to>
                                    </p:set>
                                    <p:animEffect transition="in" filter="dissolve">
                                      <p:cBhvr>
                                        <p:cTn id="20" dur="500"/>
                                        <p:tgtEl>
                                          <p:spTgt spid="5428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4283">
                                            <p:txEl>
                                              <p:pRg st="4" end="4"/>
                                            </p:txEl>
                                          </p:spTgt>
                                        </p:tgtEl>
                                        <p:attrNameLst>
                                          <p:attrName>style.visibility</p:attrName>
                                        </p:attrNameLst>
                                      </p:cBhvr>
                                      <p:to>
                                        <p:strVal val="visible"/>
                                      </p:to>
                                    </p:set>
                                    <p:animEffect transition="in" filter="dissolve">
                                      <p:cBhvr>
                                        <p:cTn id="25" dur="500"/>
                                        <p:tgtEl>
                                          <p:spTgt spid="5428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4283">
                                            <p:txEl>
                                              <p:pRg st="5" end="5"/>
                                            </p:txEl>
                                          </p:spTgt>
                                        </p:tgtEl>
                                        <p:attrNameLst>
                                          <p:attrName>style.visibility</p:attrName>
                                        </p:attrNameLst>
                                      </p:cBhvr>
                                      <p:to>
                                        <p:strVal val="visible"/>
                                      </p:to>
                                    </p:set>
                                    <p:animEffect transition="in" filter="dissolve">
                                      <p:cBhvr>
                                        <p:cTn id="30" dur="500"/>
                                        <p:tgtEl>
                                          <p:spTgt spid="54283">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42" name="Rectangle 2"/>
          <p:cNvSpPr>
            <a:spLocks noChangeArrowheads="1"/>
          </p:cNvSpPr>
          <p:nvPr/>
        </p:nvSpPr>
        <p:spPr bwMode="auto">
          <a:xfrm>
            <a:off x="885238" y="652465"/>
            <a:ext cx="10994148" cy="603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R="0" lvl="0" algn="l" defTabSz="914400" rtl="0" eaLnBrk="1" fontAlgn="auto" latinLnBrk="0" hangingPunct="1">
              <a:lnSpc>
                <a:spcPct val="100000"/>
              </a:lnSpc>
              <a:spcBef>
                <a:spcPct val="20000"/>
              </a:spcBef>
              <a:spcAft>
                <a:spcPts val="0"/>
              </a:spcAft>
              <a:buClr>
                <a:srgbClr val="000000"/>
              </a:buClr>
              <a:buSzTx/>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Client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p>
          <a:p>
            <a:pPr marL="342900" lvl="0" indent="-342900">
              <a:spcBef>
                <a:spcPct val="20000"/>
              </a:spcBef>
              <a:buClr>
                <a:srgbClr val="000000"/>
              </a:buClr>
              <a:buFont typeface="Arial" panose="020B0604020202020204" pitchFamily="34" charset="0"/>
              <a:buChar char="•"/>
              <a:defRPr/>
            </a:pPr>
            <a:r>
              <a:rPr lang="en-US" sz="2000" dirty="0">
                <a:solidFill>
                  <a:srgbClr val="000000"/>
                </a:solidFill>
              </a:rPr>
              <a:t>Regulatory agency </a:t>
            </a:r>
            <a:r>
              <a:rPr lang="en-US" sz="2000" dirty="0">
                <a:solidFill>
                  <a:srgbClr val="000000"/>
                </a:solidFill>
                <a:latin typeface="Calibri" panose="020F0502020204030204"/>
              </a:rPr>
              <a:t>ensuring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the safe design, installation, and use of technical equipment</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lang="en-US" sz="2000" dirty="0">
                <a:solidFill>
                  <a:srgbClr val="000000"/>
                </a:solidFill>
                <a:latin typeface="Calibri" panose="020F0502020204030204"/>
              </a:rPr>
              <a:t>Natural 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as systems, electrical systems, boilers and pressure vessels, elevating devices, &amp; many more</a:t>
            </a:r>
          </a:p>
          <a:p>
            <a:pPr marR="0" lvl="0" algn="l" defTabSz="914400" rtl="0" eaLnBrk="1" fontAlgn="auto" latinLnBrk="0" hangingPunct="1">
              <a:lnSpc>
                <a:spcPct val="100000"/>
              </a:lnSpc>
              <a:spcBef>
                <a:spcPct val="20000"/>
              </a:spcBef>
              <a:spcAft>
                <a:spcPts val="0"/>
              </a:spcAft>
              <a:buClr>
                <a:srgbClr val="000000"/>
              </a:buClr>
              <a:buSzTx/>
              <a:tabLst/>
              <a:defRPr/>
            </a:pPr>
            <a:br>
              <a:rPr lang="en-US" sz="2000" dirty="0">
                <a:solidFill>
                  <a:srgbClr val="000000"/>
                </a:solidFill>
                <a:latin typeface="Calibri" panose="020F0502020204030204"/>
              </a:rPr>
            </a:br>
            <a:br>
              <a:rPr lang="en-US" sz="2000" dirty="0">
                <a:solidFill>
                  <a:srgbClr val="000000"/>
                </a:solidFill>
                <a:latin typeface="Calibri" panose="020F0502020204030204"/>
              </a:rPr>
            </a:br>
            <a:br>
              <a:rPr lang="en-US" sz="2000" dirty="0">
                <a:solidFill>
                  <a:srgbClr val="000000"/>
                </a:solidFill>
                <a:latin typeface="Calibri" panose="020F0502020204030204"/>
              </a:rPr>
            </a:b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Goal</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Shift from an inspection-based model (~800 inspectors!) to client-managed safety programs</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Clients</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will apply for a </a:t>
            </a: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Client Safety Management Program Authorisation (CSMP</a:t>
            </a:r>
            <a:r>
              <a:rPr lang="en-US" sz="2000" i="1" dirty="0">
                <a:solidFill>
                  <a:srgbClr val="000000"/>
                </a:solidFill>
                <a:latin typeface="Calibri" panose="020F0502020204030204"/>
              </a:rPr>
              <a:t> Authorisation) </a:t>
            </a:r>
            <a:br>
              <a:rPr lang="en-US" sz="2000" i="1" dirty="0">
                <a:solidFill>
                  <a:srgbClr val="000000"/>
                </a:solidFill>
                <a:latin typeface="Calibri" panose="020F0502020204030204"/>
              </a:rPr>
            </a:br>
            <a:r>
              <a:rPr lang="en-US" sz="2000" i="1" dirty="0">
                <a:solidFill>
                  <a:srgbClr val="000000"/>
                </a:solidFill>
                <a:latin typeface="Calibri" panose="020F0502020204030204"/>
              </a:rPr>
              <a:t>- </a:t>
            </a:r>
            <a:r>
              <a:rPr lang="en-US" sz="2000" dirty="0">
                <a:solidFill>
                  <a:srgbClr val="000000"/>
                </a:solidFill>
                <a:latin typeface="Calibri" panose="020F0502020204030204"/>
              </a:rPr>
              <a:t>must </a:t>
            </a:r>
            <a:r>
              <a:rPr lang="en-US" sz="2000" noProof="0" dirty="0">
                <a:solidFill>
                  <a:srgbClr val="000000"/>
                </a:solidFill>
                <a:latin typeface="Calibri" panose="020F0502020204030204"/>
              </a:rPr>
              <a:t>show effective processes and </a:t>
            </a:r>
            <a:r>
              <a:rPr kumimoji="0" lang="en-US" sz="2000" b="0" u="none" strike="noStrike" kern="1200" cap="none" spc="0" normalizeH="0" dirty="0">
                <a:ln>
                  <a:noFill/>
                </a:ln>
                <a:solidFill>
                  <a:srgbClr val="000000"/>
                </a:solidFill>
                <a:effectLst/>
                <a:uLnTx/>
                <a:uFillTx/>
                <a:latin typeface="Calibri" panose="020F0502020204030204"/>
                <a:ea typeface="+mn-ea"/>
                <a:cs typeface="+mn-cs"/>
              </a:rPr>
              <a:t>accurate record-keeping</a:t>
            </a:r>
          </a:p>
          <a:p>
            <a:pPr marL="342900" indent="-342900">
              <a:spcBef>
                <a:spcPct val="20000"/>
              </a:spcBef>
              <a:buClr>
                <a:srgbClr val="000000"/>
              </a:buClr>
              <a:buFont typeface="Arial" panose="020B0604020202020204" pitchFamily="34" charset="0"/>
              <a:buChar char="•"/>
              <a:defRPr/>
            </a:pPr>
            <a:r>
              <a:rPr lang="en-US" sz="2000" dirty="0">
                <a:solidFill>
                  <a:srgbClr val="000000"/>
                </a:solidFill>
              </a:rPr>
              <a:t>Clients will pay a fee for managing </a:t>
            </a:r>
            <a:r>
              <a:rPr lang="en-US" sz="2000" i="1" dirty="0">
                <a:solidFill>
                  <a:srgbClr val="000000"/>
                </a:solidFill>
              </a:rPr>
              <a:t>their own safety programs! </a:t>
            </a:r>
            <a:r>
              <a:rPr lang="en-US" sz="2000" dirty="0">
                <a:solidFill>
                  <a:srgbClr val="000000"/>
                </a:solidFill>
              </a:rPr>
              <a:t>Still beneficial!</a:t>
            </a:r>
          </a:p>
          <a:p>
            <a:pPr marL="342900" marR="0" lvl="0" indent="-342900" algn="l" defTabSz="914400"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endParaRPr kumimoji="0" lang="en-US" sz="2000" b="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8131" name="Rectangle 3"/>
          <p:cNvSpPr>
            <a:spLocks noGrp="1" noChangeArrowheads="1"/>
          </p:cNvSpPr>
          <p:nvPr>
            <p:ph type="title"/>
          </p:nvPr>
        </p:nvSpPr>
        <p:spPr>
          <a:extLst>
            <a:ext uri="{91240B29-F687-4f45-9708-019B960494DF}">
              <a14:hiddenLine xmlns="" xmlns:a14="http://schemas.microsoft.com/office/drawing/2010/main" w="9525" cap="flat" cmpd="sng" algn="ctr">
                <a:solidFill>
                  <a:schemeClr val="tx1"/>
                </a:solidFill>
                <a:prstDash val="solid"/>
                <a:miter lim="800000"/>
                <a:headEnd/>
                <a:tailEnd/>
              </a14:hiddenLine>
            </a:ext>
          </a:extLst>
        </p:spPr>
        <p:txBody>
          <a:bodyPr/>
          <a:lstStyle/>
          <a:p>
            <a:pPr>
              <a:defRPr/>
            </a:pPr>
            <a:r>
              <a:rPr lang="en-US" sz="2600" dirty="0"/>
              <a:t>Case study – Concept Model, Services, Use Cases, Business Processes</a:t>
            </a:r>
          </a:p>
        </p:txBody>
      </p:sp>
      <p:pic>
        <p:nvPicPr>
          <p:cNvPr id="94210" name="Picture 2" descr="Boiler inspections">
            <a:extLst>
              <a:ext uri="{FF2B5EF4-FFF2-40B4-BE49-F238E27FC236}">
                <a16:creationId xmlns:a16="http://schemas.microsoft.com/office/drawing/2014/main" id="{390AC7CA-3005-CE42-B31B-07637036EB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6496" y="4499355"/>
            <a:ext cx="2812369" cy="2109277"/>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Do Yourself Stock Illustrations – 2,497 Do Yourself Stock Illustrations,  Vectors &amp; Clipart - Dreamstime">
            <a:extLst>
              <a:ext uri="{FF2B5EF4-FFF2-40B4-BE49-F238E27FC236}">
                <a16:creationId xmlns:a16="http://schemas.microsoft.com/office/drawing/2014/main" id="{135F9839-6589-1944-A551-3763439C77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6641" y="4469887"/>
            <a:ext cx="3198963" cy="221929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27D651C-E7DD-6E49-830B-3CD54A287420}"/>
              </a:ext>
            </a:extLst>
          </p:cNvPr>
          <p:cNvGrpSpPr/>
          <p:nvPr/>
        </p:nvGrpSpPr>
        <p:grpSpPr>
          <a:xfrm>
            <a:off x="1326497" y="1832029"/>
            <a:ext cx="8089107" cy="696912"/>
            <a:chOff x="1326497" y="2074306"/>
            <a:chExt cx="8089107" cy="696912"/>
          </a:xfrm>
        </p:grpSpPr>
        <p:graphicFrame>
          <p:nvGraphicFramePr>
            <p:cNvPr id="8" name="Object 62">
              <a:extLst>
                <a:ext uri="{FF2B5EF4-FFF2-40B4-BE49-F238E27FC236}">
                  <a16:creationId xmlns:a16="http://schemas.microsoft.com/office/drawing/2014/main" id="{8D1C63D0-E1D8-C64F-8A61-E3BCA3687864}"/>
                </a:ext>
              </a:extLst>
            </p:cNvPr>
            <p:cNvGraphicFramePr>
              <a:graphicFrameLocks noChangeAspect="1"/>
            </p:cNvGraphicFramePr>
            <p:nvPr/>
          </p:nvGraphicFramePr>
          <p:xfrm>
            <a:off x="1326497" y="2079068"/>
            <a:ext cx="701675" cy="685800"/>
          </p:xfrm>
          <a:graphic>
            <a:graphicData uri="http://schemas.openxmlformats.org/presentationml/2006/ole">
              <mc:AlternateContent xmlns:mc="http://schemas.openxmlformats.org/markup-compatibility/2006">
                <mc:Choice xmlns:v="urn:schemas-microsoft-com:vml" Requires="v">
                  <p:oleObj name="Photo Editor Photo" r:id="rId5" imgW="5410200" imgH="5283200" progId="MSPhotoEd.3">
                    <p:embed/>
                  </p:oleObj>
                </mc:Choice>
                <mc:Fallback>
                  <p:oleObj name="Photo Editor Photo" r:id="rId5" imgW="5410200" imgH="5283200" progId="MSPhotoEd.3">
                    <p:embed/>
                    <p:pic>
                      <p:nvPicPr>
                        <p:cNvPr id="8" name="Object 62">
                          <a:extLst>
                            <a:ext uri="{FF2B5EF4-FFF2-40B4-BE49-F238E27FC236}">
                              <a16:creationId xmlns:a16="http://schemas.microsoft.com/office/drawing/2014/main" id="{8D1C63D0-E1D8-C64F-8A61-E3BCA36878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6497" y="2079068"/>
                          <a:ext cx="7016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9" name="Object 63">
              <a:extLst>
                <a:ext uri="{FF2B5EF4-FFF2-40B4-BE49-F238E27FC236}">
                  <a16:creationId xmlns:a16="http://schemas.microsoft.com/office/drawing/2014/main" id="{467A3689-8692-4846-A85D-03D2FDC29EEE}"/>
                </a:ext>
              </a:extLst>
            </p:cNvPr>
            <p:cNvGraphicFramePr>
              <a:graphicFrameLocks noChangeAspect="1"/>
            </p:cNvGraphicFramePr>
            <p:nvPr/>
          </p:nvGraphicFramePr>
          <p:xfrm>
            <a:off x="3435603" y="2080656"/>
            <a:ext cx="703263" cy="682625"/>
          </p:xfrm>
          <a:graphic>
            <a:graphicData uri="http://schemas.openxmlformats.org/presentationml/2006/ole">
              <mc:AlternateContent xmlns:mc="http://schemas.openxmlformats.org/markup-compatibility/2006">
                <mc:Choice xmlns:v="urn:schemas-microsoft-com:vml" Requires="v">
                  <p:oleObj name="Photo Editor Photo" r:id="rId7" imgW="5435600" imgH="5283200" progId="MSPhotoEd.3">
                    <p:embed/>
                  </p:oleObj>
                </mc:Choice>
                <mc:Fallback>
                  <p:oleObj name="Photo Editor Photo" r:id="rId7" imgW="5435600" imgH="5283200" progId="MSPhotoEd.3">
                    <p:embed/>
                    <p:pic>
                      <p:nvPicPr>
                        <p:cNvPr id="9" name="Object 63">
                          <a:extLst>
                            <a:ext uri="{FF2B5EF4-FFF2-40B4-BE49-F238E27FC236}">
                              <a16:creationId xmlns:a16="http://schemas.microsoft.com/office/drawing/2014/main" id="{467A3689-8692-4846-A85D-03D2FDC29E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5603" y="2080656"/>
                          <a:ext cx="7032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0" name="Object 64">
              <a:extLst>
                <a:ext uri="{FF2B5EF4-FFF2-40B4-BE49-F238E27FC236}">
                  <a16:creationId xmlns:a16="http://schemas.microsoft.com/office/drawing/2014/main" id="{07987ADE-378C-094E-8988-6DD10E7934D7}"/>
                </a:ext>
              </a:extLst>
            </p:cNvPr>
            <p:cNvGraphicFramePr>
              <a:graphicFrameLocks noChangeAspect="1"/>
            </p:cNvGraphicFramePr>
            <p:nvPr/>
          </p:nvGraphicFramePr>
          <p:xfrm>
            <a:off x="7656991" y="2075893"/>
            <a:ext cx="703263" cy="690562"/>
          </p:xfrm>
          <a:graphic>
            <a:graphicData uri="http://schemas.openxmlformats.org/presentationml/2006/ole">
              <mc:AlternateContent xmlns:mc="http://schemas.openxmlformats.org/markup-compatibility/2006">
                <mc:Choice xmlns:v="urn:schemas-microsoft-com:vml" Requires="v">
                  <p:oleObj name="Photo Editor Photo" r:id="rId9" imgW="5384800" imgH="5283200" progId="MSPhotoEd.3">
                    <p:embed/>
                  </p:oleObj>
                </mc:Choice>
                <mc:Fallback>
                  <p:oleObj name="Photo Editor Photo" r:id="rId9" imgW="5384800" imgH="5283200" progId="MSPhotoEd.3">
                    <p:embed/>
                    <p:pic>
                      <p:nvPicPr>
                        <p:cNvPr id="10" name="Object 64">
                          <a:extLst>
                            <a:ext uri="{FF2B5EF4-FFF2-40B4-BE49-F238E27FC236}">
                              <a16:creationId xmlns:a16="http://schemas.microsoft.com/office/drawing/2014/main" id="{07987ADE-378C-094E-8988-6DD10E7934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6991" y="2075893"/>
                          <a:ext cx="703263"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1" name="Object 65">
              <a:extLst>
                <a:ext uri="{FF2B5EF4-FFF2-40B4-BE49-F238E27FC236}">
                  <a16:creationId xmlns:a16="http://schemas.microsoft.com/office/drawing/2014/main" id="{FE7307C8-7598-6044-8FB2-D0675FF86D9A}"/>
                </a:ext>
              </a:extLst>
            </p:cNvPr>
            <p:cNvGraphicFramePr>
              <a:graphicFrameLocks noChangeAspect="1"/>
            </p:cNvGraphicFramePr>
            <p:nvPr/>
          </p:nvGraphicFramePr>
          <p:xfrm>
            <a:off x="5546297" y="2077481"/>
            <a:ext cx="703263" cy="687387"/>
          </p:xfrm>
          <a:graphic>
            <a:graphicData uri="http://schemas.openxmlformats.org/presentationml/2006/ole">
              <mc:AlternateContent xmlns:mc="http://schemas.openxmlformats.org/markup-compatibility/2006">
                <mc:Choice xmlns:v="urn:schemas-microsoft-com:vml" Requires="v">
                  <p:oleObj name="Photo Editor Photo" r:id="rId11" imgW="5410200" imgH="5283200" progId="MSPhotoEd.3">
                    <p:embed/>
                  </p:oleObj>
                </mc:Choice>
                <mc:Fallback>
                  <p:oleObj name="Photo Editor Photo" r:id="rId11" imgW="5410200" imgH="5283200" progId="MSPhotoEd.3">
                    <p:embed/>
                    <p:pic>
                      <p:nvPicPr>
                        <p:cNvPr id="11" name="Object 65">
                          <a:extLst>
                            <a:ext uri="{FF2B5EF4-FFF2-40B4-BE49-F238E27FC236}">
                              <a16:creationId xmlns:a16="http://schemas.microsoft.com/office/drawing/2014/main" id="{FE7307C8-7598-6044-8FB2-D0675FF86D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6297" y="2077481"/>
                          <a:ext cx="703263"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2" name="Object 66">
              <a:extLst>
                <a:ext uri="{FF2B5EF4-FFF2-40B4-BE49-F238E27FC236}">
                  <a16:creationId xmlns:a16="http://schemas.microsoft.com/office/drawing/2014/main" id="{F883E9C0-9664-9040-92F4-DCDA6AD5C6DD}"/>
                </a:ext>
              </a:extLst>
            </p:cNvPr>
            <p:cNvGraphicFramePr>
              <a:graphicFrameLocks noChangeAspect="1"/>
            </p:cNvGraphicFramePr>
            <p:nvPr/>
          </p:nvGraphicFramePr>
          <p:xfrm>
            <a:off x="8712341" y="2104468"/>
            <a:ext cx="703263" cy="633412"/>
          </p:xfrm>
          <a:graphic>
            <a:graphicData uri="http://schemas.openxmlformats.org/presentationml/2006/ole">
              <mc:AlternateContent xmlns:mc="http://schemas.openxmlformats.org/markup-compatibility/2006">
                <mc:Choice xmlns:v="urn:schemas-microsoft-com:vml" Requires="v">
                  <p:oleObj name="Photo Editor Photo" r:id="rId13" imgW="5918200" imgH="5321300" progId="MSPhotoEd.3">
                    <p:embed/>
                  </p:oleObj>
                </mc:Choice>
                <mc:Fallback>
                  <p:oleObj name="Photo Editor Photo" r:id="rId13" imgW="5918200" imgH="5321300" progId="MSPhotoEd.3">
                    <p:embed/>
                    <p:pic>
                      <p:nvPicPr>
                        <p:cNvPr id="12" name="Object 66">
                          <a:extLst>
                            <a:ext uri="{FF2B5EF4-FFF2-40B4-BE49-F238E27FC236}">
                              <a16:creationId xmlns:a16="http://schemas.microsoft.com/office/drawing/2014/main" id="{F883E9C0-9664-9040-92F4-DCDA6AD5C6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12341" y="2104468"/>
                          <a:ext cx="703263"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3" name="Object 67">
              <a:extLst>
                <a:ext uri="{FF2B5EF4-FFF2-40B4-BE49-F238E27FC236}">
                  <a16:creationId xmlns:a16="http://schemas.microsoft.com/office/drawing/2014/main" id="{41AF24CB-3BB3-2B4E-A849-342158359B59}"/>
                </a:ext>
              </a:extLst>
            </p:cNvPr>
            <p:cNvGraphicFramePr>
              <a:graphicFrameLocks noChangeAspect="1"/>
            </p:cNvGraphicFramePr>
            <p:nvPr/>
          </p:nvGraphicFramePr>
          <p:xfrm>
            <a:off x="4490950" y="2080656"/>
            <a:ext cx="703263" cy="682625"/>
          </p:xfrm>
          <a:graphic>
            <a:graphicData uri="http://schemas.openxmlformats.org/presentationml/2006/ole">
              <mc:AlternateContent xmlns:mc="http://schemas.openxmlformats.org/markup-compatibility/2006">
                <mc:Choice xmlns:v="urn:schemas-microsoft-com:vml" Requires="v">
                  <p:oleObj name="Photo Editor Photo" r:id="rId15" imgW="5435600" imgH="5283200" progId="MSPhotoEd.3">
                    <p:embed/>
                  </p:oleObj>
                </mc:Choice>
                <mc:Fallback>
                  <p:oleObj name="Photo Editor Photo" r:id="rId15" imgW="5435600" imgH="5283200" progId="MSPhotoEd.3">
                    <p:embed/>
                    <p:pic>
                      <p:nvPicPr>
                        <p:cNvPr id="13" name="Object 67">
                          <a:extLst>
                            <a:ext uri="{FF2B5EF4-FFF2-40B4-BE49-F238E27FC236}">
                              <a16:creationId xmlns:a16="http://schemas.microsoft.com/office/drawing/2014/main" id="{41AF24CB-3BB3-2B4E-A849-342158359B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90950" y="2080656"/>
                          <a:ext cx="7032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4" name="Object 68">
              <a:extLst>
                <a:ext uri="{FF2B5EF4-FFF2-40B4-BE49-F238E27FC236}">
                  <a16:creationId xmlns:a16="http://schemas.microsoft.com/office/drawing/2014/main" id="{4EE5F7EA-A058-7940-A46A-DC1B92238F5E}"/>
                </a:ext>
              </a:extLst>
            </p:cNvPr>
            <p:cNvGraphicFramePr>
              <a:graphicFrameLocks noChangeAspect="1"/>
            </p:cNvGraphicFramePr>
            <p:nvPr/>
          </p:nvGraphicFramePr>
          <p:xfrm>
            <a:off x="6601644" y="2080656"/>
            <a:ext cx="703263" cy="682625"/>
          </p:xfrm>
          <a:graphic>
            <a:graphicData uri="http://schemas.openxmlformats.org/presentationml/2006/ole">
              <mc:AlternateContent xmlns:mc="http://schemas.openxmlformats.org/markup-compatibility/2006">
                <mc:Choice xmlns:v="urn:schemas-microsoft-com:vml" Requires="v">
                  <p:oleObj name="Photo Editor Photo" r:id="rId17" imgW="5435600" imgH="5283200" progId="MSPhotoEd.3">
                    <p:embed/>
                  </p:oleObj>
                </mc:Choice>
                <mc:Fallback>
                  <p:oleObj name="Photo Editor Photo" r:id="rId17" imgW="5435600" imgH="5283200" progId="MSPhotoEd.3">
                    <p:embed/>
                    <p:pic>
                      <p:nvPicPr>
                        <p:cNvPr id="14" name="Object 68">
                          <a:extLst>
                            <a:ext uri="{FF2B5EF4-FFF2-40B4-BE49-F238E27FC236}">
                              <a16:creationId xmlns:a16="http://schemas.microsoft.com/office/drawing/2014/main" id="{4EE5F7EA-A058-7940-A46A-DC1B92238F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01644" y="2080656"/>
                          <a:ext cx="7032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aphicFrame>
          <p:nvGraphicFramePr>
            <p:cNvPr id="15" name="Object 69">
              <a:extLst>
                <a:ext uri="{FF2B5EF4-FFF2-40B4-BE49-F238E27FC236}">
                  <a16:creationId xmlns:a16="http://schemas.microsoft.com/office/drawing/2014/main" id="{87A7EE80-3A29-C342-90AF-2484EF2CB706}"/>
                </a:ext>
              </a:extLst>
            </p:cNvPr>
            <p:cNvGraphicFramePr>
              <a:graphicFrameLocks noChangeAspect="1"/>
            </p:cNvGraphicFramePr>
            <p:nvPr/>
          </p:nvGraphicFramePr>
          <p:xfrm>
            <a:off x="2380256" y="2074306"/>
            <a:ext cx="703263" cy="696912"/>
          </p:xfrm>
          <a:graphic>
            <a:graphicData uri="http://schemas.openxmlformats.org/presentationml/2006/ole">
              <mc:AlternateContent xmlns:mc="http://schemas.openxmlformats.org/markup-compatibility/2006">
                <mc:Choice xmlns:v="urn:schemas-microsoft-com:vml" Requires="v">
                  <p:oleObj name="Photo Editor Photo" r:id="rId19" imgW="5359400" imgH="5308600" progId="MSPhotoEd.3">
                    <p:embed/>
                  </p:oleObj>
                </mc:Choice>
                <mc:Fallback>
                  <p:oleObj name="Photo Editor Photo" r:id="rId19" imgW="5359400" imgH="5308600" progId="MSPhotoEd.3">
                    <p:embed/>
                    <p:pic>
                      <p:nvPicPr>
                        <p:cNvPr id="15" name="Object 69">
                          <a:extLst>
                            <a:ext uri="{FF2B5EF4-FFF2-40B4-BE49-F238E27FC236}">
                              <a16:creationId xmlns:a16="http://schemas.microsoft.com/office/drawing/2014/main" id="{87A7EE80-3A29-C342-90AF-2484EF2CB70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80256" y="2074306"/>
                          <a:ext cx="703263"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outerShdw>
                              </a:effectLst>
                            </a14:hiddenEffects>
                          </a:ext>
                        </a:extLst>
                      </p:spPr>
                    </p:pic>
                  </p:oleObj>
                </mc:Fallback>
              </mc:AlternateContent>
            </a:graphicData>
          </a:graphic>
        </p:graphicFrame>
      </p:grpSp>
    </p:spTree>
    <p:extLst>
      <p:ext uri="{BB962C8B-B14F-4D97-AF65-F5344CB8AC3E}">
        <p14:creationId xmlns:p14="http://schemas.microsoft.com/office/powerpoint/2010/main" val="2767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75042">
                                            <p:txEl>
                                              <p:pRg st="2" end="2"/>
                                            </p:txEl>
                                          </p:spTgt>
                                        </p:tgtEl>
                                        <p:attrNameLst>
                                          <p:attrName>style.visibility</p:attrName>
                                        </p:attrNameLst>
                                      </p:cBhvr>
                                      <p:to>
                                        <p:strVal val="visible"/>
                                      </p:to>
                                    </p:set>
                                    <p:animEffect transition="in" filter="dissolve">
                                      <p:cBhvr>
                                        <p:cTn id="7" dur="500"/>
                                        <p:tgtEl>
                                          <p:spTgt spid="277504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775042">
                                            <p:txEl>
                                              <p:pRg st="3" end="3"/>
                                            </p:txEl>
                                          </p:spTgt>
                                        </p:tgtEl>
                                        <p:attrNameLst>
                                          <p:attrName>style.visibility</p:attrName>
                                        </p:attrNameLst>
                                      </p:cBhvr>
                                      <p:to>
                                        <p:strVal val="visible"/>
                                      </p:to>
                                    </p:set>
                                    <p:animEffect transition="in" filter="dissolve">
                                      <p:cBhvr>
                                        <p:cTn id="15" dur="500"/>
                                        <p:tgtEl>
                                          <p:spTgt spid="2775042">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775042">
                                            <p:txEl>
                                              <p:pRg st="4" end="4"/>
                                            </p:txEl>
                                          </p:spTgt>
                                        </p:tgtEl>
                                        <p:attrNameLst>
                                          <p:attrName>style.visibility</p:attrName>
                                        </p:attrNameLst>
                                      </p:cBhvr>
                                      <p:to>
                                        <p:strVal val="visible"/>
                                      </p:to>
                                    </p:set>
                                    <p:animEffect transition="in" filter="dissolve">
                                      <p:cBhvr>
                                        <p:cTn id="18" dur="500"/>
                                        <p:tgtEl>
                                          <p:spTgt spid="277504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4210"/>
                                        </p:tgtEl>
                                        <p:attrNameLst>
                                          <p:attrName>style.visibility</p:attrName>
                                        </p:attrNameLst>
                                      </p:cBhvr>
                                      <p:to>
                                        <p:strVal val="visible"/>
                                      </p:to>
                                    </p:set>
                                    <p:animEffect transition="in" filter="dissolve">
                                      <p:cBhvr>
                                        <p:cTn id="23" dur="500"/>
                                        <p:tgtEl>
                                          <p:spTgt spid="94210"/>
                                        </p:tgtEl>
                                      </p:cBhvr>
                                    </p:animEffect>
                                  </p:childTnLst>
                                </p:cTn>
                              </p:par>
                              <p:par>
                                <p:cTn id="24" presetID="9" presetClass="entr" presetSubtype="0" fill="hold" nodeType="withEffect">
                                  <p:stCondLst>
                                    <p:cond delay="0"/>
                                  </p:stCondLst>
                                  <p:childTnLst>
                                    <p:set>
                                      <p:cBhvr>
                                        <p:cTn id="25" dur="1" fill="hold">
                                          <p:stCondLst>
                                            <p:cond delay="0"/>
                                          </p:stCondLst>
                                        </p:cTn>
                                        <p:tgtEl>
                                          <p:spTgt spid="94212"/>
                                        </p:tgtEl>
                                        <p:attrNameLst>
                                          <p:attrName>style.visibility</p:attrName>
                                        </p:attrNameLst>
                                      </p:cBhvr>
                                      <p:to>
                                        <p:strVal val="visible"/>
                                      </p:to>
                                    </p:set>
                                    <p:animEffect transition="in" filter="dissolve">
                                      <p:cBhvr>
                                        <p:cTn id="26" dur="500"/>
                                        <p:tgtEl>
                                          <p:spTgt spid="942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775042">
                                            <p:txEl>
                                              <p:pRg st="5" end="5"/>
                                            </p:txEl>
                                          </p:spTgt>
                                        </p:tgtEl>
                                        <p:attrNameLst>
                                          <p:attrName>style.visibility</p:attrName>
                                        </p:attrNameLst>
                                      </p:cBhvr>
                                      <p:to>
                                        <p:strVal val="visible"/>
                                      </p:to>
                                    </p:set>
                                    <p:animEffect transition="in" filter="dissolve">
                                      <p:cBhvr>
                                        <p:cTn id="31" dur="500"/>
                                        <p:tgtEl>
                                          <p:spTgt spid="277504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775042">
                                            <p:txEl>
                                              <p:pRg st="6" end="6"/>
                                            </p:txEl>
                                          </p:spTgt>
                                        </p:tgtEl>
                                        <p:attrNameLst>
                                          <p:attrName>style.visibility</p:attrName>
                                        </p:attrNameLst>
                                      </p:cBhvr>
                                      <p:to>
                                        <p:strVal val="visible"/>
                                      </p:to>
                                    </p:set>
                                    <p:animEffect transition="in" filter="dissolve">
                                      <p:cBhvr>
                                        <p:cTn id="36" dur="500"/>
                                        <p:tgtEl>
                                          <p:spTgt spid="27750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24"/>
          <p:cNvSpPr>
            <a:spLocks noChangeArrowheads="1"/>
          </p:cNvSpPr>
          <p:nvPr/>
        </p:nvSpPr>
        <p:spPr bwMode="auto">
          <a:xfrm>
            <a:off x="885238" y="3441539"/>
            <a:ext cx="8724816" cy="328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1913" tIns="25400" rIns="61913" bIns="25400">
            <a:spAutoFit/>
          </a:bodyPr>
          <a:lstStyle/>
          <a:p>
            <a:pPr defTabSz="873125" eaLnBrk="0" hangingPunct="0"/>
            <a:r>
              <a:rPr lang="en-US" sz="1400" dirty="0">
                <a:solidFill>
                  <a:srgbClr val="000000"/>
                </a:solidFill>
                <a:latin typeface="Arial" panose="020B0604020202020204" pitchFamily="34" charset="0"/>
                <a:cs typeface="Arial" panose="020B0604020202020204" pitchFamily="34" charset="0"/>
              </a:rPr>
              <a:t>Associative entities often contain a date range: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Effective Date to End Date (or Last Valid Date.)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Always check for the following:</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Gaps are allowed?</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Must be contiguous?</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Overlaps are allowed?</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Effective Dates can begin in the past or future?</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Is the date range </a:t>
            </a:r>
            <a:r>
              <a:rPr lang="en-US" sz="1400" i="1" dirty="0">
                <a:solidFill>
                  <a:srgbClr val="000000"/>
                </a:solidFill>
                <a:latin typeface="Arial" panose="020B0604020202020204" pitchFamily="34" charset="0"/>
                <a:cs typeface="Arial" panose="020B0604020202020204" pitchFamily="34" charset="0"/>
              </a:rPr>
              <a:t>until</a:t>
            </a:r>
            <a:r>
              <a:rPr lang="en-US" sz="1400" dirty="0">
                <a:solidFill>
                  <a:srgbClr val="000000"/>
                </a:solidFill>
                <a:latin typeface="Arial" panose="020B0604020202020204" pitchFamily="34" charset="0"/>
                <a:cs typeface="Arial" panose="020B0604020202020204" pitchFamily="34" charset="0"/>
              </a:rPr>
              <a:t> or </a:t>
            </a:r>
            <a:r>
              <a:rPr lang="en-US" sz="1400" i="1" dirty="0">
                <a:solidFill>
                  <a:srgbClr val="000000"/>
                </a:solidFill>
                <a:latin typeface="Arial" panose="020B0604020202020204" pitchFamily="34" charset="0"/>
                <a:cs typeface="Arial" panose="020B0604020202020204" pitchFamily="34" charset="0"/>
              </a:rPr>
              <a:t>through</a:t>
            </a:r>
            <a:r>
              <a:rPr lang="en-US" sz="1400" dirty="0">
                <a:solidFill>
                  <a:srgbClr val="000000"/>
                </a:solidFill>
                <a:latin typeface="Arial" panose="020B0604020202020204" pitchFamily="34" charset="0"/>
                <a:cs typeface="Arial" panose="020B0604020202020204" pitchFamily="34" charset="0"/>
              </a:rPr>
              <a:t> the End Date? (tot </a:t>
            </a:r>
            <a:r>
              <a:rPr lang="en-US" sz="1400" dirty="0" err="1">
                <a:solidFill>
                  <a:srgbClr val="000000"/>
                </a:solidFill>
                <a:latin typeface="Arial" panose="020B0604020202020204" pitchFamily="34" charset="0"/>
                <a:cs typeface="Arial" panose="020B0604020202020204" pitchFamily="34" charset="0"/>
              </a:rPr>
              <a:t>en</a:t>
            </a:r>
            <a:r>
              <a:rPr lang="en-US" sz="1400" dirty="0">
                <a:solidFill>
                  <a:srgbClr val="000000"/>
                </a:solidFill>
                <a:latin typeface="Arial" panose="020B0604020202020204" pitchFamily="34" charset="0"/>
                <a:cs typeface="Arial" panose="020B0604020202020204" pitchFamily="34" charset="0"/>
              </a:rPr>
              <a:t> met)</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Must an End Date be specified, and if so, what format is used – “null” or “</a:t>
            </a:r>
            <a:r>
              <a:rPr lang="en-US" sz="1400" dirty="0" err="1">
                <a:solidFill>
                  <a:srgbClr val="000000"/>
                </a:solidFill>
                <a:latin typeface="Arial" panose="020B0604020202020204" pitchFamily="34" charset="0"/>
                <a:cs typeface="Arial" panose="020B0604020202020204" pitchFamily="34" charset="0"/>
              </a:rPr>
              <a:t>HighDate</a:t>
            </a:r>
            <a:r>
              <a:rPr lang="en-US" sz="1400" dirty="0">
                <a:solidFill>
                  <a:srgbClr val="000000"/>
                </a:solidFill>
                <a:latin typeface="Arial" panose="020B0604020202020204" pitchFamily="34" charset="0"/>
                <a:cs typeface="Arial" panose="020B0604020202020204" pitchFamily="34" charset="0"/>
              </a:rPr>
              <a:t> – 99991231?”</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Must the date range fit within a parent</a:t>
            </a:r>
            <a:r>
              <a:rPr lang="en-US" altLang="ja-JP" sz="1400" dirty="0">
                <a:solidFill>
                  <a:srgbClr val="000000"/>
                </a:solidFill>
                <a:latin typeface="Arial" panose="020B0604020202020204" pitchFamily="34" charset="0"/>
                <a:cs typeface="Arial" panose="020B0604020202020204" pitchFamily="34" charset="0"/>
              </a:rPr>
              <a:t>'s</a:t>
            </a:r>
            <a:r>
              <a:rPr lang="en-US" sz="1400" dirty="0">
                <a:solidFill>
                  <a:srgbClr val="000000"/>
                </a:solidFill>
                <a:latin typeface="Arial" panose="020B0604020202020204" pitchFamily="34" charset="0"/>
                <a:cs typeface="Arial" panose="020B0604020202020204" pitchFamily="34" charset="0"/>
              </a:rPr>
              <a:t> date range?</a:t>
            </a:r>
          </a:p>
          <a:p>
            <a:pPr marL="233363" lvl="1" indent="-231775" defTabSz="873125" eaLnBrk="0" hangingPunct="0">
              <a:spcBef>
                <a:spcPct val="50000"/>
              </a:spcBef>
              <a:buFontTx/>
              <a:buChar char="•"/>
            </a:pPr>
            <a:r>
              <a:rPr lang="en-US" sz="1400" dirty="0">
                <a:solidFill>
                  <a:srgbClr val="000000"/>
                </a:solidFill>
                <a:latin typeface="Arial" panose="020B0604020202020204" pitchFamily="34" charset="0"/>
                <a:cs typeface="Arial" panose="020B0604020202020204" pitchFamily="34" charset="0"/>
              </a:rPr>
              <a:t>Do global time zones need to be handled?</a:t>
            </a:r>
          </a:p>
        </p:txBody>
      </p:sp>
      <p:sp>
        <p:nvSpPr>
          <p:cNvPr id="55298" name="Rectangle 2"/>
          <p:cNvSpPr>
            <a:spLocks noGrp="1" noChangeArrowheads="1"/>
          </p:cNvSpPr>
          <p:nvPr>
            <p:ph type="title"/>
          </p:nvPr>
        </p:nvSpPr>
        <p:spPr/>
        <p:txBody>
          <a:bodyPr/>
          <a:lstStyle/>
          <a:p>
            <a:pPr eaLnBrk="1" hangingPunct="1">
              <a:defRPr/>
            </a:pPr>
            <a:r>
              <a:rPr lang="en-US" dirty="0">
                <a:latin typeface="Arial" charset="0"/>
                <a:cs typeface="+mj-cs"/>
              </a:rPr>
              <a:t>Associatives – notes</a:t>
            </a:r>
          </a:p>
        </p:txBody>
      </p:sp>
      <p:sp>
        <p:nvSpPr>
          <p:cNvPr id="62" name="Rectangle 9"/>
          <p:cNvSpPr>
            <a:spLocks noChangeArrowheads="1"/>
          </p:cNvSpPr>
          <p:nvPr/>
        </p:nvSpPr>
        <p:spPr bwMode="auto">
          <a:xfrm>
            <a:off x="3968750" y="722602"/>
            <a:ext cx="1017588" cy="633412"/>
          </a:xfrm>
          <a:prstGeom prst="rect">
            <a:avLst/>
          </a:prstGeom>
          <a:solidFill>
            <a:schemeClr val="bg1"/>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1"/>
          <a:lstStyle/>
          <a:p>
            <a:pPr marL="742950" indent="-742950" algn="ctr" defTabSz="873125" eaLnBrk="0" hangingPunct="0">
              <a:lnSpc>
                <a:spcPct val="97000"/>
              </a:lnSpc>
              <a:defRPr/>
            </a:pPr>
            <a:r>
              <a:rPr lang="en-US" sz="1200" b="1">
                <a:solidFill>
                  <a:srgbClr val="000000"/>
                </a:solidFill>
                <a:latin typeface="Arial" pitchFamily="34" charset="0"/>
              </a:rPr>
              <a:t>Benefit</a:t>
            </a:r>
          </a:p>
          <a:p>
            <a:pPr marL="742950" indent="-742950" algn="ctr" defTabSz="873125" eaLnBrk="0" hangingPunct="0">
              <a:lnSpc>
                <a:spcPct val="97000"/>
              </a:lnSpc>
              <a:defRPr/>
            </a:pPr>
            <a:r>
              <a:rPr lang="en-US" sz="1200" b="1">
                <a:solidFill>
                  <a:srgbClr val="000000"/>
                </a:solidFill>
                <a:latin typeface="Arial" pitchFamily="34" charset="0"/>
              </a:rPr>
              <a:t>Program</a:t>
            </a:r>
          </a:p>
        </p:txBody>
      </p:sp>
      <p:sp>
        <p:nvSpPr>
          <p:cNvPr id="63" name="Rectangle 10"/>
          <p:cNvSpPr>
            <a:spLocks noChangeArrowheads="1"/>
          </p:cNvSpPr>
          <p:nvPr/>
        </p:nvSpPr>
        <p:spPr bwMode="auto">
          <a:xfrm>
            <a:off x="7008813" y="748002"/>
            <a:ext cx="1017588" cy="631825"/>
          </a:xfrm>
          <a:prstGeom prst="rect">
            <a:avLst/>
          </a:prstGeom>
          <a:solidFill>
            <a:schemeClr val="bg1"/>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1"/>
          <a:lstStyle/>
          <a:p>
            <a:pPr marL="742950" indent="-742950" defTabSz="873125" eaLnBrk="0" hangingPunct="0">
              <a:lnSpc>
                <a:spcPct val="90000"/>
              </a:lnSpc>
              <a:defRPr/>
            </a:pPr>
            <a:r>
              <a:rPr lang="en-US" sz="1200" b="1">
                <a:solidFill>
                  <a:srgbClr val="000000"/>
                </a:solidFill>
                <a:latin typeface="Arial" pitchFamily="34" charset="0"/>
              </a:rPr>
              <a:t>Employee</a:t>
            </a:r>
          </a:p>
        </p:txBody>
      </p:sp>
      <p:grpSp>
        <p:nvGrpSpPr>
          <p:cNvPr id="64" name="Group 11"/>
          <p:cNvGrpSpPr>
            <a:grpSpLocks/>
          </p:cNvGrpSpPr>
          <p:nvPr/>
        </p:nvGrpSpPr>
        <p:grpSpPr bwMode="auto">
          <a:xfrm>
            <a:off x="4992688" y="940089"/>
            <a:ext cx="2009775" cy="334962"/>
            <a:chOff x="2239" y="1160"/>
            <a:chExt cx="1266" cy="211"/>
          </a:xfrm>
        </p:grpSpPr>
        <p:sp>
          <p:nvSpPr>
            <p:cNvPr id="84" name="Line 12"/>
            <p:cNvSpPr>
              <a:spLocks noChangeShapeType="1"/>
            </p:cNvSpPr>
            <p:nvPr/>
          </p:nvSpPr>
          <p:spPr bwMode="auto">
            <a:xfrm>
              <a:off x="2247" y="1262"/>
              <a:ext cx="1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85" name="Line 13"/>
            <p:cNvSpPr>
              <a:spLocks noChangeShapeType="1"/>
            </p:cNvSpPr>
            <p:nvPr/>
          </p:nvSpPr>
          <p:spPr bwMode="auto">
            <a:xfrm flipV="1">
              <a:off x="3396" y="1160"/>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86" name="Line 14"/>
            <p:cNvSpPr>
              <a:spLocks noChangeShapeType="1"/>
            </p:cNvSpPr>
            <p:nvPr/>
          </p:nvSpPr>
          <p:spPr bwMode="auto">
            <a:xfrm>
              <a:off x="3404" y="1269"/>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87" name="Line 15"/>
            <p:cNvSpPr>
              <a:spLocks noChangeShapeType="1"/>
            </p:cNvSpPr>
            <p:nvPr/>
          </p:nvSpPr>
          <p:spPr bwMode="auto">
            <a:xfrm>
              <a:off x="2239" y="1176"/>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88" name="Line 16"/>
            <p:cNvSpPr>
              <a:spLocks noChangeShapeType="1"/>
            </p:cNvSpPr>
            <p:nvPr/>
          </p:nvSpPr>
          <p:spPr bwMode="auto">
            <a:xfrm flipV="1">
              <a:off x="2239" y="1269"/>
              <a:ext cx="86" cy="8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65" name="Rectangle 17"/>
          <p:cNvSpPr>
            <a:spLocks noChangeArrowheads="1"/>
          </p:cNvSpPr>
          <p:nvPr/>
        </p:nvSpPr>
        <p:spPr bwMode="auto">
          <a:xfrm>
            <a:off x="6108700" y="1151227"/>
            <a:ext cx="636588" cy="204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algn="ctr" defTabSz="873125" eaLnBrk="0" hangingPunct="0">
              <a:defRPr/>
            </a:pPr>
            <a:r>
              <a:rPr lang="en-US" sz="1000">
                <a:solidFill>
                  <a:srgbClr val="000000"/>
                </a:solidFill>
                <a:latin typeface="Arial" pitchFamily="34" charset="0"/>
              </a:rPr>
              <a:t>enrolls in</a:t>
            </a:r>
          </a:p>
        </p:txBody>
      </p:sp>
      <p:sp>
        <p:nvSpPr>
          <p:cNvPr id="68" name="Rectangle 20"/>
          <p:cNvSpPr>
            <a:spLocks noChangeArrowheads="1"/>
          </p:cNvSpPr>
          <p:nvPr/>
        </p:nvSpPr>
        <p:spPr bwMode="auto">
          <a:xfrm>
            <a:off x="5216525" y="841664"/>
            <a:ext cx="749300" cy="204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algn="ctr" defTabSz="873125" eaLnBrk="0" hangingPunct="0">
              <a:defRPr/>
            </a:pPr>
            <a:r>
              <a:rPr lang="en-US" sz="1000">
                <a:solidFill>
                  <a:srgbClr val="000000"/>
                </a:solidFill>
                <a:latin typeface="Arial" pitchFamily="34" charset="0"/>
              </a:rPr>
              <a:t>enrolled by</a:t>
            </a:r>
          </a:p>
        </p:txBody>
      </p:sp>
      <p:grpSp>
        <p:nvGrpSpPr>
          <p:cNvPr id="9" name="Group 8">
            <a:extLst>
              <a:ext uri="{FF2B5EF4-FFF2-40B4-BE49-F238E27FC236}">
                <a16:creationId xmlns:a16="http://schemas.microsoft.com/office/drawing/2014/main" id="{5F15971E-E915-5147-B64F-D2AA2C7FF060}"/>
              </a:ext>
            </a:extLst>
          </p:cNvPr>
          <p:cNvGrpSpPr/>
          <p:nvPr/>
        </p:nvGrpSpPr>
        <p:grpSpPr>
          <a:xfrm>
            <a:off x="6427788" y="1356014"/>
            <a:ext cx="4154488" cy="2511425"/>
            <a:chOff x="6427788" y="1356014"/>
            <a:chExt cx="4154488" cy="2511425"/>
          </a:xfrm>
        </p:grpSpPr>
        <p:sp>
          <p:nvSpPr>
            <p:cNvPr id="67" name="Rectangle 19"/>
            <p:cNvSpPr>
              <a:spLocks noChangeArrowheads="1"/>
            </p:cNvSpPr>
            <p:nvPr/>
          </p:nvSpPr>
          <p:spPr bwMode="auto">
            <a:xfrm>
              <a:off x="7339013" y="1494127"/>
              <a:ext cx="3243263"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1913" tIns="25400" rIns="61913" bIns="25400">
              <a:spAutoFit/>
            </a:bodyPr>
            <a:lstStyle/>
            <a:p>
              <a:pPr defTabSz="873125" eaLnBrk="0" hangingPunct="0">
                <a:defRPr/>
              </a:pPr>
              <a:r>
                <a:rPr lang="en-US" sz="1400" dirty="0">
                  <a:solidFill>
                    <a:srgbClr val="000000"/>
                  </a:solidFill>
                  <a:latin typeface="Arial" pitchFamily="34" charset="0"/>
                </a:rPr>
                <a:t>The M:M relationship name is often the basis for the associative entity name</a:t>
              </a:r>
            </a:p>
          </p:txBody>
        </p:sp>
        <p:sp>
          <p:nvSpPr>
            <p:cNvPr id="71" name="Arc 23"/>
            <p:cNvSpPr>
              <a:spLocks/>
            </p:cNvSpPr>
            <p:nvPr/>
          </p:nvSpPr>
          <p:spPr bwMode="auto">
            <a:xfrm>
              <a:off x="6492875" y="2056102"/>
              <a:ext cx="3473450" cy="18113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03"/>
                    <a:pt x="11970" y="21562"/>
                    <a:pt x="66" y="21599"/>
                  </a:cubicBezTo>
                </a:path>
                <a:path w="21600" h="21600" stroke="0" extrusionOk="0">
                  <a:moveTo>
                    <a:pt x="21600" y="0"/>
                  </a:moveTo>
                  <a:cubicBezTo>
                    <a:pt x="21600" y="11903"/>
                    <a:pt x="11970" y="21562"/>
                    <a:pt x="66" y="21599"/>
                  </a:cubicBezTo>
                  <a:lnTo>
                    <a:pt x="0" y="0"/>
                  </a:lnTo>
                  <a:lnTo>
                    <a:pt x="21600" y="0"/>
                  </a:lnTo>
                  <a:close/>
                </a:path>
              </a:pathLst>
            </a:custGeom>
            <a:noFill/>
            <a:ln w="12700" cap="rnd">
              <a:solidFill>
                <a:schemeClr val="tx1"/>
              </a:solidFill>
              <a:round/>
              <a:headEnd type="none" w="sm" len="sm"/>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72" name="AutoShape 25"/>
            <p:cNvCxnSpPr>
              <a:cxnSpLocks noChangeShapeType="1"/>
              <a:stCxn id="67" idx="1"/>
              <a:endCxn id="65" idx="2"/>
            </p:cNvCxnSpPr>
            <p:nvPr/>
          </p:nvCxnSpPr>
          <p:spPr bwMode="auto">
            <a:xfrm rot="10800000">
              <a:off x="6427788" y="1356014"/>
              <a:ext cx="912813" cy="379412"/>
            </a:xfrm>
            <a:prstGeom prst="curvedConnector2">
              <a:avLst/>
            </a:prstGeom>
            <a:noFill/>
            <a:ln w="1270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 name="Group 7">
            <a:extLst>
              <a:ext uri="{FF2B5EF4-FFF2-40B4-BE49-F238E27FC236}">
                <a16:creationId xmlns:a16="http://schemas.microsoft.com/office/drawing/2014/main" id="{826A5C9E-704A-4F42-8B0F-DE473AA8ED99}"/>
              </a:ext>
            </a:extLst>
          </p:cNvPr>
          <p:cNvGrpSpPr/>
          <p:nvPr/>
        </p:nvGrpSpPr>
        <p:grpSpPr>
          <a:xfrm>
            <a:off x="3802063" y="1721139"/>
            <a:ext cx="4279900" cy="2336800"/>
            <a:chOff x="3802063" y="1721139"/>
            <a:chExt cx="4279900" cy="2336800"/>
          </a:xfrm>
        </p:grpSpPr>
        <p:sp>
          <p:nvSpPr>
            <p:cNvPr id="66" name="Rectangle 18"/>
            <p:cNvSpPr>
              <a:spLocks noChangeArrowheads="1"/>
            </p:cNvSpPr>
            <p:nvPr/>
          </p:nvSpPr>
          <p:spPr bwMode="auto">
            <a:xfrm>
              <a:off x="5402263" y="1721139"/>
              <a:ext cx="1019175" cy="261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defTabSz="873125" eaLnBrk="0" hangingPunct="0">
                <a:lnSpc>
                  <a:spcPct val="85000"/>
                </a:lnSpc>
              </a:pPr>
              <a:r>
                <a:rPr lang="en-US" sz="1600" b="1" i="1" dirty="0">
                  <a:solidFill>
                    <a:srgbClr val="000000"/>
                  </a:solidFill>
                </a:rPr>
                <a:t>becomes…</a:t>
              </a:r>
            </a:p>
          </p:txBody>
        </p:sp>
        <p:grpSp>
          <p:nvGrpSpPr>
            <p:cNvPr id="7" name="Group 6">
              <a:extLst>
                <a:ext uri="{FF2B5EF4-FFF2-40B4-BE49-F238E27FC236}">
                  <a16:creationId xmlns:a16="http://schemas.microsoft.com/office/drawing/2014/main" id="{180573AE-E4F6-1648-8B9D-7F0743255180}"/>
                </a:ext>
              </a:extLst>
            </p:cNvPr>
            <p:cNvGrpSpPr/>
            <p:nvPr/>
          </p:nvGrpSpPr>
          <p:grpSpPr>
            <a:xfrm>
              <a:off x="3802063" y="2178339"/>
              <a:ext cx="4279900" cy="1879600"/>
              <a:chOff x="3802063" y="2178339"/>
              <a:chExt cx="4279900" cy="1879600"/>
            </a:xfrm>
          </p:grpSpPr>
          <p:sp>
            <p:nvSpPr>
              <p:cNvPr id="57" name="Rectangle 4"/>
              <p:cNvSpPr>
                <a:spLocks noChangeArrowheads="1"/>
              </p:cNvSpPr>
              <p:nvPr/>
            </p:nvSpPr>
            <p:spPr bwMode="auto">
              <a:xfrm>
                <a:off x="5483225" y="3426114"/>
                <a:ext cx="1017588" cy="631825"/>
              </a:xfrm>
              <a:prstGeom prst="rect">
                <a:avLst/>
              </a:prstGeom>
              <a:solidFill>
                <a:srgbClr val="0000FF"/>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1"/>
              <a:lstStyle/>
              <a:p>
                <a:pPr marL="742950" indent="-742950" algn="ctr" defTabSz="873125" eaLnBrk="0" hangingPunct="0">
                  <a:lnSpc>
                    <a:spcPct val="90000"/>
                  </a:lnSpc>
                  <a:defRPr/>
                </a:pPr>
                <a:r>
                  <a:rPr lang="en-US" sz="1200" b="1" dirty="0">
                    <a:solidFill>
                      <a:srgbClr val="FFFFFF"/>
                    </a:solidFill>
                    <a:latin typeface="Arial" pitchFamily="34" charset="0"/>
                  </a:rPr>
                  <a:t>Benefit</a:t>
                </a:r>
              </a:p>
              <a:p>
                <a:pPr marL="742950" indent="-742950" algn="ctr" defTabSz="873125" eaLnBrk="0" hangingPunct="0">
                  <a:lnSpc>
                    <a:spcPct val="90000"/>
                  </a:lnSpc>
                  <a:defRPr/>
                </a:pPr>
                <a:r>
                  <a:rPr lang="en-US" sz="1200" b="1" dirty="0">
                    <a:solidFill>
                      <a:srgbClr val="FFFFFF"/>
                    </a:solidFill>
                    <a:latin typeface="Arial" pitchFamily="34" charset="0"/>
                  </a:rPr>
                  <a:t>Program</a:t>
                </a:r>
              </a:p>
              <a:p>
                <a:pPr marL="742950" indent="-742950" algn="ctr" defTabSz="873125" eaLnBrk="0" hangingPunct="0">
                  <a:lnSpc>
                    <a:spcPct val="90000"/>
                  </a:lnSpc>
                  <a:defRPr/>
                </a:pPr>
                <a:r>
                  <a:rPr lang="en-US" sz="1200" b="1" dirty="0">
                    <a:solidFill>
                      <a:srgbClr val="FFFFFF"/>
                    </a:solidFill>
                    <a:latin typeface="Arial" pitchFamily="34" charset="0"/>
                  </a:rPr>
                  <a:t>Enrollment</a:t>
                </a:r>
              </a:p>
              <a:p>
                <a:pPr marL="742950" indent="-742950" algn="ctr" defTabSz="873125" eaLnBrk="0" hangingPunct="0">
                  <a:lnSpc>
                    <a:spcPct val="90000"/>
                  </a:lnSpc>
                  <a:defRPr/>
                </a:pPr>
                <a:endParaRPr lang="en-US" sz="1200" b="1" dirty="0">
                  <a:solidFill>
                    <a:srgbClr val="FFFFFF"/>
                  </a:solidFill>
                  <a:latin typeface="Arial" pitchFamily="34" charset="0"/>
                </a:endParaRPr>
              </a:p>
            </p:txBody>
          </p:sp>
          <p:sp>
            <p:nvSpPr>
              <p:cNvPr id="58" name="Rectangle 5"/>
              <p:cNvSpPr>
                <a:spLocks noChangeArrowheads="1"/>
              </p:cNvSpPr>
              <p:nvPr/>
            </p:nvSpPr>
            <p:spPr bwMode="auto">
              <a:xfrm>
                <a:off x="3967163" y="2178339"/>
                <a:ext cx="1019175" cy="633412"/>
              </a:xfrm>
              <a:prstGeom prst="rect">
                <a:avLst/>
              </a:prstGeom>
              <a:solidFill>
                <a:schemeClr val="bg1"/>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000" tIns="46800" rIns="90000" bIns="46800" anchorCtr="1"/>
              <a:lstStyle/>
              <a:p>
                <a:pPr marL="742950" indent="-742950" algn="ctr" defTabSz="873125" eaLnBrk="0" hangingPunct="0">
                  <a:lnSpc>
                    <a:spcPct val="90000"/>
                  </a:lnSpc>
                  <a:defRPr/>
                </a:pPr>
                <a:r>
                  <a:rPr lang="en-US" sz="1200" b="1">
                    <a:solidFill>
                      <a:srgbClr val="000000"/>
                    </a:solidFill>
                    <a:latin typeface="Arial" pitchFamily="34" charset="0"/>
                  </a:rPr>
                  <a:t>Benefit</a:t>
                </a:r>
              </a:p>
              <a:p>
                <a:pPr marL="742950" indent="-742950" algn="ctr" defTabSz="873125" eaLnBrk="0" hangingPunct="0">
                  <a:lnSpc>
                    <a:spcPct val="90000"/>
                  </a:lnSpc>
                  <a:defRPr/>
                </a:pPr>
                <a:r>
                  <a:rPr lang="en-US" sz="1200" b="1">
                    <a:solidFill>
                      <a:srgbClr val="000000"/>
                    </a:solidFill>
                    <a:latin typeface="Arial" pitchFamily="34" charset="0"/>
                  </a:rPr>
                  <a:t>Program</a:t>
                </a:r>
              </a:p>
            </p:txBody>
          </p:sp>
          <p:sp>
            <p:nvSpPr>
              <p:cNvPr id="59" name="Rectangle 6"/>
              <p:cNvSpPr>
                <a:spLocks noChangeArrowheads="1"/>
              </p:cNvSpPr>
              <p:nvPr/>
            </p:nvSpPr>
            <p:spPr bwMode="auto">
              <a:xfrm>
                <a:off x="7058025" y="2203739"/>
                <a:ext cx="1017588" cy="633412"/>
              </a:xfrm>
              <a:prstGeom prst="rect">
                <a:avLst/>
              </a:prstGeom>
              <a:solidFill>
                <a:schemeClr val="bg1"/>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1"/>
              <a:lstStyle/>
              <a:p>
                <a:pPr marL="742950" indent="-742950" algn="ctr" defTabSz="873125" eaLnBrk="0" hangingPunct="0">
                  <a:lnSpc>
                    <a:spcPct val="90000"/>
                  </a:lnSpc>
                  <a:defRPr/>
                </a:pPr>
                <a:r>
                  <a:rPr lang="en-US" sz="1200" b="1">
                    <a:solidFill>
                      <a:srgbClr val="000000"/>
                    </a:solidFill>
                    <a:latin typeface="Arial" pitchFamily="34" charset="0"/>
                  </a:rPr>
                  <a:t>Employee</a:t>
                </a:r>
              </a:p>
            </p:txBody>
          </p:sp>
          <p:sp>
            <p:nvSpPr>
              <p:cNvPr id="60" name="Rectangle 7"/>
              <p:cNvSpPr>
                <a:spLocks noChangeArrowheads="1"/>
              </p:cNvSpPr>
              <p:nvPr/>
            </p:nvSpPr>
            <p:spPr bwMode="auto">
              <a:xfrm>
                <a:off x="4714875" y="3027652"/>
                <a:ext cx="947738" cy="35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latin typeface="Arial" pitchFamily="34" charset="0"/>
                  </a:rPr>
                  <a:t>defines</a:t>
                </a:r>
              </a:p>
              <a:p>
                <a:pPr algn="r" defTabSz="873125" eaLnBrk="0" hangingPunct="0">
                  <a:defRPr/>
                </a:pPr>
                <a:r>
                  <a:rPr lang="en-US" sz="1000">
                    <a:solidFill>
                      <a:srgbClr val="000000"/>
                    </a:solidFill>
                    <a:latin typeface="Arial" pitchFamily="34" charset="0"/>
                  </a:rPr>
                  <a:t>participation in</a:t>
                </a:r>
              </a:p>
            </p:txBody>
          </p:sp>
          <p:sp>
            <p:nvSpPr>
              <p:cNvPr id="61" name="Rectangle 8"/>
              <p:cNvSpPr>
                <a:spLocks noChangeArrowheads="1"/>
              </p:cNvSpPr>
              <p:nvPr/>
            </p:nvSpPr>
            <p:spPr bwMode="auto">
              <a:xfrm>
                <a:off x="6313488" y="3038764"/>
                <a:ext cx="982663" cy="35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defTabSz="873125" eaLnBrk="0" hangingPunct="0">
                  <a:defRPr/>
                </a:pPr>
                <a:r>
                  <a:rPr lang="en-US" sz="1000" dirty="0">
                    <a:solidFill>
                      <a:srgbClr val="000000"/>
                    </a:solidFill>
                    <a:latin typeface="Arial" pitchFamily="34" charset="0"/>
                  </a:rPr>
                  <a:t>defines</a:t>
                </a:r>
              </a:p>
              <a:p>
                <a:pPr defTabSz="873125" eaLnBrk="0" hangingPunct="0">
                  <a:defRPr/>
                </a:pPr>
                <a:r>
                  <a:rPr lang="en-US" sz="1000" dirty="0">
                    <a:solidFill>
                      <a:srgbClr val="000000"/>
                    </a:solidFill>
                    <a:latin typeface="Arial" pitchFamily="34" charset="0"/>
                  </a:rPr>
                  <a:t>participation by</a:t>
                </a:r>
              </a:p>
            </p:txBody>
          </p:sp>
          <p:sp>
            <p:nvSpPr>
              <p:cNvPr id="69" name="Rectangle 21"/>
              <p:cNvSpPr>
                <a:spLocks noChangeArrowheads="1"/>
              </p:cNvSpPr>
              <p:nvPr/>
            </p:nvSpPr>
            <p:spPr bwMode="auto">
              <a:xfrm>
                <a:off x="3802063" y="2899064"/>
                <a:ext cx="706438" cy="35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algn="r" defTabSz="873125" eaLnBrk="0" hangingPunct="0">
                  <a:defRPr/>
                </a:pPr>
                <a:r>
                  <a:rPr lang="en-US" sz="1000">
                    <a:solidFill>
                      <a:srgbClr val="000000"/>
                    </a:solidFill>
                    <a:latin typeface="Arial" pitchFamily="34" charset="0"/>
                  </a:rPr>
                  <a:t>is enrolled</a:t>
                </a:r>
              </a:p>
              <a:p>
                <a:pPr algn="r" defTabSz="873125" eaLnBrk="0" hangingPunct="0">
                  <a:defRPr/>
                </a:pPr>
                <a:r>
                  <a:rPr lang="en-US" sz="1000">
                    <a:solidFill>
                      <a:srgbClr val="000000"/>
                    </a:solidFill>
                    <a:latin typeface="Arial" pitchFamily="34" charset="0"/>
                  </a:rPr>
                  <a:t>through</a:t>
                </a:r>
              </a:p>
            </p:txBody>
          </p:sp>
          <p:sp>
            <p:nvSpPr>
              <p:cNvPr id="70" name="Rectangle 22"/>
              <p:cNvSpPr>
                <a:spLocks noChangeArrowheads="1"/>
              </p:cNvSpPr>
              <p:nvPr/>
            </p:nvSpPr>
            <p:spPr bwMode="auto">
              <a:xfrm>
                <a:off x="7526338" y="2911764"/>
                <a:ext cx="555625" cy="35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1913" tIns="25400" rIns="61913" bIns="25400">
                <a:spAutoFit/>
              </a:bodyPr>
              <a:lstStyle/>
              <a:p>
                <a:pPr defTabSz="873125" eaLnBrk="0" hangingPunct="0">
                  <a:defRPr/>
                </a:pPr>
                <a:r>
                  <a:rPr lang="en-US" sz="1000">
                    <a:solidFill>
                      <a:srgbClr val="000000"/>
                    </a:solidFill>
                    <a:latin typeface="Arial" pitchFamily="34" charset="0"/>
                  </a:rPr>
                  <a:t>enrolls</a:t>
                </a:r>
              </a:p>
              <a:p>
                <a:pPr defTabSz="873125" eaLnBrk="0" hangingPunct="0">
                  <a:defRPr/>
                </a:pPr>
                <a:r>
                  <a:rPr lang="en-US" sz="1000">
                    <a:solidFill>
                      <a:srgbClr val="000000"/>
                    </a:solidFill>
                    <a:latin typeface="Arial" pitchFamily="34" charset="0"/>
                  </a:rPr>
                  <a:t>through</a:t>
                </a:r>
              </a:p>
            </p:txBody>
          </p:sp>
          <p:grpSp>
            <p:nvGrpSpPr>
              <p:cNvPr id="73" name="Group 27"/>
              <p:cNvGrpSpPr>
                <a:grpSpLocks/>
              </p:cNvGrpSpPr>
              <p:nvPr/>
            </p:nvGrpSpPr>
            <p:grpSpPr bwMode="auto">
              <a:xfrm>
                <a:off x="6035675" y="3259427"/>
                <a:ext cx="328613" cy="161925"/>
                <a:chOff x="3854" y="975"/>
                <a:chExt cx="207" cy="102"/>
              </a:xfrm>
            </p:grpSpPr>
            <p:sp>
              <p:nvSpPr>
                <p:cNvPr id="82" name="Line 28"/>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83" name="Line 29"/>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74" name="Freeform 30"/>
              <p:cNvSpPr>
                <a:spLocks/>
              </p:cNvSpPr>
              <p:nvPr/>
            </p:nvSpPr>
            <p:spPr bwMode="auto">
              <a:xfrm flipH="1" flipV="1">
                <a:off x="4487863" y="2803814"/>
                <a:ext cx="1284288" cy="617537"/>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nvGrpSpPr>
              <p:cNvPr id="75" name="Group 31"/>
              <p:cNvGrpSpPr>
                <a:grpSpLocks/>
              </p:cNvGrpSpPr>
              <p:nvPr/>
            </p:nvGrpSpPr>
            <p:grpSpPr bwMode="auto">
              <a:xfrm>
                <a:off x="5607050" y="3259427"/>
                <a:ext cx="328613" cy="161925"/>
                <a:chOff x="3854" y="975"/>
                <a:chExt cx="207" cy="102"/>
              </a:xfrm>
            </p:grpSpPr>
            <p:sp>
              <p:nvSpPr>
                <p:cNvPr id="80" name="Line 32"/>
                <p:cNvSpPr>
                  <a:spLocks noChangeShapeType="1"/>
                </p:cNvSpPr>
                <p:nvPr/>
              </p:nvSpPr>
              <p:spPr bwMode="auto">
                <a:xfrm flipV="1">
                  <a:off x="3854"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81" name="Line 33"/>
                <p:cNvSpPr>
                  <a:spLocks noChangeShapeType="1"/>
                </p:cNvSpPr>
                <p:nvPr/>
              </p:nvSpPr>
              <p:spPr bwMode="auto">
                <a:xfrm flipH="1" flipV="1">
                  <a:off x="3960" y="975"/>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sp>
            <p:nvSpPr>
              <p:cNvPr id="76" name="Freeform 34"/>
              <p:cNvSpPr>
                <a:spLocks/>
              </p:cNvSpPr>
              <p:nvPr/>
            </p:nvSpPr>
            <p:spPr bwMode="auto">
              <a:xfrm flipV="1">
                <a:off x="6199188" y="2829214"/>
                <a:ext cx="1350963" cy="608012"/>
              </a:xfrm>
              <a:custGeom>
                <a:avLst/>
                <a:gdLst>
                  <a:gd name="T0" fmla="*/ 0 w 263"/>
                  <a:gd name="T1" fmla="*/ 0 h 94"/>
                  <a:gd name="T2" fmla="*/ 0 w 263"/>
                  <a:gd name="T3" fmla="*/ 2147483647 h 94"/>
                  <a:gd name="T4" fmla="*/ 2147483647 w 263"/>
                  <a:gd name="T5" fmla="*/ 2147483647 h 94"/>
                  <a:gd name="T6" fmla="*/ 2147483647 w 263"/>
                  <a:gd name="T7" fmla="*/ 2147483647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 h="94">
                    <a:moveTo>
                      <a:pt x="0" y="0"/>
                    </a:moveTo>
                    <a:lnTo>
                      <a:pt x="0" y="56"/>
                    </a:lnTo>
                    <a:lnTo>
                      <a:pt x="263" y="56"/>
                    </a:lnTo>
                    <a:lnTo>
                      <a:pt x="263" y="94"/>
                    </a:lnTo>
                  </a:path>
                </a:pathLst>
              </a:custGeom>
              <a:noFill/>
              <a:ln w="1270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77" name="Line 35"/>
              <p:cNvSpPr>
                <a:spLocks noChangeShapeType="1"/>
              </p:cNvSpPr>
              <p:nvPr/>
            </p:nvSpPr>
            <p:spPr bwMode="auto">
              <a:xfrm flipH="1">
                <a:off x="4373563" y="2895889"/>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sp>
            <p:nvSpPr>
              <p:cNvPr id="78" name="Line 36"/>
              <p:cNvSpPr>
                <a:spLocks noChangeShapeType="1"/>
              </p:cNvSpPr>
              <p:nvPr/>
            </p:nvSpPr>
            <p:spPr bwMode="auto">
              <a:xfrm flipH="1">
                <a:off x="7427913" y="2921289"/>
                <a:ext cx="22225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eaLnBrk="0" hangingPunct="0">
                  <a:lnSpc>
                    <a:spcPct val="80000"/>
                  </a:lnSpc>
                  <a:spcBef>
                    <a:spcPct val="32000"/>
                  </a:spcBef>
                  <a:buClr>
                    <a:srgbClr val="000000"/>
                  </a:buClr>
                  <a:buFontTx/>
                  <a:buChar char="•"/>
                  <a:defRPr/>
                </a:pPr>
                <a:endParaRPr lang="en-CA">
                  <a:solidFill>
                    <a:srgbClr val="000000"/>
                  </a:solidFill>
                  <a:latin typeface="Arial" pitchFamily="34" charset="0"/>
                </a:endParaRPr>
              </a:p>
            </p:txBody>
          </p:sp>
        </p:grpSp>
      </p:grpSp>
      <p:sp>
        <p:nvSpPr>
          <p:cNvPr id="79" name="Rectangle 19"/>
          <p:cNvSpPr>
            <a:spLocks noChangeArrowheads="1"/>
          </p:cNvSpPr>
          <p:nvPr/>
        </p:nvSpPr>
        <p:spPr bwMode="auto">
          <a:xfrm>
            <a:off x="885239" y="1481427"/>
            <a:ext cx="4005850"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1913" tIns="25400" rIns="61913" bIns="25400">
            <a:spAutoFit/>
          </a:bodyPr>
          <a:lstStyle/>
          <a:p>
            <a:pPr defTabSz="873125" eaLnBrk="0" hangingPunct="0">
              <a:defRPr/>
            </a:pPr>
            <a:r>
              <a:rPr lang="en-US" sz="1400" dirty="0">
                <a:solidFill>
                  <a:srgbClr val="000000"/>
                </a:solidFill>
                <a:latin typeface="Arial" pitchFamily="34" charset="0"/>
              </a:rPr>
              <a:t>Where will we record facts about the relationship, such as Enrollment Date?</a:t>
            </a:r>
          </a:p>
        </p:txBody>
      </p:sp>
      <p:grpSp>
        <p:nvGrpSpPr>
          <p:cNvPr id="11" name="Group 10">
            <a:extLst>
              <a:ext uri="{FF2B5EF4-FFF2-40B4-BE49-F238E27FC236}">
                <a16:creationId xmlns:a16="http://schemas.microsoft.com/office/drawing/2014/main" id="{4D6BA885-F846-9B42-A4EF-DD288C16E86D}"/>
              </a:ext>
            </a:extLst>
          </p:cNvPr>
          <p:cNvGrpSpPr/>
          <p:nvPr/>
        </p:nvGrpSpPr>
        <p:grpSpPr>
          <a:xfrm>
            <a:off x="4005264" y="4503590"/>
            <a:ext cx="5367690" cy="280174"/>
            <a:chOff x="4005264" y="4503590"/>
            <a:chExt cx="5367690" cy="280174"/>
          </a:xfrm>
        </p:grpSpPr>
        <p:grpSp>
          <p:nvGrpSpPr>
            <p:cNvPr id="6" name="Group 5"/>
            <p:cNvGrpSpPr/>
            <p:nvPr/>
          </p:nvGrpSpPr>
          <p:grpSpPr>
            <a:xfrm>
              <a:off x="4005264" y="4506765"/>
              <a:ext cx="2684815" cy="276999"/>
              <a:chOff x="2481263" y="4817728"/>
              <a:chExt cx="2684815" cy="276999"/>
            </a:xfrm>
          </p:grpSpPr>
          <p:sp>
            <p:nvSpPr>
              <p:cNvPr id="96" name="Rectangle 46"/>
              <p:cNvSpPr>
                <a:spLocks noChangeArrowheads="1"/>
              </p:cNvSpPr>
              <p:nvPr/>
            </p:nvSpPr>
            <p:spPr bwMode="auto">
              <a:xfrm>
                <a:off x="2481263" y="4854240"/>
                <a:ext cx="2674937" cy="214312"/>
              </a:xfrm>
              <a:prstGeom prst="rect">
                <a:avLst/>
              </a:prstGeom>
              <a:solidFill>
                <a:srgbClr val="FFFF00"/>
              </a:solidFill>
              <a:ln w="12700">
                <a:solidFill>
                  <a:schemeClr val="tx1"/>
                </a:solidFill>
                <a:miter lim="800000"/>
                <a:headEnd/>
                <a:tailEnd/>
              </a:ln>
            </p:spPr>
            <p:txBody>
              <a:bodyPr wrap="none" anchor="ctr"/>
              <a:lstStyle/>
              <a:p>
                <a:pPr defTabSz="873125">
                  <a:buClr>
                    <a:srgbClr val="000000"/>
                  </a:buClr>
                </a:pPr>
                <a:r>
                  <a:rPr lang="en-US" sz="1200" dirty="0">
                    <a:solidFill>
                      <a:srgbClr val="000000"/>
                    </a:solidFill>
                  </a:rPr>
                  <a:t>Effective Date</a:t>
                </a:r>
              </a:p>
            </p:txBody>
          </p:sp>
          <p:sp>
            <p:nvSpPr>
              <p:cNvPr id="97" name="Rectangle 47"/>
              <p:cNvSpPr>
                <a:spLocks noChangeArrowheads="1"/>
              </p:cNvSpPr>
              <p:nvPr/>
            </p:nvSpPr>
            <p:spPr bwMode="auto">
              <a:xfrm>
                <a:off x="4341813" y="4817728"/>
                <a:ext cx="8242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742950" indent="-742950" defTabSz="873125">
                  <a:defRPr/>
                </a:pPr>
                <a:r>
                  <a:rPr lang="en-US" sz="1200">
                    <a:solidFill>
                      <a:srgbClr val="000000"/>
                    </a:solidFill>
                    <a:latin typeface="Arial" pitchFamily="34" charset="0"/>
                  </a:rPr>
                  <a:t>End Date</a:t>
                </a:r>
              </a:p>
            </p:txBody>
          </p:sp>
        </p:grpSp>
        <p:grpSp>
          <p:nvGrpSpPr>
            <p:cNvPr id="5" name="Group 4"/>
            <p:cNvGrpSpPr/>
            <p:nvPr/>
          </p:nvGrpSpPr>
          <p:grpSpPr>
            <a:xfrm>
              <a:off x="6688139" y="4503590"/>
              <a:ext cx="2684815" cy="276999"/>
              <a:chOff x="5164138" y="4814553"/>
              <a:chExt cx="2684815" cy="276999"/>
            </a:xfrm>
          </p:grpSpPr>
          <p:sp>
            <p:nvSpPr>
              <p:cNvPr id="99" name="Rectangle 49"/>
              <p:cNvSpPr>
                <a:spLocks noChangeArrowheads="1"/>
              </p:cNvSpPr>
              <p:nvPr/>
            </p:nvSpPr>
            <p:spPr bwMode="auto">
              <a:xfrm>
                <a:off x="5164138" y="4851065"/>
                <a:ext cx="2674937" cy="214312"/>
              </a:xfrm>
              <a:prstGeom prst="rect">
                <a:avLst/>
              </a:prstGeom>
              <a:solidFill>
                <a:srgbClr val="FFFF00"/>
              </a:solidFill>
              <a:ln w="12700">
                <a:solidFill>
                  <a:schemeClr val="tx1"/>
                </a:solidFill>
                <a:miter lim="800000"/>
                <a:headEnd/>
                <a:tailEnd/>
              </a:ln>
            </p:spPr>
            <p:txBody>
              <a:bodyPr wrap="none" anchor="ctr"/>
              <a:lstStyle/>
              <a:p>
                <a:pPr defTabSz="873125">
                  <a:buClr>
                    <a:srgbClr val="000000"/>
                  </a:buClr>
                </a:pPr>
                <a:r>
                  <a:rPr lang="en-US" sz="1200">
                    <a:solidFill>
                      <a:srgbClr val="000000"/>
                    </a:solidFill>
                  </a:rPr>
                  <a:t>Effective Date</a:t>
                </a:r>
              </a:p>
            </p:txBody>
          </p:sp>
          <p:sp>
            <p:nvSpPr>
              <p:cNvPr id="100" name="Rectangle 50"/>
              <p:cNvSpPr>
                <a:spLocks noChangeArrowheads="1"/>
              </p:cNvSpPr>
              <p:nvPr/>
            </p:nvSpPr>
            <p:spPr bwMode="auto">
              <a:xfrm>
                <a:off x="7024688" y="4814553"/>
                <a:ext cx="8242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742950" indent="-742950" defTabSz="873125">
                  <a:defRPr/>
                </a:pPr>
                <a:r>
                  <a:rPr lang="en-US" sz="1200">
                    <a:solidFill>
                      <a:srgbClr val="000000"/>
                    </a:solidFill>
                    <a:latin typeface="Arial" pitchFamily="34" charset="0"/>
                  </a:rPr>
                  <a:t>End Date</a:t>
                </a:r>
              </a:p>
            </p:txBody>
          </p:sp>
        </p:grpSp>
      </p:grpSp>
      <p:grpSp>
        <p:nvGrpSpPr>
          <p:cNvPr id="12" name="Group 11">
            <a:extLst>
              <a:ext uri="{FF2B5EF4-FFF2-40B4-BE49-F238E27FC236}">
                <a16:creationId xmlns:a16="http://schemas.microsoft.com/office/drawing/2014/main" id="{A0768917-F4D0-2245-935E-C357F9945993}"/>
              </a:ext>
            </a:extLst>
          </p:cNvPr>
          <p:cNvGrpSpPr/>
          <p:nvPr/>
        </p:nvGrpSpPr>
        <p:grpSpPr>
          <a:xfrm>
            <a:off x="4002089" y="4808390"/>
            <a:ext cx="4394553" cy="496074"/>
            <a:chOff x="4002089" y="4808390"/>
            <a:chExt cx="4394553" cy="496074"/>
          </a:xfrm>
        </p:grpSpPr>
        <p:grpSp>
          <p:nvGrpSpPr>
            <p:cNvPr id="4" name="Group 3"/>
            <p:cNvGrpSpPr/>
            <p:nvPr/>
          </p:nvGrpSpPr>
          <p:grpSpPr>
            <a:xfrm>
              <a:off x="4002089" y="4808390"/>
              <a:ext cx="2684815" cy="276999"/>
              <a:chOff x="2478088" y="5119353"/>
              <a:chExt cx="2684815" cy="276999"/>
            </a:xfrm>
          </p:grpSpPr>
          <p:sp>
            <p:nvSpPr>
              <p:cNvPr id="102" name="Rectangle 52"/>
              <p:cNvSpPr>
                <a:spLocks noChangeArrowheads="1"/>
              </p:cNvSpPr>
              <p:nvPr/>
            </p:nvSpPr>
            <p:spPr bwMode="auto">
              <a:xfrm>
                <a:off x="2478088" y="5155865"/>
                <a:ext cx="2674937" cy="214312"/>
              </a:xfrm>
              <a:prstGeom prst="rect">
                <a:avLst/>
              </a:prstGeom>
              <a:solidFill>
                <a:srgbClr val="CCFFFF"/>
              </a:solidFill>
              <a:ln w="12700">
                <a:solidFill>
                  <a:schemeClr val="tx1"/>
                </a:solidFill>
                <a:miter lim="800000"/>
                <a:headEnd/>
                <a:tailEnd/>
              </a:ln>
            </p:spPr>
            <p:txBody>
              <a:bodyPr wrap="none" anchor="ctr"/>
              <a:lstStyle/>
              <a:p>
                <a:pPr defTabSz="873125">
                  <a:buClr>
                    <a:srgbClr val="000000"/>
                  </a:buClr>
                </a:pPr>
                <a:r>
                  <a:rPr lang="en-US" sz="1200">
                    <a:solidFill>
                      <a:srgbClr val="000000"/>
                    </a:solidFill>
                  </a:rPr>
                  <a:t>Effective Date</a:t>
                </a:r>
              </a:p>
            </p:txBody>
          </p:sp>
          <p:sp>
            <p:nvSpPr>
              <p:cNvPr id="103" name="Rectangle 53"/>
              <p:cNvSpPr>
                <a:spLocks noChangeArrowheads="1"/>
              </p:cNvSpPr>
              <p:nvPr/>
            </p:nvSpPr>
            <p:spPr bwMode="auto">
              <a:xfrm>
                <a:off x="4338638" y="5119353"/>
                <a:ext cx="8242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742950" indent="-742950" defTabSz="873125">
                  <a:defRPr/>
                </a:pPr>
                <a:r>
                  <a:rPr lang="en-US" sz="1200">
                    <a:solidFill>
                      <a:srgbClr val="000000"/>
                    </a:solidFill>
                    <a:latin typeface="Arial" pitchFamily="34" charset="0"/>
                  </a:rPr>
                  <a:t>End Date</a:t>
                </a:r>
              </a:p>
            </p:txBody>
          </p:sp>
        </p:grpSp>
        <p:grpSp>
          <p:nvGrpSpPr>
            <p:cNvPr id="3" name="Group 2"/>
            <p:cNvGrpSpPr/>
            <p:nvPr/>
          </p:nvGrpSpPr>
          <p:grpSpPr>
            <a:xfrm>
              <a:off x="5711827" y="5027465"/>
              <a:ext cx="2684815" cy="276999"/>
              <a:chOff x="4187825" y="5338428"/>
              <a:chExt cx="2684815" cy="276999"/>
            </a:xfrm>
          </p:grpSpPr>
          <p:sp>
            <p:nvSpPr>
              <p:cNvPr id="105" name="Rectangle 55"/>
              <p:cNvSpPr>
                <a:spLocks noChangeArrowheads="1"/>
              </p:cNvSpPr>
              <p:nvPr/>
            </p:nvSpPr>
            <p:spPr bwMode="auto">
              <a:xfrm>
                <a:off x="4187825" y="5374940"/>
                <a:ext cx="2674938" cy="214312"/>
              </a:xfrm>
              <a:prstGeom prst="rect">
                <a:avLst/>
              </a:prstGeom>
              <a:solidFill>
                <a:srgbClr val="CCFFFF"/>
              </a:solidFill>
              <a:ln w="12700">
                <a:solidFill>
                  <a:schemeClr val="tx1"/>
                </a:solidFill>
                <a:miter lim="800000"/>
                <a:headEnd/>
                <a:tailEnd/>
              </a:ln>
            </p:spPr>
            <p:txBody>
              <a:bodyPr wrap="none" anchor="ctr"/>
              <a:lstStyle/>
              <a:p>
                <a:pPr defTabSz="873125">
                  <a:buClr>
                    <a:srgbClr val="000000"/>
                  </a:buClr>
                </a:pPr>
                <a:r>
                  <a:rPr lang="en-US" sz="1200">
                    <a:solidFill>
                      <a:srgbClr val="000000"/>
                    </a:solidFill>
                  </a:rPr>
                  <a:t>Effective Date</a:t>
                </a:r>
              </a:p>
            </p:txBody>
          </p:sp>
          <p:sp>
            <p:nvSpPr>
              <p:cNvPr id="106" name="Rectangle 56"/>
              <p:cNvSpPr>
                <a:spLocks noChangeArrowheads="1"/>
              </p:cNvSpPr>
              <p:nvPr/>
            </p:nvSpPr>
            <p:spPr bwMode="auto">
              <a:xfrm>
                <a:off x="6048375" y="5338428"/>
                <a:ext cx="8242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742950" indent="-742950" defTabSz="873125">
                  <a:defRPr/>
                </a:pPr>
                <a:r>
                  <a:rPr lang="en-US" sz="1200">
                    <a:solidFill>
                      <a:srgbClr val="000000"/>
                    </a:solidFill>
                    <a:latin typeface="Arial" pitchFamily="34" charset="0"/>
                  </a:rPr>
                  <a:t>End Date</a:t>
                </a:r>
              </a:p>
            </p:txBody>
          </p:sp>
        </p:grpSp>
      </p:grpSp>
      <p:grpSp>
        <p:nvGrpSpPr>
          <p:cNvPr id="10" name="Group 9">
            <a:extLst>
              <a:ext uri="{FF2B5EF4-FFF2-40B4-BE49-F238E27FC236}">
                <a16:creationId xmlns:a16="http://schemas.microsoft.com/office/drawing/2014/main" id="{E7250684-FC10-1740-9ACD-23DDEA7BD7A3}"/>
              </a:ext>
            </a:extLst>
          </p:cNvPr>
          <p:cNvGrpSpPr/>
          <p:nvPr/>
        </p:nvGrpSpPr>
        <p:grpSpPr>
          <a:xfrm>
            <a:off x="4008439" y="4167040"/>
            <a:ext cx="6100760" cy="282538"/>
            <a:chOff x="4008439" y="4167040"/>
            <a:chExt cx="6100760" cy="282538"/>
          </a:xfrm>
        </p:grpSpPr>
        <p:grpSp>
          <p:nvGrpSpPr>
            <p:cNvPr id="92" name="Group 42"/>
            <p:cNvGrpSpPr>
              <a:grpSpLocks/>
            </p:cNvGrpSpPr>
            <p:nvPr/>
          </p:nvGrpSpPr>
          <p:grpSpPr bwMode="auto">
            <a:xfrm>
              <a:off x="7424738" y="4173354"/>
              <a:ext cx="2684461" cy="276224"/>
              <a:chOff x="2929" y="3102"/>
              <a:chExt cx="1691" cy="174"/>
            </a:xfrm>
          </p:grpSpPr>
          <p:sp>
            <p:nvSpPr>
              <p:cNvPr id="93" name="Rectangle 43"/>
              <p:cNvSpPr>
                <a:spLocks noChangeArrowheads="1"/>
              </p:cNvSpPr>
              <p:nvPr/>
            </p:nvSpPr>
            <p:spPr bwMode="auto">
              <a:xfrm>
                <a:off x="2929" y="3125"/>
                <a:ext cx="1685" cy="135"/>
              </a:xfrm>
              <a:prstGeom prst="rect">
                <a:avLst/>
              </a:prstGeom>
              <a:solidFill>
                <a:srgbClr val="FFCCFF"/>
              </a:solidFill>
              <a:ln w="12700">
                <a:solidFill>
                  <a:schemeClr val="tx1"/>
                </a:solidFill>
                <a:miter lim="800000"/>
                <a:headEnd/>
                <a:tailEnd/>
              </a:ln>
            </p:spPr>
            <p:txBody>
              <a:bodyPr wrap="none" anchor="ctr"/>
              <a:lstStyle/>
              <a:p>
                <a:pPr defTabSz="873125">
                  <a:buClr>
                    <a:srgbClr val="000000"/>
                  </a:buClr>
                </a:pPr>
                <a:r>
                  <a:rPr lang="en-US" sz="1200" dirty="0">
                    <a:solidFill>
                      <a:srgbClr val="000000"/>
                    </a:solidFill>
                  </a:rPr>
                  <a:t>Effective Date</a:t>
                </a:r>
              </a:p>
            </p:txBody>
          </p:sp>
          <p:sp>
            <p:nvSpPr>
              <p:cNvPr id="94" name="Rectangle 44"/>
              <p:cNvSpPr>
                <a:spLocks noChangeArrowheads="1"/>
              </p:cNvSpPr>
              <p:nvPr/>
            </p:nvSpPr>
            <p:spPr bwMode="auto">
              <a:xfrm>
                <a:off x="4101" y="3102"/>
                <a:ext cx="519"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742950" indent="-742950" defTabSz="873125">
                  <a:defRPr/>
                </a:pPr>
                <a:r>
                  <a:rPr lang="en-US" sz="1200">
                    <a:solidFill>
                      <a:srgbClr val="000000"/>
                    </a:solidFill>
                    <a:latin typeface="Arial" pitchFamily="34" charset="0"/>
                  </a:rPr>
                  <a:t>End Date</a:t>
                </a:r>
              </a:p>
            </p:txBody>
          </p:sp>
        </p:grpSp>
        <p:grpSp>
          <p:nvGrpSpPr>
            <p:cNvPr id="2" name="Group 1"/>
            <p:cNvGrpSpPr/>
            <p:nvPr/>
          </p:nvGrpSpPr>
          <p:grpSpPr>
            <a:xfrm>
              <a:off x="4008439" y="4167040"/>
              <a:ext cx="2684815" cy="276999"/>
              <a:chOff x="2484438" y="4478003"/>
              <a:chExt cx="2684815" cy="276999"/>
            </a:xfrm>
          </p:grpSpPr>
          <p:sp>
            <p:nvSpPr>
              <p:cNvPr id="90" name="Rectangle 38"/>
              <p:cNvSpPr>
                <a:spLocks noChangeArrowheads="1"/>
              </p:cNvSpPr>
              <p:nvPr/>
            </p:nvSpPr>
            <p:spPr bwMode="auto">
              <a:xfrm>
                <a:off x="2484438" y="4514515"/>
                <a:ext cx="2674937" cy="214312"/>
              </a:xfrm>
              <a:prstGeom prst="rect">
                <a:avLst/>
              </a:prstGeom>
              <a:solidFill>
                <a:srgbClr val="FFCCFF"/>
              </a:solidFill>
              <a:ln w="12700">
                <a:solidFill>
                  <a:schemeClr val="tx1"/>
                </a:solidFill>
                <a:miter lim="800000"/>
                <a:headEnd/>
                <a:tailEnd/>
              </a:ln>
            </p:spPr>
            <p:txBody>
              <a:bodyPr wrap="none" anchor="ctr"/>
              <a:lstStyle/>
              <a:p>
                <a:pPr defTabSz="873125">
                  <a:buClr>
                    <a:srgbClr val="000000"/>
                  </a:buClr>
                </a:pPr>
                <a:r>
                  <a:rPr lang="en-US" sz="1200" dirty="0">
                    <a:solidFill>
                      <a:srgbClr val="000000"/>
                    </a:solidFill>
                  </a:rPr>
                  <a:t>Effective Date</a:t>
                </a:r>
              </a:p>
            </p:txBody>
          </p:sp>
          <p:sp>
            <p:nvSpPr>
              <p:cNvPr id="91" name="Rectangle 40"/>
              <p:cNvSpPr>
                <a:spLocks noChangeArrowheads="1"/>
              </p:cNvSpPr>
              <p:nvPr/>
            </p:nvSpPr>
            <p:spPr bwMode="auto">
              <a:xfrm>
                <a:off x="4344988" y="4478003"/>
                <a:ext cx="8242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742950" indent="-742950" defTabSz="873125">
                  <a:defRPr/>
                </a:pPr>
                <a:r>
                  <a:rPr lang="en-US" sz="1200" dirty="0">
                    <a:solidFill>
                      <a:srgbClr val="000000"/>
                    </a:solidFill>
                    <a:latin typeface="Arial" pitchFamily="34" charset="0"/>
                  </a:rPr>
                  <a:t>End Date</a:t>
                </a:r>
              </a:p>
            </p:txBody>
          </p:sp>
        </p:grpSp>
      </p:grpSp>
    </p:spTree>
    <p:extLst>
      <p:ext uri="{BB962C8B-B14F-4D97-AF65-F5344CB8AC3E}">
        <p14:creationId xmlns:p14="http://schemas.microsoft.com/office/powerpoint/2010/main" val="369693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7">
                                            <p:txEl>
                                              <p:pRg st="0" end="0"/>
                                            </p:txEl>
                                          </p:spTgt>
                                        </p:tgtEl>
                                        <p:attrNameLst>
                                          <p:attrName>style.visibility</p:attrName>
                                        </p:attrNameLst>
                                      </p:cBhvr>
                                      <p:to>
                                        <p:strVal val="visible"/>
                                      </p:to>
                                    </p:set>
                                    <p:animEffect transition="in" filter="dissolve">
                                      <p:cBhvr>
                                        <p:cTn id="17" dur="500"/>
                                        <p:tgtEl>
                                          <p:spTgt spid="1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7">
                                            <p:txEl>
                                              <p:pRg st="1" end="1"/>
                                            </p:txEl>
                                          </p:spTgt>
                                        </p:tgtEl>
                                        <p:attrNameLst>
                                          <p:attrName>style.visibility</p:attrName>
                                        </p:attrNameLst>
                                      </p:cBhvr>
                                      <p:to>
                                        <p:strVal val="visible"/>
                                      </p:to>
                                    </p:set>
                                    <p:animEffect transition="in" filter="dissolve">
                                      <p:cBhvr>
                                        <p:cTn id="22" dur="500"/>
                                        <p:tgtEl>
                                          <p:spTgt spid="107">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7">
                                            <p:txEl>
                                              <p:pRg st="2" end="2"/>
                                            </p:txEl>
                                          </p:spTgt>
                                        </p:tgtEl>
                                        <p:attrNameLst>
                                          <p:attrName>style.visibility</p:attrName>
                                        </p:attrNameLst>
                                      </p:cBhvr>
                                      <p:to>
                                        <p:strVal val="visible"/>
                                      </p:to>
                                    </p:set>
                                    <p:animEffect transition="in" filter="dissolve">
                                      <p:cBhvr>
                                        <p:cTn id="30" dur="500"/>
                                        <p:tgtEl>
                                          <p:spTgt spid="107">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07">
                                            <p:txEl>
                                              <p:pRg st="3" end="3"/>
                                            </p:txEl>
                                          </p:spTgt>
                                        </p:tgtEl>
                                        <p:attrNameLst>
                                          <p:attrName>style.visibility</p:attrName>
                                        </p:attrNameLst>
                                      </p:cBhvr>
                                      <p:to>
                                        <p:strVal val="visible"/>
                                      </p:to>
                                    </p:set>
                                    <p:animEffect transition="in" filter="dissolve">
                                      <p:cBhvr>
                                        <p:cTn id="38" dur="500"/>
                                        <p:tgtEl>
                                          <p:spTgt spid="107">
                                            <p:txEl>
                                              <p:pRg st="3" end="3"/>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7">
                                            <p:txEl>
                                              <p:pRg st="4" end="4"/>
                                            </p:txEl>
                                          </p:spTgt>
                                        </p:tgtEl>
                                        <p:attrNameLst>
                                          <p:attrName>style.visibility</p:attrName>
                                        </p:attrNameLst>
                                      </p:cBhvr>
                                      <p:to>
                                        <p:strVal val="visible"/>
                                      </p:to>
                                    </p:set>
                                    <p:animEffect transition="in" filter="dissolve">
                                      <p:cBhvr>
                                        <p:cTn id="46" dur="500"/>
                                        <p:tgtEl>
                                          <p:spTgt spid="10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7">
                                            <p:txEl>
                                              <p:pRg st="5" end="5"/>
                                            </p:txEl>
                                          </p:spTgt>
                                        </p:tgtEl>
                                        <p:attrNameLst>
                                          <p:attrName>style.visibility</p:attrName>
                                        </p:attrNameLst>
                                      </p:cBhvr>
                                      <p:to>
                                        <p:strVal val="visible"/>
                                      </p:to>
                                    </p:set>
                                    <p:animEffect transition="in" filter="dissolve">
                                      <p:cBhvr>
                                        <p:cTn id="51" dur="500"/>
                                        <p:tgtEl>
                                          <p:spTgt spid="10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07">
                                            <p:txEl>
                                              <p:pRg st="6" end="6"/>
                                            </p:txEl>
                                          </p:spTgt>
                                        </p:tgtEl>
                                        <p:attrNameLst>
                                          <p:attrName>style.visibility</p:attrName>
                                        </p:attrNameLst>
                                      </p:cBhvr>
                                      <p:to>
                                        <p:strVal val="visible"/>
                                      </p:to>
                                    </p:set>
                                    <p:animEffect transition="in" filter="dissolve">
                                      <p:cBhvr>
                                        <p:cTn id="56" dur="500"/>
                                        <p:tgtEl>
                                          <p:spTgt spid="107">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107">
                                            <p:txEl>
                                              <p:pRg st="7" end="7"/>
                                            </p:txEl>
                                          </p:spTgt>
                                        </p:tgtEl>
                                        <p:attrNameLst>
                                          <p:attrName>style.visibility</p:attrName>
                                        </p:attrNameLst>
                                      </p:cBhvr>
                                      <p:to>
                                        <p:strVal val="visible"/>
                                      </p:to>
                                    </p:set>
                                    <p:animEffect transition="in" filter="dissolve">
                                      <p:cBhvr>
                                        <p:cTn id="61" dur="500"/>
                                        <p:tgtEl>
                                          <p:spTgt spid="107">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07">
                                            <p:txEl>
                                              <p:pRg st="8" end="8"/>
                                            </p:txEl>
                                          </p:spTgt>
                                        </p:tgtEl>
                                        <p:attrNameLst>
                                          <p:attrName>style.visibility</p:attrName>
                                        </p:attrNameLst>
                                      </p:cBhvr>
                                      <p:to>
                                        <p:strVal val="visible"/>
                                      </p:to>
                                    </p:set>
                                    <p:animEffect transition="in" filter="dissolve">
                                      <p:cBhvr>
                                        <p:cTn id="66" dur="500"/>
                                        <p:tgtEl>
                                          <p:spTgt spid="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sz="3000" dirty="0">
                <a:latin typeface="Arial" charset="0"/>
              </a:rPr>
              <a:t>Entity types – reference or type</a:t>
            </a:r>
          </a:p>
        </p:txBody>
      </p:sp>
      <p:sp>
        <p:nvSpPr>
          <p:cNvPr id="57347" name="Rectangle 4"/>
          <p:cNvSpPr>
            <a:spLocks noChangeArrowheads="1"/>
          </p:cNvSpPr>
          <p:nvPr/>
        </p:nvSpPr>
        <p:spPr bwMode="auto">
          <a:xfrm>
            <a:off x="3565525" y="1689104"/>
            <a:ext cx="1017588"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defTabSz="873125" eaLnBrk="0" hangingPunct="0">
              <a:lnSpc>
                <a:spcPct val="90000"/>
              </a:lnSpc>
              <a:defRPr/>
            </a:pPr>
            <a:r>
              <a:rPr lang="en-US" sz="1200" b="1">
                <a:solidFill>
                  <a:schemeClr val="bg1"/>
                </a:solidFill>
                <a:cs typeface="Arial" charset="0"/>
              </a:rPr>
              <a:t>Vehicle </a:t>
            </a:r>
            <a:br>
              <a:rPr lang="en-US" sz="1200" b="1">
                <a:solidFill>
                  <a:schemeClr val="bg1"/>
                </a:solidFill>
                <a:cs typeface="Arial" charset="0"/>
              </a:rPr>
            </a:br>
            <a:r>
              <a:rPr lang="en-US" sz="1200" b="1">
                <a:solidFill>
                  <a:schemeClr val="bg1"/>
                </a:solidFill>
                <a:cs typeface="Arial" charset="0"/>
              </a:rPr>
              <a:t>Make-Model</a:t>
            </a:r>
          </a:p>
        </p:txBody>
      </p:sp>
      <p:sp>
        <p:nvSpPr>
          <p:cNvPr id="57348" name="Rectangle 5"/>
          <p:cNvSpPr>
            <a:spLocks noChangeArrowheads="1"/>
          </p:cNvSpPr>
          <p:nvPr/>
        </p:nvSpPr>
        <p:spPr bwMode="auto">
          <a:xfrm>
            <a:off x="1854204" y="2641629"/>
            <a:ext cx="1017588" cy="633413"/>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Vehicle</a:t>
            </a:r>
          </a:p>
        </p:txBody>
      </p:sp>
      <p:sp>
        <p:nvSpPr>
          <p:cNvPr id="57349" name="Rectangle 6"/>
          <p:cNvSpPr>
            <a:spLocks noChangeArrowheads="1"/>
          </p:cNvSpPr>
          <p:nvPr/>
        </p:nvSpPr>
        <p:spPr bwMode="auto">
          <a:xfrm>
            <a:off x="3087047" y="2978150"/>
            <a:ext cx="296556"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hangingPunct="0">
              <a:defRPr/>
            </a:pPr>
            <a:r>
              <a:rPr lang="en-US" sz="1000">
                <a:cs typeface="Arial" charset="0"/>
              </a:rPr>
              <a:t>is a</a:t>
            </a:r>
          </a:p>
        </p:txBody>
      </p:sp>
      <p:sp>
        <p:nvSpPr>
          <p:cNvPr id="57350" name="Rectangle 7"/>
          <p:cNvSpPr>
            <a:spLocks noChangeArrowheads="1"/>
          </p:cNvSpPr>
          <p:nvPr/>
        </p:nvSpPr>
        <p:spPr bwMode="auto">
          <a:xfrm>
            <a:off x="6375400" y="1689104"/>
            <a:ext cx="1017588"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Customer</a:t>
            </a:r>
          </a:p>
          <a:p>
            <a:pPr marL="742950" indent="-742950" algn="ctr" defTabSz="873125" eaLnBrk="0" hangingPunct="0">
              <a:lnSpc>
                <a:spcPct val="90000"/>
              </a:lnSpc>
              <a:defRPr/>
            </a:pPr>
            <a:r>
              <a:rPr lang="en-US" sz="1200" b="1">
                <a:solidFill>
                  <a:schemeClr val="bg1"/>
                </a:solidFill>
                <a:cs typeface="Arial" charset="0"/>
              </a:rPr>
              <a:t>Type</a:t>
            </a:r>
          </a:p>
          <a:p>
            <a:pPr marL="742950" indent="-742950" algn="ctr" defTabSz="873125" eaLnBrk="0" hangingPunct="0">
              <a:lnSpc>
                <a:spcPct val="90000"/>
              </a:lnSpc>
              <a:defRPr/>
            </a:pPr>
            <a:endParaRPr lang="en-US" sz="1200" b="1">
              <a:solidFill>
                <a:schemeClr val="bg1"/>
              </a:solidFill>
              <a:cs typeface="Arial" charset="0"/>
            </a:endParaRPr>
          </a:p>
        </p:txBody>
      </p:sp>
      <p:sp>
        <p:nvSpPr>
          <p:cNvPr id="57351" name="Rectangle 8"/>
          <p:cNvSpPr>
            <a:spLocks noChangeArrowheads="1"/>
          </p:cNvSpPr>
          <p:nvPr/>
        </p:nvSpPr>
        <p:spPr bwMode="auto">
          <a:xfrm>
            <a:off x="4664076" y="2641629"/>
            <a:ext cx="1017588" cy="633413"/>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Customer</a:t>
            </a:r>
          </a:p>
        </p:txBody>
      </p:sp>
      <p:sp>
        <p:nvSpPr>
          <p:cNvPr id="57352" name="Rectangle 9"/>
          <p:cNvSpPr>
            <a:spLocks noChangeArrowheads="1"/>
          </p:cNvSpPr>
          <p:nvPr/>
        </p:nvSpPr>
        <p:spPr bwMode="auto">
          <a:xfrm>
            <a:off x="5898510" y="2978150"/>
            <a:ext cx="296556"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hangingPunct="0">
              <a:defRPr/>
            </a:pPr>
            <a:r>
              <a:rPr lang="en-US" sz="1000">
                <a:cs typeface="Arial" charset="0"/>
              </a:rPr>
              <a:t>is a</a:t>
            </a:r>
          </a:p>
        </p:txBody>
      </p:sp>
      <p:sp>
        <p:nvSpPr>
          <p:cNvPr id="57353" name="Rectangle 10"/>
          <p:cNvSpPr>
            <a:spLocks noChangeArrowheads="1"/>
          </p:cNvSpPr>
          <p:nvPr/>
        </p:nvSpPr>
        <p:spPr bwMode="auto">
          <a:xfrm>
            <a:off x="8445698" y="1728788"/>
            <a:ext cx="618759"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hangingPunct="0">
              <a:defRPr/>
            </a:pPr>
            <a:r>
              <a:rPr lang="en-US" sz="1000">
                <a:cs typeface="Arial" charset="0"/>
              </a:rPr>
              <a:t>describes</a:t>
            </a:r>
          </a:p>
        </p:txBody>
      </p:sp>
      <p:sp>
        <p:nvSpPr>
          <p:cNvPr id="57354" name="Rectangle 11"/>
          <p:cNvSpPr>
            <a:spLocks noChangeArrowheads="1"/>
          </p:cNvSpPr>
          <p:nvPr/>
        </p:nvSpPr>
        <p:spPr bwMode="auto">
          <a:xfrm>
            <a:off x="9282116" y="1689104"/>
            <a:ext cx="1017587" cy="63182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solidFill>
                  <a:schemeClr val="bg1"/>
                </a:solidFill>
                <a:cs typeface="Arial" charset="0"/>
              </a:rPr>
              <a:t>Job</a:t>
            </a:r>
          </a:p>
          <a:p>
            <a:pPr marL="742950" indent="-742950" algn="ctr" defTabSz="873125" eaLnBrk="0" hangingPunct="0">
              <a:lnSpc>
                <a:spcPct val="90000"/>
              </a:lnSpc>
              <a:defRPr/>
            </a:pPr>
            <a:r>
              <a:rPr lang="en-US" sz="1200" b="1">
                <a:solidFill>
                  <a:schemeClr val="bg1"/>
                </a:solidFill>
                <a:cs typeface="Arial" charset="0"/>
              </a:rPr>
              <a:t>Category</a:t>
            </a:r>
          </a:p>
        </p:txBody>
      </p:sp>
      <p:sp>
        <p:nvSpPr>
          <p:cNvPr id="57355" name="Rectangle 12"/>
          <p:cNvSpPr>
            <a:spLocks noChangeArrowheads="1"/>
          </p:cNvSpPr>
          <p:nvPr/>
        </p:nvSpPr>
        <p:spPr bwMode="auto">
          <a:xfrm>
            <a:off x="7570789" y="2641629"/>
            <a:ext cx="1017587" cy="633413"/>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marL="742950" indent="-742950" algn="ctr" defTabSz="873125" eaLnBrk="0" hangingPunct="0">
              <a:lnSpc>
                <a:spcPct val="90000"/>
              </a:lnSpc>
              <a:defRPr/>
            </a:pPr>
            <a:r>
              <a:rPr lang="en-US" sz="1200" b="1">
                <a:cs typeface="Arial" charset="0"/>
              </a:rPr>
              <a:t>Job</a:t>
            </a:r>
          </a:p>
        </p:txBody>
      </p:sp>
      <p:sp>
        <p:nvSpPr>
          <p:cNvPr id="57356" name="Rectangle 13"/>
          <p:cNvSpPr>
            <a:spLocks noChangeArrowheads="1"/>
          </p:cNvSpPr>
          <p:nvPr/>
        </p:nvSpPr>
        <p:spPr bwMode="auto">
          <a:xfrm>
            <a:off x="3903663" y="1054101"/>
            <a:ext cx="4953000" cy="23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1913" tIns="25400" rIns="61913" bIns="25400">
            <a:spAutoFit/>
          </a:bodyPr>
          <a:lstStyle/>
          <a:p>
            <a:pPr defTabSz="873125" eaLnBrk="0" hangingPunct="0">
              <a:defRPr/>
            </a:pPr>
            <a:r>
              <a:rPr lang="ja-JP" altLang="en-US" sz="1200">
                <a:cs typeface="Arial" charset="0"/>
              </a:rPr>
              <a:t>“</a:t>
            </a:r>
            <a:r>
              <a:rPr lang="en-US" sz="1200" dirty="0">
                <a:cs typeface="Arial" charset="0"/>
              </a:rPr>
              <a:t>Reference</a:t>
            </a:r>
            <a:r>
              <a:rPr lang="ja-JP" altLang="en-US" sz="1200">
                <a:cs typeface="Arial" charset="0"/>
              </a:rPr>
              <a:t>”</a:t>
            </a:r>
            <a:r>
              <a:rPr lang="en-US" sz="1200" dirty="0">
                <a:cs typeface="Arial" charset="0"/>
              </a:rPr>
              <a:t> (or </a:t>
            </a:r>
            <a:r>
              <a:rPr lang="ja-JP" altLang="en-US" sz="1200">
                <a:cs typeface="Arial" charset="0"/>
              </a:rPr>
              <a:t>“</a:t>
            </a:r>
            <a:r>
              <a:rPr lang="en-US" sz="1200" dirty="0">
                <a:cs typeface="Arial" charset="0"/>
              </a:rPr>
              <a:t>Type</a:t>
            </a:r>
            <a:r>
              <a:rPr lang="ja-JP" altLang="en-US" sz="1200">
                <a:cs typeface="Arial" charset="0"/>
              </a:rPr>
              <a:t>”</a:t>
            </a:r>
            <a:r>
              <a:rPr lang="en-US" sz="1200" dirty="0">
                <a:cs typeface="Arial" charset="0"/>
              </a:rPr>
              <a:t> or </a:t>
            </a:r>
            <a:r>
              <a:rPr lang="ja-JP" altLang="en-US" sz="1200">
                <a:cs typeface="Arial" charset="0"/>
              </a:rPr>
              <a:t>“</a:t>
            </a:r>
            <a:r>
              <a:rPr lang="en-US" sz="1200" dirty="0">
                <a:cs typeface="Arial" charset="0"/>
              </a:rPr>
              <a:t>Classification</a:t>
            </a:r>
            <a:r>
              <a:rPr lang="ja-JP" altLang="en-US" sz="1200">
                <a:cs typeface="Arial" charset="0"/>
              </a:rPr>
              <a:t>”</a:t>
            </a:r>
            <a:r>
              <a:rPr lang="en-US" sz="1200" dirty="0">
                <a:cs typeface="Arial" charset="0"/>
              </a:rPr>
              <a:t> or </a:t>
            </a:r>
            <a:r>
              <a:rPr lang="ja-JP" altLang="en-US" sz="1200">
                <a:cs typeface="Arial" charset="0"/>
              </a:rPr>
              <a:t>“</a:t>
            </a:r>
            <a:r>
              <a:rPr lang="en-US" sz="1200" dirty="0">
                <a:cs typeface="Arial" charset="0"/>
              </a:rPr>
              <a:t>Specification</a:t>
            </a:r>
            <a:r>
              <a:rPr lang="ja-JP" altLang="en-US" sz="1200">
                <a:cs typeface="Arial" charset="0"/>
              </a:rPr>
              <a:t>”</a:t>
            </a:r>
            <a:r>
              <a:rPr lang="en-US" sz="1200" dirty="0">
                <a:cs typeface="Arial" charset="0"/>
              </a:rPr>
              <a:t> or…) entities</a:t>
            </a:r>
          </a:p>
        </p:txBody>
      </p:sp>
      <p:sp>
        <p:nvSpPr>
          <p:cNvPr id="57357" name="Line 14"/>
          <p:cNvSpPr>
            <a:spLocks noChangeShapeType="1"/>
          </p:cNvSpPr>
          <p:nvPr/>
        </p:nvSpPr>
        <p:spPr bwMode="auto">
          <a:xfrm flipH="1">
            <a:off x="4594232" y="1290667"/>
            <a:ext cx="690563" cy="37147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7358" name="Line 15"/>
          <p:cNvSpPr>
            <a:spLocks noChangeShapeType="1"/>
          </p:cNvSpPr>
          <p:nvPr/>
        </p:nvSpPr>
        <p:spPr bwMode="auto">
          <a:xfrm>
            <a:off x="6126178" y="1290667"/>
            <a:ext cx="219075" cy="357187"/>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7359" name="Line 16"/>
          <p:cNvSpPr>
            <a:spLocks noChangeShapeType="1"/>
          </p:cNvSpPr>
          <p:nvPr/>
        </p:nvSpPr>
        <p:spPr bwMode="auto">
          <a:xfrm>
            <a:off x="6911989" y="1290667"/>
            <a:ext cx="2328863" cy="371475"/>
          </a:xfrm>
          <a:prstGeom prst="line">
            <a:avLst/>
          </a:prstGeom>
          <a:noFill/>
          <a:ln w="12700">
            <a:solidFill>
              <a:schemeClr val="tx1"/>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145423" name="Group 17"/>
          <p:cNvGrpSpPr>
            <a:grpSpLocks/>
          </p:cNvGrpSpPr>
          <p:nvPr/>
        </p:nvGrpSpPr>
        <p:grpSpPr bwMode="auto">
          <a:xfrm>
            <a:off x="2865442" y="1906617"/>
            <a:ext cx="700087" cy="1241425"/>
            <a:chOff x="845" y="1237"/>
            <a:chExt cx="441" cy="782"/>
          </a:xfrm>
        </p:grpSpPr>
        <p:grpSp>
          <p:nvGrpSpPr>
            <p:cNvPr id="145441" name="Group 18"/>
            <p:cNvGrpSpPr>
              <a:grpSpLocks/>
            </p:cNvGrpSpPr>
            <p:nvPr/>
          </p:nvGrpSpPr>
          <p:grpSpPr bwMode="auto">
            <a:xfrm>
              <a:off x="845" y="1800"/>
              <a:ext cx="110" cy="219"/>
              <a:chOff x="845" y="3451"/>
              <a:chExt cx="110" cy="219"/>
            </a:xfrm>
          </p:grpSpPr>
          <p:sp>
            <p:nvSpPr>
              <p:cNvPr id="57381" name="Line 19"/>
              <p:cNvSpPr>
                <a:spLocks noChangeShapeType="1"/>
              </p:cNvSpPr>
              <p:nvPr/>
            </p:nvSpPr>
            <p:spPr bwMode="auto">
              <a:xfrm>
                <a:off x="854" y="3451"/>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7382" name="Line 20"/>
              <p:cNvSpPr>
                <a:spLocks noChangeShapeType="1"/>
              </p:cNvSpPr>
              <p:nvPr/>
            </p:nvSpPr>
            <p:spPr bwMode="auto">
              <a:xfrm flipH="1">
                <a:off x="845" y="3568"/>
                <a:ext cx="102"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57379" name="Line 21"/>
            <p:cNvSpPr>
              <a:spLocks noChangeShapeType="1"/>
            </p:cNvSpPr>
            <p:nvPr/>
          </p:nvSpPr>
          <p:spPr bwMode="auto">
            <a:xfrm rot="5400000">
              <a:off x="1177" y="1300"/>
              <a:ext cx="1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cxnSp>
          <p:nvCxnSpPr>
            <p:cNvPr id="57380" name="AutoShape 22"/>
            <p:cNvCxnSpPr>
              <a:cxnSpLocks noChangeShapeType="1"/>
              <a:stCxn id="57348" idx="3"/>
              <a:endCxn id="57347" idx="1"/>
            </p:cNvCxnSpPr>
            <p:nvPr/>
          </p:nvCxnSpPr>
          <p:spPr bwMode="auto">
            <a:xfrm flipV="1">
              <a:off x="849" y="1299"/>
              <a:ext cx="437" cy="601"/>
            </a:xfrm>
            <a:prstGeom prst="bentConnector3">
              <a:avLst>
                <a:gd name="adj1" fmla="val 49884"/>
              </a:avLst>
            </a:prstGeom>
            <a:noFill/>
            <a:ln w="12700">
              <a:solidFill>
                <a:schemeClr val="tx1"/>
              </a:solidFill>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45424" name="Group 23"/>
          <p:cNvGrpSpPr>
            <a:grpSpLocks/>
          </p:cNvGrpSpPr>
          <p:nvPr/>
        </p:nvGrpSpPr>
        <p:grpSpPr bwMode="auto">
          <a:xfrm>
            <a:off x="5672138" y="1906617"/>
            <a:ext cx="703262" cy="1241425"/>
            <a:chOff x="2613" y="1237"/>
            <a:chExt cx="443" cy="782"/>
          </a:xfrm>
        </p:grpSpPr>
        <p:sp>
          <p:nvSpPr>
            <p:cNvPr id="57373" name="Line 24"/>
            <p:cNvSpPr>
              <a:spLocks noChangeShapeType="1"/>
            </p:cNvSpPr>
            <p:nvPr/>
          </p:nvSpPr>
          <p:spPr bwMode="auto">
            <a:xfrm rot="5400000">
              <a:off x="2947" y="1300"/>
              <a:ext cx="1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cxnSp>
          <p:nvCxnSpPr>
            <p:cNvPr id="57374" name="AutoShape 25"/>
            <p:cNvCxnSpPr>
              <a:cxnSpLocks noChangeShapeType="1"/>
              <a:stCxn id="57351" idx="3"/>
              <a:endCxn id="57350" idx="1"/>
            </p:cNvCxnSpPr>
            <p:nvPr/>
          </p:nvCxnSpPr>
          <p:spPr bwMode="auto">
            <a:xfrm flipV="1">
              <a:off x="2619" y="1299"/>
              <a:ext cx="437" cy="601"/>
            </a:xfrm>
            <a:prstGeom prst="bentConnector3">
              <a:avLst>
                <a:gd name="adj1" fmla="val 49884"/>
              </a:avLst>
            </a:prstGeom>
            <a:noFill/>
            <a:ln w="12700">
              <a:solidFill>
                <a:schemeClr val="tx1"/>
              </a:solidFill>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45438" name="Group 26"/>
            <p:cNvGrpSpPr>
              <a:grpSpLocks/>
            </p:cNvGrpSpPr>
            <p:nvPr/>
          </p:nvGrpSpPr>
          <p:grpSpPr bwMode="auto">
            <a:xfrm>
              <a:off x="2613" y="1800"/>
              <a:ext cx="110" cy="219"/>
              <a:chOff x="845" y="3451"/>
              <a:chExt cx="110" cy="219"/>
            </a:xfrm>
          </p:grpSpPr>
          <p:sp>
            <p:nvSpPr>
              <p:cNvPr id="57376" name="Line 27"/>
              <p:cNvSpPr>
                <a:spLocks noChangeShapeType="1"/>
              </p:cNvSpPr>
              <p:nvPr/>
            </p:nvSpPr>
            <p:spPr bwMode="auto">
              <a:xfrm>
                <a:off x="854" y="3451"/>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7377" name="Line 28"/>
              <p:cNvSpPr>
                <a:spLocks noChangeShapeType="1"/>
              </p:cNvSpPr>
              <p:nvPr/>
            </p:nvSpPr>
            <p:spPr bwMode="auto">
              <a:xfrm flipH="1">
                <a:off x="845" y="3568"/>
                <a:ext cx="102"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grpSp>
        <p:nvGrpSpPr>
          <p:cNvPr id="145425" name="Group 29"/>
          <p:cNvGrpSpPr>
            <a:grpSpLocks/>
          </p:cNvGrpSpPr>
          <p:nvPr/>
        </p:nvGrpSpPr>
        <p:grpSpPr bwMode="auto">
          <a:xfrm>
            <a:off x="8580440" y="1906617"/>
            <a:ext cx="701675" cy="1241425"/>
            <a:chOff x="4445" y="1237"/>
            <a:chExt cx="442" cy="782"/>
          </a:xfrm>
        </p:grpSpPr>
        <p:sp>
          <p:nvSpPr>
            <p:cNvPr id="57368" name="Line 30"/>
            <p:cNvSpPr>
              <a:spLocks noChangeShapeType="1"/>
            </p:cNvSpPr>
            <p:nvPr/>
          </p:nvSpPr>
          <p:spPr bwMode="auto">
            <a:xfrm rot="5400000">
              <a:off x="4778" y="1300"/>
              <a:ext cx="1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cxnSp>
          <p:nvCxnSpPr>
            <p:cNvPr id="57369" name="AutoShape 31"/>
            <p:cNvCxnSpPr>
              <a:cxnSpLocks noChangeShapeType="1"/>
              <a:stCxn id="57355" idx="3"/>
              <a:endCxn id="57354" idx="1"/>
            </p:cNvCxnSpPr>
            <p:nvPr/>
          </p:nvCxnSpPr>
          <p:spPr bwMode="auto">
            <a:xfrm flipV="1">
              <a:off x="4450" y="1299"/>
              <a:ext cx="437" cy="601"/>
            </a:xfrm>
            <a:prstGeom prst="bentConnector3">
              <a:avLst>
                <a:gd name="adj1" fmla="val 49884"/>
              </a:avLst>
            </a:prstGeom>
            <a:noFill/>
            <a:ln w="12700">
              <a:solidFill>
                <a:schemeClr val="tx1"/>
              </a:solidFill>
              <a:miter lim="800000"/>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45433" name="Group 32"/>
            <p:cNvGrpSpPr>
              <a:grpSpLocks/>
            </p:cNvGrpSpPr>
            <p:nvPr/>
          </p:nvGrpSpPr>
          <p:grpSpPr bwMode="auto">
            <a:xfrm>
              <a:off x="4445" y="1800"/>
              <a:ext cx="110" cy="219"/>
              <a:chOff x="845" y="3451"/>
              <a:chExt cx="110" cy="219"/>
            </a:xfrm>
          </p:grpSpPr>
          <p:sp>
            <p:nvSpPr>
              <p:cNvPr id="57371" name="Line 33"/>
              <p:cNvSpPr>
                <a:spLocks noChangeShapeType="1"/>
              </p:cNvSpPr>
              <p:nvPr/>
            </p:nvSpPr>
            <p:spPr bwMode="auto">
              <a:xfrm>
                <a:off x="854" y="3451"/>
                <a:ext cx="101"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7372" name="Line 34"/>
              <p:cNvSpPr>
                <a:spLocks noChangeShapeType="1"/>
              </p:cNvSpPr>
              <p:nvPr/>
            </p:nvSpPr>
            <p:spPr bwMode="auto">
              <a:xfrm flipH="1">
                <a:off x="845" y="3568"/>
                <a:ext cx="102" cy="102"/>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sp>
        <p:nvSpPr>
          <p:cNvPr id="57363" name="Rectangle 35"/>
          <p:cNvSpPr>
            <a:spLocks noChangeArrowheads="1"/>
          </p:cNvSpPr>
          <p:nvPr/>
        </p:nvSpPr>
        <p:spPr bwMode="auto">
          <a:xfrm>
            <a:off x="8747047" y="2986088"/>
            <a:ext cx="673261"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hangingPunct="0">
              <a:defRPr/>
            </a:pPr>
            <a:r>
              <a:rPr lang="en-US" sz="1000">
                <a:cs typeface="Arial" charset="0"/>
              </a:rPr>
              <a:t>belongs to</a:t>
            </a:r>
          </a:p>
        </p:txBody>
      </p:sp>
      <p:sp>
        <p:nvSpPr>
          <p:cNvPr id="57364" name="Rectangle 36"/>
          <p:cNvSpPr>
            <a:spLocks noChangeArrowheads="1"/>
          </p:cNvSpPr>
          <p:nvPr/>
        </p:nvSpPr>
        <p:spPr bwMode="auto">
          <a:xfrm>
            <a:off x="2811032" y="1779588"/>
            <a:ext cx="581891"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hangingPunct="0">
              <a:defRPr/>
            </a:pPr>
            <a:r>
              <a:rPr lang="en-US" sz="1000">
                <a:cs typeface="Arial" charset="0"/>
              </a:rPr>
              <a:t>classifies</a:t>
            </a:r>
          </a:p>
        </p:txBody>
      </p:sp>
      <p:sp>
        <p:nvSpPr>
          <p:cNvPr id="57365" name="Rectangle 37"/>
          <p:cNvSpPr>
            <a:spLocks noChangeArrowheads="1"/>
          </p:cNvSpPr>
          <p:nvPr/>
        </p:nvSpPr>
        <p:spPr bwMode="auto">
          <a:xfrm>
            <a:off x="5538510" y="1792288"/>
            <a:ext cx="716542" cy="205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eaLnBrk="0" hangingPunct="0">
              <a:defRPr/>
            </a:pPr>
            <a:r>
              <a:rPr lang="en-US" sz="1000" dirty="0" err="1">
                <a:cs typeface="Arial" charset="0"/>
              </a:rPr>
              <a:t>categorises</a:t>
            </a:r>
            <a:endParaRPr lang="en-US" sz="1000" dirty="0">
              <a:cs typeface="Arial" charset="0"/>
            </a:endParaRPr>
          </a:p>
        </p:txBody>
      </p:sp>
      <p:sp>
        <p:nvSpPr>
          <p:cNvPr id="57366" name="Rectangle 39"/>
          <p:cNvSpPr>
            <a:spLocks noChangeArrowheads="1"/>
          </p:cNvSpPr>
          <p:nvPr/>
        </p:nvSpPr>
        <p:spPr bwMode="auto">
          <a:xfrm>
            <a:off x="885237" y="3536950"/>
            <a:ext cx="10450817" cy="2820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An entity that classifies or </a:t>
            </a:r>
            <a:r>
              <a:rPr lang="en-US" dirty="0" err="1">
                <a:latin typeface="Arial" panose="020B0604020202020204" pitchFamily="34" charset="0"/>
                <a:cs typeface="Arial" panose="020B0604020202020204" pitchFamily="34" charset="0"/>
              </a:rPr>
              <a:t>categorises</a:t>
            </a:r>
            <a:r>
              <a:rPr lang="en-US" dirty="0">
                <a:latin typeface="Arial" panose="020B0604020202020204" pitchFamily="34" charset="0"/>
                <a:cs typeface="Arial" panose="020B0604020202020204" pitchFamily="34" charset="0"/>
              </a:rPr>
              <a:t> other entities and/or allows the recording of </a:t>
            </a:r>
            <a:r>
              <a:rPr lang="en-US" dirty="0" err="1">
                <a:latin typeface="Arial" panose="020B0604020202020204" pitchFamily="34" charset="0"/>
                <a:cs typeface="Arial" panose="020B0604020202020204" pitchFamily="34" charset="0"/>
              </a:rPr>
              <a:t>standardised</a:t>
            </a:r>
            <a:r>
              <a:rPr lang="en-US" dirty="0">
                <a:latin typeface="Arial" panose="020B0604020202020204" pitchFamily="34" charset="0"/>
                <a:cs typeface="Arial" panose="020B0604020202020204" pitchFamily="34" charset="0"/>
              </a:rPr>
              <a:t> values for a descriptive attribute</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i="1" dirty="0">
                <a:latin typeface="Arial" panose="020B0604020202020204" pitchFamily="34" charset="0"/>
                <a:cs typeface="Arial" panose="020B0604020202020204" pitchFamily="34" charset="0"/>
              </a:rPr>
              <a:t>Independent</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Purpose may be served by an attribute in the Concept Model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(i.e., a Customer Type attribute in the Customer entity) </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Only critical Reference entities are shown on a Concept Model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(i.e., when a Reference entity ties together different parts of the model)</a:t>
            </a:r>
          </a:p>
          <a:p>
            <a:pPr marL="342900" indent="-342900" defTabSz="833438" eaLnBrk="0" hangingPunct="0">
              <a:lnSpc>
                <a:spcPct val="85000"/>
              </a:lnSpc>
              <a:spcBef>
                <a:spcPct val="40000"/>
              </a:spcBef>
              <a:buClr>
                <a:schemeClr val="tx1"/>
              </a:buClr>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Drawn beside or diagonally up from the classified entity</a:t>
            </a:r>
          </a:p>
        </p:txBody>
      </p:sp>
    </p:spTree>
    <p:extLst>
      <p:ext uri="{BB962C8B-B14F-4D97-AF65-F5344CB8AC3E}">
        <p14:creationId xmlns:p14="http://schemas.microsoft.com/office/powerpoint/2010/main" val="14677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366">
                                            <p:txEl>
                                              <p:pRg st="1" end="1"/>
                                            </p:txEl>
                                          </p:spTgt>
                                        </p:tgtEl>
                                        <p:attrNameLst>
                                          <p:attrName>style.visibility</p:attrName>
                                        </p:attrNameLst>
                                      </p:cBhvr>
                                      <p:to>
                                        <p:strVal val="visible"/>
                                      </p:to>
                                    </p:set>
                                    <p:animEffect transition="in" filter="dissolve">
                                      <p:cBhvr>
                                        <p:cTn id="7" dur="500"/>
                                        <p:tgtEl>
                                          <p:spTgt spid="573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366">
                                            <p:txEl>
                                              <p:pRg st="2" end="2"/>
                                            </p:txEl>
                                          </p:spTgt>
                                        </p:tgtEl>
                                        <p:attrNameLst>
                                          <p:attrName>style.visibility</p:attrName>
                                        </p:attrNameLst>
                                      </p:cBhvr>
                                      <p:to>
                                        <p:strVal val="visible"/>
                                      </p:to>
                                    </p:set>
                                    <p:animEffect transition="in" filter="dissolve">
                                      <p:cBhvr>
                                        <p:cTn id="12" dur="500"/>
                                        <p:tgtEl>
                                          <p:spTgt spid="573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7366">
                                            <p:txEl>
                                              <p:pRg st="3" end="3"/>
                                            </p:txEl>
                                          </p:spTgt>
                                        </p:tgtEl>
                                        <p:attrNameLst>
                                          <p:attrName>style.visibility</p:attrName>
                                        </p:attrNameLst>
                                      </p:cBhvr>
                                      <p:to>
                                        <p:strVal val="visible"/>
                                      </p:to>
                                    </p:set>
                                    <p:animEffect transition="in" filter="dissolve">
                                      <p:cBhvr>
                                        <p:cTn id="17" dur="500"/>
                                        <p:tgtEl>
                                          <p:spTgt spid="5736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7366">
                                            <p:txEl>
                                              <p:pRg st="4" end="4"/>
                                            </p:txEl>
                                          </p:spTgt>
                                        </p:tgtEl>
                                        <p:attrNameLst>
                                          <p:attrName>style.visibility</p:attrName>
                                        </p:attrNameLst>
                                      </p:cBhvr>
                                      <p:to>
                                        <p:strVal val="visible"/>
                                      </p:to>
                                    </p:set>
                                    <p:animEffect transition="in" filter="dissolve">
                                      <p:cBhvr>
                                        <p:cTn id="22" dur="500"/>
                                        <p:tgtEl>
                                          <p:spTgt spid="573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pPr eaLnBrk="1" hangingPunct="1">
              <a:defRPr/>
            </a:pPr>
            <a:r>
              <a:rPr lang="en-US" dirty="0"/>
              <a:t>Graphic guidelines – the </a:t>
            </a:r>
            <a:r>
              <a:rPr lang="ja-JP" altLang="en-US" dirty="0"/>
              <a:t>“</a:t>
            </a:r>
            <a:r>
              <a:rPr lang="en-US" altLang="ja-JP" dirty="0"/>
              <a:t>no dead crows</a:t>
            </a:r>
            <a:r>
              <a:rPr lang="ja-JP" altLang="en-US" dirty="0"/>
              <a:t>”</a:t>
            </a:r>
            <a:r>
              <a:rPr lang="en-US" altLang="ja-JP" dirty="0"/>
              <a:t> principle</a:t>
            </a:r>
            <a:endParaRPr lang="en-US" dirty="0"/>
          </a:p>
        </p:txBody>
      </p:sp>
      <p:sp>
        <p:nvSpPr>
          <p:cNvPr id="26628" name="Line 4"/>
          <p:cNvSpPr>
            <a:spLocks noChangeShapeType="1"/>
          </p:cNvSpPr>
          <p:nvPr/>
        </p:nvSpPr>
        <p:spPr bwMode="auto">
          <a:xfrm>
            <a:off x="5926137" y="1927225"/>
            <a:ext cx="0" cy="3810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29" name="Rectangle 5"/>
          <p:cNvSpPr>
            <a:spLocks noChangeArrowheads="1"/>
          </p:cNvSpPr>
          <p:nvPr/>
        </p:nvSpPr>
        <p:spPr bwMode="auto">
          <a:xfrm>
            <a:off x="5443538" y="13906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sp>
        <p:nvSpPr>
          <p:cNvPr id="26630" name="Line 6"/>
          <p:cNvSpPr>
            <a:spLocks noChangeShapeType="1"/>
          </p:cNvSpPr>
          <p:nvPr/>
        </p:nvSpPr>
        <p:spPr bwMode="auto">
          <a:xfrm>
            <a:off x="5824542" y="1993900"/>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31" name="Line 7"/>
          <p:cNvSpPr>
            <a:spLocks noChangeShapeType="1"/>
          </p:cNvSpPr>
          <p:nvPr/>
        </p:nvSpPr>
        <p:spPr bwMode="auto">
          <a:xfrm>
            <a:off x="2582863" y="3848106"/>
            <a:ext cx="0" cy="51117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32" name="Line 8"/>
          <p:cNvSpPr>
            <a:spLocks noChangeShapeType="1"/>
          </p:cNvSpPr>
          <p:nvPr/>
        </p:nvSpPr>
        <p:spPr bwMode="auto">
          <a:xfrm>
            <a:off x="2493963" y="3948113"/>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33" name="Rectangle 9"/>
          <p:cNvSpPr>
            <a:spLocks noChangeArrowheads="1"/>
          </p:cNvSpPr>
          <p:nvPr/>
        </p:nvSpPr>
        <p:spPr bwMode="auto">
          <a:xfrm>
            <a:off x="2132013" y="43497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CA">
              <a:solidFill>
                <a:srgbClr val="000000"/>
              </a:solidFill>
            </a:endParaRPr>
          </a:p>
        </p:txBody>
      </p:sp>
      <p:sp>
        <p:nvSpPr>
          <p:cNvPr id="26634" name="Rectangle 10"/>
          <p:cNvSpPr>
            <a:spLocks noChangeArrowheads="1"/>
          </p:cNvSpPr>
          <p:nvPr/>
        </p:nvSpPr>
        <p:spPr bwMode="auto">
          <a:xfrm>
            <a:off x="3427413" y="47307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sp>
        <p:nvSpPr>
          <p:cNvPr id="26635" name="Rectangle 11"/>
          <p:cNvSpPr>
            <a:spLocks noChangeArrowheads="1"/>
          </p:cNvSpPr>
          <p:nvPr/>
        </p:nvSpPr>
        <p:spPr bwMode="auto">
          <a:xfrm>
            <a:off x="2119313" y="33210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CA">
              <a:solidFill>
                <a:srgbClr val="000000"/>
              </a:solidFill>
            </a:endParaRPr>
          </a:p>
        </p:txBody>
      </p:sp>
      <p:sp>
        <p:nvSpPr>
          <p:cNvPr id="26636" name="Line 12"/>
          <p:cNvSpPr>
            <a:spLocks noChangeShapeType="1"/>
          </p:cNvSpPr>
          <p:nvPr/>
        </p:nvSpPr>
        <p:spPr bwMode="auto">
          <a:xfrm>
            <a:off x="5905515" y="3051175"/>
            <a:ext cx="105727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37" name="Line 13"/>
          <p:cNvSpPr>
            <a:spLocks noChangeShapeType="1"/>
          </p:cNvSpPr>
          <p:nvPr/>
        </p:nvSpPr>
        <p:spPr bwMode="auto">
          <a:xfrm>
            <a:off x="6961188" y="3057554"/>
            <a:ext cx="0" cy="25717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38" name="Rectangle 14"/>
          <p:cNvSpPr>
            <a:spLocks noChangeArrowheads="1"/>
          </p:cNvSpPr>
          <p:nvPr/>
        </p:nvSpPr>
        <p:spPr bwMode="auto">
          <a:xfrm>
            <a:off x="7754938" y="20764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sp>
        <p:nvSpPr>
          <p:cNvPr id="26639" name="Rectangle 15"/>
          <p:cNvSpPr>
            <a:spLocks noChangeArrowheads="1"/>
          </p:cNvSpPr>
          <p:nvPr/>
        </p:nvSpPr>
        <p:spPr bwMode="auto">
          <a:xfrm>
            <a:off x="6700838" y="33210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sp>
        <p:nvSpPr>
          <p:cNvPr id="26640" name="Line 16"/>
          <p:cNvSpPr>
            <a:spLocks noChangeShapeType="1"/>
          </p:cNvSpPr>
          <p:nvPr/>
        </p:nvSpPr>
        <p:spPr bwMode="auto">
          <a:xfrm>
            <a:off x="2582863" y="2832129"/>
            <a:ext cx="0" cy="500063"/>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1" name="Rectangle 17"/>
          <p:cNvSpPr>
            <a:spLocks noChangeArrowheads="1"/>
          </p:cNvSpPr>
          <p:nvPr/>
        </p:nvSpPr>
        <p:spPr bwMode="auto">
          <a:xfrm>
            <a:off x="2119313" y="2303463"/>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sp>
        <p:nvSpPr>
          <p:cNvPr id="26642" name="Line 18"/>
          <p:cNvSpPr>
            <a:spLocks noChangeShapeType="1"/>
          </p:cNvSpPr>
          <p:nvPr/>
        </p:nvSpPr>
        <p:spPr bwMode="auto">
          <a:xfrm>
            <a:off x="2493963" y="2943225"/>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3" name="Line 19"/>
          <p:cNvSpPr>
            <a:spLocks noChangeShapeType="1"/>
          </p:cNvSpPr>
          <p:nvPr/>
        </p:nvSpPr>
        <p:spPr bwMode="auto">
          <a:xfrm>
            <a:off x="2938466" y="4178300"/>
            <a:ext cx="711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4" name="Line 20"/>
          <p:cNvSpPr>
            <a:spLocks noChangeShapeType="1"/>
          </p:cNvSpPr>
          <p:nvPr/>
        </p:nvSpPr>
        <p:spPr bwMode="auto">
          <a:xfrm>
            <a:off x="3662363" y="4178300"/>
            <a:ext cx="0" cy="5588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5" name="Line 21"/>
          <p:cNvSpPr>
            <a:spLocks noChangeShapeType="1"/>
          </p:cNvSpPr>
          <p:nvPr/>
        </p:nvSpPr>
        <p:spPr bwMode="auto">
          <a:xfrm>
            <a:off x="2836863" y="3948113"/>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6" name="Line 22"/>
          <p:cNvSpPr>
            <a:spLocks noChangeShapeType="1"/>
          </p:cNvSpPr>
          <p:nvPr/>
        </p:nvSpPr>
        <p:spPr bwMode="auto">
          <a:xfrm>
            <a:off x="4106864" y="4178300"/>
            <a:ext cx="2890837"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7" name="Line 23"/>
          <p:cNvSpPr>
            <a:spLocks noChangeShapeType="1"/>
          </p:cNvSpPr>
          <p:nvPr/>
        </p:nvSpPr>
        <p:spPr bwMode="auto">
          <a:xfrm>
            <a:off x="4094163" y="4178300"/>
            <a:ext cx="0" cy="5715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8" name="Line 24"/>
          <p:cNvSpPr>
            <a:spLocks noChangeShapeType="1"/>
          </p:cNvSpPr>
          <p:nvPr/>
        </p:nvSpPr>
        <p:spPr bwMode="auto">
          <a:xfrm>
            <a:off x="6986588" y="3860803"/>
            <a:ext cx="0" cy="32067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49" name="Line 25"/>
          <p:cNvSpPr>
            <a:spLocks noChangeShapeType="1"/>
          </p:cNvSpPr>
          <p:nvPr/>
        </p:nvSpPr>
        <p:spPr bwMode="auto">
          <a:xfrm>
            <a:off x="6884988" y="3962400"/>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0" name="Line 26"/>
          <p:cNvSpPr>
            <a:spLocks noChangeShapeType="1"/>
          </p:cNvSpPr>
          <p:nvPr/>
        </p:nvSpPr>
        <p:spPr bwMode="auto">
          <a:xfrm>
            <a:off x="7361238" y="2921000"/>
            <a:ext cx="6096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1" name="Line 27"/>
          <p:cNvSpPr>
            <a:spLocks noChangeShapeType="1"/>
          </p:cNvSpPr>
          <p:nvPr/>
        </p:nvSpPr>
        <p:spPr bwMode="auto">
          <a:xfrm>
            <a:off x="7354888" y="2921000"/>
            <a:ext cx="0" cy="3810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2" name="Line 28"/>
          <p:cNvSpPr>
            <a:spLocks noChangeShapeType="1"/>
          </p:cNvSpPr>
          <p:nvPr/>
        </p:nvSpPr>
        <p:spPr bwMode="auto">
          <a:xfrm>
            <a:off x="7977188" y="2628929"/>
            <a:ext cx="0" cy="29527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3" name="Line 29"/>
          <p:cNvSpPr>
            <a:spLocks noChangeShapeType="1"/>
          </p:cNvSpPr>
          <p:nvPr/>
        </p:nvSpPr>
        <p:spPr bwMode="auto">
          <a:xfrm>
            <a:off x="7875588" y="2705100"/>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4" name="Line 30"/>
          <p:cNvSpPr>
            <a:spLocks noChangeShapeType="1"/>
          </p:cNvSpPr>
          <p:nvPr/>
        </p:nvSpPr>
        <p:spPr bwMode="auto">
          <a:xfrm>
            <a:off x="3865563" y="5270500"/>
            <a:ext cx="0" cy="5842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5" name="Line 31"/>
          <p:cNvSpPr>
            <a:spLocks noChangeShapeType="1"/>
          </p:cNvSpPr>
          <p:nvPr/>
        </p:nvSpPr>
        <p:spPr bwMode="auto">
          <a:xfrm>
            <a:off x="3763966" y="5346700"/>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6" name="Rectangle 32"/>
          <p:cNvSpPr>
            <a:spLocks noChangeArrowheads="1"/>
          </p:cNvSpPr>
          <p:nvPr/>
        </p:nvSpPr>
        <p:spPr bwMode="auto">
          <a:xfrm>
            <a:off x="3414713" y="58737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sp>
        <p:nvSpPr>
          <p:cNvPr id="26657" name="Line 33"/>
          <p:cNvSpPr>
            <a:spLocks noChangeShapeType="1"/>
          </p:cNvSpPr>
          <p:nvPr/>
        </p:nvSpPr>
        <p:spPr bwMode="auto">
          <a:xfrm>
            <a:off x="2582863" y="3165475"/>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8" name="Line 34"/>
          <p:cNvSpPr>
            <a:spLocks noChangeShapeType="1"/>
          </p:cNvSpPr>
          <p:nvPr/>
        </p:nvSpPr>
        <p:spPr bwMode="auto">
          <a:xfrm flipH="1">
            <a:off x="2417763" y="3165475"/>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59" name="Line 35"/>
          <p:cNvSpPr>
            <a:spLocks noChangeShapeType="1"/>
          </p:cNvSpPr>
          <p:nvPr/>
        </p:nvSpPr>
        <p:spPr bwMode="auto">
          <a:xfrm>
            <a:off x="3865563" y="5702300"/>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0" name="Line 36"/>
          <p:cNvSpPr>
            <a:spLocks noChangeShapeType="1"/>
          </p:cNvSpPr>
          <p:nvPr/>
        </p:nvSpPr>
        <p:spPr bwMode="auto">
          <a:xfrm flipH="1">
            <a:off x="3700463" y="5702300"/>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1" name="Line 37"/>
          <p:cNvSpPr>
            <a:spLocks noChangeShapeType="1"/>
          </p:cNvSpPr>
          <p:nvPr/>
        </p:nvSpPr>
        <p:spPr bwMode="auto">
          <a:xfrm>
            <a:off x="2582863" y="4178300"/>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2" name="Line 38"/>
          <p:cNvSpPr>
            <a:spLocks noChangeShapeType="1"/>
          </p:cNvSpPr>
          <p:nvPr/>
        </p:nvSpPr>
        <p:spPr bwMode="auto">
          <a:xfrm flipH="1">
            <a:off x="2417763" y="4178300"/>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3" name="Line 39"/>
          <p:cNvSpPr>
            <a:spLocks noChangeShapeType="1"/>
          </p:cNvSpPr>
          <p:nvPr/>
        </p:nvSpPr>
        <p:spPr bwMode="auto">
          <a:xfrm>
            <a:off x="4094163" y="4572000"/>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4" name="Line 40"/>
          <p:cNvSpPr>
            <a:spLocks noChangeShapeType="1"/>
          </p:cNvSpPr>
          <p:nvPr/>
        </p:nvSpPr>
        <p:spPr bwMode="auto">
          <a:xfrm flipH="1">
            <a:off x="3929063" y="4572000"/>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5" name="Line 41"/>
          <p:cNvSpPr>
            <a:spLocks noChangeShapeType="1"/>
          </p:cNvSpPr>
          <p:nvPr/>
        </p:nvSpPr>
        <p:spPr bwMode="auto">
          <a:xfrm>
            <a:off x="3662366" y="4572000"/>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6" name="Line 42"/>
          <p:cNvSpPr>
            <a:spLocks noChangeShapeType="1"/>
          </p:cNvSpPr>
          <p:nvPr/>
        </p:nvSpPr>
        <p:spPr bwMode="auto">
          <a:xfrm flipH="1">
            <a:off x="3497263" y="4572000"/>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7" name="Line 43"/>
          <p:cNvSpPr>
            <a:spLocks noChangeShapeType="1"/>
          </p:cNvSpPr>
          <p:nvPr/>
        </p:nvSpPr>
        <p:spPr bwMode="auto">
          <a:xfrm>
            <a:off x="5926138" y="2143125"/>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8" name="Line 44"/>
          <p:cNvSpPr>
            <a:spLocks noChangeShapeType="1"/>
          </p:cNvSpPr>
          <p:nvPr/>
        </p:nvSpPr>
        <p:spPr bwMode="auto">
          <a:xfrm flipH="1">
            <a:off x="5761037" y="2143125"/>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69" name="Line 45"/>
          <p:cNvSpPr>
            <a:spLocks noChangeShapeType="1"/>
          </p:cNvSpPr>
          <p:nvPr/>
        </p:nvSpPr>
        <p:spPr bwMode="auto">
          <a:xfrm>
            <a:off x="6961190" y="3165475"/>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0" name="Line 46"/>
          <p:cNvSpPr>
            <a:spLocks noChangeShapeType="1"/>
          </p:cNvSpPr>
          <p:nvPr/>
        </p:nvSpPr>
        <p:spPr bwMode="auto">
          <a:xfrm flipH="1">
            <a:off x="6796088" y="3165475"/>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1" name="Line 47"/>
          <p:cNvSpPr>
            <a:spLocks noChangeShapeType="1"/>
          </p:cNvSpPr>
          <p:nvPr/>
        </p:nvSpPr>
        <p:spPr bwMode="auto">
          <a:xfrm>
            <a:off x="7354888" y="3165475"/>
            <a:ext cx="1778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2" name="Line 48"/>
          <p:cNvSpPr>
            <a:spLocks noChangeShapeType="1"/>
          </p:cNvSpPr>
          <p:nvPr/>
        </p:nvSpPr>
        <p:spPr bwMode="auto">
          <a:xfrm flipH="1">
            <a:off x="7189788" y="3165475"/>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3" name="Rectangle 49"/>
          <p:cNvSpPr>
            <a:spLocks noChangeArrowheads="1"/>
          </p:cNvSpPr>
          <p:nvPr/>
        </p:nvSpPr>
        <p:spPr bwMode="auto">
          <a:xfrm>
            <a:off x="5437188" y="23050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CA">
              <a:solidFill>
                <a:srgbClr val="000000"/>
              </a:solidFill>
            </a:endParaRPr>
          </a:p>
        </p:txBody>
      </p:sp>
      <p:sp>
        <p:nvSpPr>
          <p:cNvPr id="26674" name="Line 50"/>
          <p:cNvSpPr>
            <a:spLocks noChangeShapeType="1"/>
          </p:cNvSpPr>
          <p:nvPr/>
        </p:nvSpPr>
        <p:spPr bwMode="auto">
          <a:xfrm>
            <a:off x="5910263" y="2838479"/>
            <a:ext cx="0" cy="212725"/>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5" name="Line 51"/>
          <p:cNvSpPr>
            <a:spLocks noChangeShapeType="1"/>
          </p:cNvSpPr>
          <p:nvPr/>
        </p:nvSpPr>
        <p:spPr bwMode="auto">
          <a:xfrm>
            <a:off x="5811838" y="2914650"/>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6" name="Rectangle 52"/>
          <p:cNvSpPr>
            <a:spLocks noChangeArrowheads="1"/>
          </p:cNvSpPr>
          <p:nvPr/>
        </p:nvSpPr>
        <p:spPr bwMode="auto">
          <a:xfrm>
            <a:off x="9317038" y="1695450"/>
            <a:ext cx="901700" cy="533400"/>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CA">
              <a:solidFill>
                <a:srgbClr val="000000"/>
              </a:solidFill>
            </a:endParaRPr>
          </a:p>
        </p:txBody>
      </p:sp>
      <p:cxnSp>
        <p:nvCxnSpPr>
          <p:cNvPr id="26677" name="AutoShape 53"/>
          <p:cNvCxnSpPr>
            <a:cxnSpLocks noChangeShapeType="1"/>
            <a:stCxn id="26676" idx="1"/>
            <a:endCxn id="26638" idx="3"/>
          </p:cNvCxnSpPr>
          <p:nvPr/>
        </p:nvCxnSpPr>
        <p:spPr bwMode="auto">
          <a:xfrm rot="10800000" flipV="1">
            <a:off x="8656642" y="1962150"/>
            <a:ext cx="660400" cy="381000"/>
          </a:xfrm>
          <a:prstGeom prst="bentConnector3">
            <a:avLst>
              <a:gd name="adj1" fmla="val 50000"/>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26678" name="Line 54"/>
          <p:cNvSpPr>
            <a:spLocks noChangeShapeType="1"/>
          </p:cNvSpPr>
          <p:nvPr/>
        </p:nvSpPr>
        <p:spPr bwMode="auto">
          <a:xfrm rot="5400000">
            <a:off x="9094788" y="1968500"/>
            <a:ext cx="203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79" name="Line 55"/>
          <p:cNvSpPr>
            <a:spLocks noChangeShapeType="1"/>
          </p:cNvSpPr>
          <p:nvPr/>
        </p:nvSpPr>
        <p:spPr bwMode="auto">
          <a:xfrm>
            <a:off x="8662994" y="2165399"/>
            <a:ext cx="177800" cy="18161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6680" name="Line 56"/>
          <p:cNvSpPr>
            <a:spLocks noChangeShapeType="1"/>
          </p:cNvSpPr>
          <p:nvPr/>
        </p:nvSpPr>
        <p:spPr bwMode="auto">
          <a:xfrm flipH="1">
            <a:off x="8650288" y="2349500"/>
            <a:ext cx="165100" cy="16510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447417" name="Rectangle 57"/>
          <p:cNvSpPr>
            <a:spLocks noChangeArrowheads="1"/>
          </p:cNvSpPr>
          <p:nvPr/>
        </p:nvSpPr>
        <p:spPr bwMode="auto">
          <a:xfrm>
            <a:off x="1873253" y="1201705"/>
            <a:ext cx="3332163"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eaLnBrk="0" hangingPunct="0">
              <a:buClr>
                <a:srgbClr val="CC6600"/>
              </a:buClr>
              <a:buSzPct val="100000"/>
              <a:defRPr/>
            </a:pPr>
            <a:r>
              <a:rPr lang="en-US" b="1" dirty="0">
                <a:solidFill>
                  <a:srgbClr val="000000"/>
                </a:solidFill>
              </a:rPr>
              <a:t>Kernels</a:t>
            </a:r>
            <a:r>
              <a:rPr lang="en-US" dirty="0">
                <a:solidFill>
                  <a:srgbClr val="000000"/>
                </a:solidFill>
              </a:rPr>
              <a:t> across the upper part </a:t>
            </a:r>
            <a:br>
              <a:rPr lang="en-US" dirty="0">
                <a:solidFill>
                  <a:srgbClr val="000000"/>
                </a:solidFill>
              </a:rPr>
            </a:br>
            <a:r>
              <a:rPr lang="en-US" dirty="0">
                <a:solidFill>
                  <a:srgbClr val="000000"/>
                </a:solidFill>
              </a:rPr>
              <a:t>of the diagram or subject area</a:t>
            </a:r>
          </a:p>
        </p:txBody>
      </p:sp>
      <p:sp>
        <p:nvSpPr>
          <p:cNvPr id="2447418" name="Rectangle 58"/>
          <p:cNvSpPr>
            <a:spLocks noChangeArrowheads="1"/>
          </p:cNvSpPr>
          <p:nvPr/>
        </p:nvSpPr>
        <p:spPr bwMode="auto">
          <a:xfrm>
            <a:off x="3654425" y="3128963"/>
            <a:ext cx="3106738"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0" hangingPunct="0">
              <a:buClr>
                <a:srgbClr val="CC6600"/>
              </a:buClr>
              <a:buSzPct val="100000"/>
              <a:defRPr/>
            </a:pPr>
            <a:r>
              <a:rPr lang="en-US" b="1" dirty="0">
                <a:solidFill>
                  <a:srgbClr val="000000"/>
                </a:solidFill>
              </a:rPr>
              <a:t>Characteristics</a:t>
            </a:r>
            <a:r>
              <a:rPr lang="en-US" dirty="0">
                <a:solidFill>
                  <a:srgbClr val="000000"/>
                </a:solidFill>
              </a:rPr>
              <a:t> below; </a:t>
            </a:r>
            <a:r>
              <a:rPr lang="ja-JP" altLang="en-US" dirty="0">
                <a:solidFill>
                  <a:srgbClr val="000000"/>
                </a:solidFill>
              </a:rPr>
              <a:t>“</a:t>
            </a:r>
            <a:r>
              <a:rPr lang="en-US" altLang="ja-JP" dirty="0" err="1">
                <a:solidFill>
                  <a:srgbClr val="000000"/>
                </a:solidFill>
              </a:rPr>
              <a:t>characterising</a:t>
            </a:r>
            <a:r>
              <a:rPr lang="ja-JP" altLang="en-US" dirty="0">
                <a:solidFill>
                  <a:srgbClr val="000000"/>
                </a:solidFill>
              </a:rPr>
              <a:t>”</a:t>
            </a:r>
            <a:r>
              <a:rPr lang="en-US" altLang="ja-JP" dirty="0">
                <a:solidFill>
                  <a:srgbClr val="000000"/>
                </a:solidFill>
              </a:rPr>
              <a:t> relationship connects at top edge</a:t>
            </a:r>
            <a:endParaRPr lang="en-US" dirty="0">
              <a:solidFill>
                <a:srgbClr val="000000"/>
              </a:solidFill>
            </a:endParaRPr>
          </a:p>
        </p:txBody>
      </p:sp>
      <p:sp>
        <p:nvSpPr>
          <p:cNvPr id="2447419" name="Rectangle 59"/>
          <p:cNvSpPr>
            <a:spLocks noChangeArrowheads="1"/>
          </p:cNvSpPr>
          <p:nvPr/>
        </p:nvSpPr>
        <p:spPr bwMode="auto">
          <a:xfrm>
            <a:off x="5021263" y="4432329"/>
            <a:ext cx="4908550"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0" hangingPunct="0">
              <a:buClr>
                <a:srgbClr val="CC6600"/>
              </a:buClr>
              <a:buSzPct val="100000"/>
              <a:defRPr/>
            </a:pPr>
            <a:r>
              <a:rPr lang="en-US" b="1" dirty="0" err="1">
                <a:solidFill>
                  <a:srgbClr val="000000"/>
                </a:solidFill>
              </a:rPr>
              <a:t>Associatives</a:t>
            </a:r>
            <a:r>
              <a:rPr lang="en-US" dirty="0">
                <a:solidFill>
                  <a:srgbClr val="000000"/>
                </a:solidFill>
              </a:rPr>
              <a:t> between &amp; below; </a:t>
            </a:r>
            <a:br>
              <a:rPr lang="en-US" dirty="0">
                <a:solidFill>
                  <a:srgbClr val="000000"/>
                </a:solidFill>
              </a:rPr>
            </a:br>
            <a:r>
              <a:rPr lang="ja-JP" altLang="en-US" dirty="0">
                <a:solidFill>
                  <a:srgbClr val="000000"/>
                </a:solidFill>
              </a:rPr>
              <a:t>“</a:t>
            </a:r>
            <a:r>
              <a:rPr lang="en-US" altLang="ja-JP" dirty="0">
                <a:solidFill>
                  <a:srgbClr val="000000"/>
                </a:solidFill>
              </a:rPr>
              <a:t>associating</a:t>
            </a:r>
            <a:r>
              <a:rPr lang="ja-JP" altLang="en-US" dirty="0">
                <a:solidFill>
                  <a:srgbClr val="000000"/>
                </a:solidFill>
              </a:rPr>
              <a:t>”</a:t>
            </a:r>
            <a:r>
              <a:rPr lang="en-US" altLang="ja-JP" dirty="0">
                <a:solidFill>
                  <a:srgbClr val="000000"/>
                </a:solidFill>
              </a:rPr>
              <a:t> relationships connect at top edge</a:t>
            </a:r>
            <a:endParaRPr lang="en-US" dirty="0">
              <a:solidFill>
                <a:srgbClr val="000000"/>
              </a:solidFill>
            </a:endParaRPr>
          </a:p>
        </p:txBody>
      </p:sp>
      <p:sp>
        <p:nvSpPr>
          <p:cNvPr id="2447420" name="Rectangle 60"/>
          <p:cNvSpPr>
            <a:spLocks noChangeArrowheads="1"/>
          </p:cNvSpPr>
          <p:nvPr/>
        </p:nvSpPr>
        <p:spPr bwMode="auto">
          <a:xfrm>
            <a:off x="8651875" y="2819401"/>
            <a:ext cx="2881312" cy="120032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eaLnBrk="0" hangingPunct="0">
              <a:buClr>
                <a:srgbClr val="CC6600"/>
              </a:buClr>
              <a:buSzPct val="100000"/>
              <a:defRPr/>
            </a:pPr>
            <a:r>
              <a:rPr lang="en-US" b="1" dirty="0">
                <a:solidFill>
                  <a:srgbClr val="000000"/>
                </a:solidFill>
              </a:rPr>
              <a:t>Reference or Types</a:t>
            </a:r>
            <a:r>
              <a:rPr lang="en-US" dirty="0">
                <a:solidFill>
                  <a:srgbClr val="000000"/>
                </a:solidFill>
              </a:rPr>
              <a:t> beside or diagonally above;</a:t>
            </a:r>
            <a:br>
              <a:rPr lang="en-US" dirty="0">
                <a:solidFill>
                  <a:srgbClr val="000000"/>
                </a:solidFill>
              </a:rPr>
            </a:br>
            <a:r>
              <a:rPr lang="ja-JP" altLang="en-US" dirty="0">
                <a:solidFill>
                  <a:srgbClr val="000000"/>
                </a:solidFill>
              </a:rPr>
              <a:t>“</a:t>
            </a:r>
            <a:r>
              <a:rPr lang="en-US" altLang="ja-JP" dirty="0">
                <a:solidFill>
                  <a:srgbClr val="000000"/>
                </a:solidFill>
              </a:rPr>
              <a:t>classifying</a:t>
            </a:r>
            <a:r>
              <a:rPr lang="ja-JP" altLang="en-US" dirty="0">
                <a:solidFill>
                  <a:srgbClr val="000000"/>
                </a:solidFill>
              </a:rPr>
              <a:t>”</a:t>
            </a:r>
            <a:r>
              <a:rPr lang="en-US" altLang="ja-JP" dirty="0">
                <a:solidFill>
                  <a:srgbClr val="000000"/>
                </a:solidFill>
              </a:rPr>
              <a:t> relationship connects at side</a:t>
            </a:r>
            <a:endParaRPr lang="en-US" dirty="0">
              <a:solidFill>
                <a:srgbClr val="000000"/>
              </a:solidFill>
            </a:endParaRPr>
          </a:p>
        </p:txBody>
      </p:sp>
      <p:sp>
        <p:nvSpPr>
          <p:cNvPr id="2447421" name="Line 61"/>
          <p:cNvSpPr>
            <a:spLocks noChangeShapeType="1"/>
          </p:cNvSpPr>
          <p:nvPr/>
        </p:nvSpPr>
        <p:spPr bwMode="auto">
          <a:xfrm flipH="1">
            <a:off x="4397379" y="4570442"/>
            <a:ext cx="666750" cy="377825"/>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447422" name="Line 62"/>
          <p:cNvSpPr>
            <a:spLocks noChangeShapeType="1"/>
          </p:cNvSpPr>
          <p:nvPr/>
        </p:nvSpPr>
        <p:spPr bwMode="auto">
          <a:xfrm flipV="1">
            <a:off x="9063038" y="2298700"/>
            <a:ext cx="550862" cy="534988"/>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447423" name="Line 63"/>
          <p:cNvSpPr>
            <a:spLocks noChangeShapeType="1"/>
          </p:cNvSpPr>
          <p:nvPr/>
        </p:nvSpPr>
        <p:spPr bwMode="auto">
          <a:xfrm flipH="1">
            <a:off x="3063882" y="3263929"/>
            <a:ext cx="638175" cy="263525"/>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
        <p:nvSpPr>
          <p:cNvPr id="2447424" name="Line 64"/>
          <p:cNvSpPr>
            <a:spLocks noChangeShapeType="1"/>
          </p:cNvSpPr>
          <p:nvPr/>
        </p:nvSpPr>
        <p:spPr bwMode="auto">
          <a:xfrm>
            <a:off x="4771292" y="1443067"/>
            <a:ext cx="665896" cy="342275"/>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graphicFrame>
        <p:nvGraphicFramePr>
          <p:cNvPr id="2447425" name="Group 65"/>
          <p:cNvGraphicFramePr>
            <a:graphicFrameLocks noGrp="1"/>
          </p:cNvGraphicFramePr>
          <p:nvPr/>
        </p:nvGraphicFramePr>
        <p:xfrm>
          <a:off x="140485" y="5125287"/>
          <a:ext cx="3094038" cy="1292244"/>
        </p:xfrm>
        <a:graphic>
          <a:graphicData uri="http://schemas.openxmlformats.org/drawingml/2006/table">
            <a:tbl>
              <a:tblPr/>
              <a:tblGrid>
                <a:gridCol w="541338">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396181">
                <a:tc>
                  <a:txBody>
                    <a:bodyPr/>
                    <a:lstStyle/>
                    <a:p>
                      <a:pPr marL="0" marR="0" lvl="0" indent="0" algn="ctr" defTabSz="873125"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1600" b="0" i="0" u="none" strike="noStrike" cap="none" normalizeH="0" baseline="0">
                          <a:ln>
                            <a:noFill/>
                          </a:ln>
                          <a:solidFill>
                            <a:schemeClr val="bg1"/>
                          </a:solidFill>
                          <a:effectLst/>
                          <a:latin typeface="Arial" charset="0"/>
                        </a:rPr>
                        <a:t>!</a:t>
                      </a:r>
                    </a:p>
                  </a:txBody>
                  <a:tcPr marT="45693" marB="4569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1"/>
                    </a:solidFill>
                  </a:tcPr>
                </a:tc>
                <a:tc>
                  <a:txBody>
                    <a:bodyPr/>
                    <a:lstStyle/>
                    <a:p>
                      <a:pPr marL="0" marR="0" lvl="0" indent="0" algn="l" defTabSz="873125"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000" b="0" i="1" u="none" strike="noStrike" cap="none" normalizeH="0" baseline="0" dirty="0">
                          <a:ln>
                            <a:noFill/>
                          </a:ln>
                          <a:solidFill>
                            <a:schemeClr val="bg1"/>
                          </a:solidFill>
                          <a:effectLst/>
                          <a:latin typeface="Arial" charset="0"/>
                        </a:rPr>
                        <a:t>Key point</a:t>
                      </a:r>
                    </a:p>
                  </a:txBody>
                  <a:tcPr marT="45693" marB="4569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FF"/>
                    </a:solidFill>
                  </a:tcPr>
                </a:tc>
                <a:extLst>
                  <a:ext uri="{0D108BD9-81ED-4DB2-BD59-A6C34878D82A}">
                    <a16:rowId xmlns:a16="http://schemas.microsoft.com/office/drawing/2014/main" val="10000"/>
                  </a:ext>
                </a:extLst>
              </a:tr>
              <a:tr h="896044">
                <a:tc gridSpan="2">
                  <a:txBody>
                    <a:bodyPr/>
                    <a:lstStyle/>
                    <a:p>
                      <a:pPr marL="223838" marR="0" lvl="0" indent="-223838" algn="l" defTabSz="873125" rtl="0" eaLnBrk="1" fontAlgn="base" latinLnBrk="0" hangingPunct="1">
                        <a:lnSpc>
                          <a:spcPct val="100000"/>
                        </a:lnSpc>
                        <a:spcBef>
                          <a:spcPct val="15000"/>
                        </a:spcBef>
                        <a:spcAft>
                          <a:spcPct val="0"/>
                        </a:spcAft>
                        <a:buClr>
                          <a:srgbClr val="FF6600"/>
                        </a:buClr>
                        <a:buSzTx/>
                        <a:buFont typeface="Wingdings" pitchFamily="2" charset="2"/>
                        <a:buNone/>
                        <a:tabLst/>
                      </a:pPr>
                      <a:r>
                        <a:rPr kumimoji="0" lang="en-US" sz="1600" b="0" i="0" u="none" strike="noStrike" cap="none" normalizeH="0" baseline="0" dirty="0">
                          <a:ln>
                            <a:noFill/>
                          </a:ln>
                          <a:solidFill>
                            <a:schemeClr val="tx1"/>
                          </a:solidFill>
                          <a:effectLst/>
                          <a:latin typeface="Arial" charset="0"/>
                        </a:rPr>
                        <a:t>Entity type is obvious from:</a:t>
                      </a:r>
                    </a:p>
                    <a:p>
                      <a:pPr marL="223838" marR="0" lvl="0" indent="-223838" algn="l" defTabSz="873125" rtl="0" eaLnBrk="1" fontAlgn="base" latinLnBrk="0" hangingPunct="1">
                        <a:lnSpc>
                          <a:spcPct val="100000"/>
                        </a:lnSpc>
                        <a:spcBef>
                          <a:spcPct val="15000"/>
                        </a:spcBef>
                        <a:spcAft>
                          <a:spcPct val="0"/>
                        </a:spcAft>
                        <a:buClr>
                          <a:srgbClr val="FF6600"/>
                        </a:buClr>
                        <a:buSzTx/>
                        <a:buFont typeface="Wingdings" pitchFamily="2" charset="2"/>
                        <a:buChar char="§"/>
                        <a:tabLst/>
                      </a:pPr>
                      <a:r>
                        <a:rPr kumimoji="0" lang="en-US" sz="1600" b="0" i="0" u="none" strike="noStrike" cap="none" normalizeH="0" baseline="0" dirty="0">
                          <a:ln>
                            <a:noFill/>
                          </a:ln>
                          <a:solidFill>
                            <a:schemeClr val="tx1"/>
                          </a:solidFill>
                          <a:effectLst/>
                          <a:latin typeface="Arial" charset="0"/>
                        </a:rPr>
                        <a:t>Placement</a:t>
                      </a:r>
                    </a:p>
                    <a:p>
                      <a:pPr marL="223838" marR="0" lvl="0" indent="-223838" algn="l" defTabSz="873125" rtl="0" eaLnBrk="1" fontAlgn="base" latinLnBrk="0" hangingPunct="1">
                        <a:lnSpc>
                          <a:spcPct val="100000"/>
                        </a:lnSpc>
                        <a:spcBef>
                          <a:spcPct val="15000"/>
                        </a:spcBef>
                        <a:spcAft>
                          <a:spcPct val="0"/>
                        </a:spcAft>
                        <a:buClr>
                          <a:srgbClr val="FF6600"/>
                        </a:buClr>
                        <a:buSzTx/>
                        <a:buFont typeface="Wingdings" pitchFamily="2" charset="2"/>
                        <a:buChar char="§"/>
                        <a:tabLst/>
                      </a:pPr>
                      <a:r>
                        <a:rPr kumimoji="0" lang="en-US" sz="1600" b="0" i="0" u="none" strike="noStrike" cap="none" normalizeH="0" baseline="0" dirty="0">
                          <a:ln>
                            <a:noFill/>
                          </a:ln>
                          <a:solidFill>
                            <a:schemeClr val="tx1"/>
                          </a:solidFill>
                          <a:effectLst/>
                          <a:latin typeface="Arial" charset="0"/>
                        </a:rPr>
                        <a:t>Relationship connections</a:t>
                      </a:r>
                    </a:p>
                  </a:txBody>
                  <a:tcPr marT="45693" marB="4569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
        <p:nvSpPr>
          <p:cNvPr id="2447436" name="Text Box 76"/>
          <p:cNvSpPr txBox="1">
            <a:spLocks noChangeArrowheads="1"/>
          </p:cNvSpPr>
          <p:nvPr/>
        </p:nvSpPr>
        <p:spPr bwMode="auto">
          <a:xfrm>
            <a:off x="5131600" y="5103814"/>
            <a:ext cx="3160713" cy="1164038"/>
          </a:xfrm>
          <a:prstGeom prst="rect">
            <a:avLst/>
          </a:prstGeom>
          <a:solidFill>
            <a:srgbClr val="CCFFCC"/>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2075" tIns="46038" rIns="92075" bIns="46038">
            <a:spAutoFit/>
          </a:bodyPr>
          <a:lstStyle>
            <a:lvl1pPr marL="228600" indent="-228600" eaLnBrk="0" hangingPunct="0">
              <a:tabLst>
                <a:tab pos="1255713" algn="l"/>
              </a:tabLst>
              <a:defRPr sz="2800">
                <a:solidFill>
                  <a:schemeClr val="tx1"/>
                </a:solidFill>
                <a:latin typeface="Arial" charset="0"/>
                <a:ea typeface="ＭＳ Ｐゴシック" charset="0"/>
              </a:defRPr>
            </a:lvl1pPr>
            <a:lvl2pPr marL="742950" indent="-285750" eaLnBrk="0" hangingPunct="0">
              <a:tabLst>
                <a:tab pos="1255713" algn="l"/>
              </a:tabLst>
              <a:defRPr sz="2800">
                <a:solidFill>
                  <a:schemeClr val="tx1"/>
                </a:solidFill>
                <a:latin typeface="Arial" charset="0"/>
                <a:ea typeface="ＭＳ Ｐゴシック" charset="0"/>
              </a:defRPr>
            </a:lvl2pPr>
            <a:lvl3pPr marL="1143000" indent="-228600" eaLnBrk="0" hangingPunct="0">
              <a:tabLst>
                <a:tab pos="1255713" algn="l"/>
              </a:tabLst>
              <a:defRPr sz="2800">
                <a:solidFill>
                  <a:schemeClr val="tx1"/>
                </a:solidFill>
                <a:latin typeface="Arial" charset="0"/>
                <a:ea typeface="ＭＳ Ｐゴシック" charset="0"/>
              </a:defRPr>
            </a:lvl3pPr>
            <a:lvl4pPr marL="1600200" indent="-228600" eaLnBrk="0" hangingPunct="0">
              <a:tabLst>
                <a:tab pos="1255713" algn="l"/>
              </a:tabLst>
              <a:defRPr sz="2800">
                <a:solidFill>
                  <a:schemeClr val="tx1"/>
                </a:solidFill>
                <a:latin typeface="Arial" charset="0"/>
                <a:ea typeface="ＭＳ Ｐゴシック" charset="0"/>
              </a:defRPr>
            </a:lvl4pPr>
            <a:lvl5pPr marL="2057400" indent="-228600" eaLnBrk="0" hangingPunct="0">
              <a:tabLst>
                <a:tab pos="1255713" algn="l"/>
              </a:tabLst>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9pPr>
          </a:lstStyle>
          <a:p>
            <a:pPr>
              <a:spcBef>
                <a:spcPct val="20000"/>
              </a:spcBef>
              <a:defRPr/>
            </a:pPr>
            <a:r>
              <a:rPr lang="en-US" sz="1200" b="1" dirty="0">
                <a:solidFill>
                  <a:srgbClr val="000000"/>
                </a:solidFill>
              </a:rPr>
              <a:t>Various layouts can work:</a:t>
            </a:r>
          </a:p>
          <a:p>
            <a:pPr>
              <a:spcBef>
                <a:spcPct val="20000"/>
              </a:spcBef>
              <a:buFontTx/>
              <a:buChar char="•"/>
              <a:defRPr/>
            </a:pPr>
            <a:r>
              <a:rPr lang="en-US" sz="1200" b="1" dirty="0">
                <a:solidFill>
                  <a:srgbClr val="000000"/>
                </a:solidFill>
              </a:rPr>
              <a:t>top-down	</a:t>
            </a:r>
            <a:r>
              <a:rPr lang="en-US" sz="1200" b="1" u="sng" dirty="0">
                <a:solidFill>
                  <a:srgbClr val="000000"/>
                </a:solidFill>
              </a:rPr>
              <a:t>best for mere mortals</a:t>
            </a:r>
          </a:p>
          <a:p>
            <a:pPr>
              <a:spcBef>
                <a:spcPct val="20000"/>
              </a:spcBef>
              <a:buFontTx/>
              <a:buChar char="•"/>
              <a:defRPr/>
            </a:pPr>
            <a:r>
              <a:rPr lang="en-US" sz="1200" b="1" dirty="0">
                <a:solidFill>
                  <a:srgbClr val="000000"/>
                </a:solidFill>
              </a:rPr>
              <a:t>left to right	temporal</a:t>
            </a:r>
          </a:p>
          <a:p>
            <a:pPr>
              <a:spcBef>
                <a:spcPct val="20000"/>
              </a:spcBef>
              <a:buFontTx/>
              <a:buChar char="•"/>
              <a:defRPr/>
            </a:pPr>
            <a:r>
              <a:rPr lang="en-US" sz="1200" b="1" dirty="0">
                <a:solidFill>
                  <a:srgbClr val="000000"/>
                </a:solidFill>
              </a:rPr>
              <a:t>bottom-up	organic</a:t>
            </a:r>
          </a:p>
          <a:p>
            <a:pPr>
              <a:spcBef>
                <a:spcPct val="20000"/>
              </a:spcBef>
              <a:buFontTx/>
              <a:buChar char="•"/>
              <a:defRPr/>
            </a:pPr>
            <a:r>
              <a:rPr lang="en-US" sz="1200" b="1" dirty="0">
                <a:solidFill>
                  <a:srgbClr val="000000"/>
                </a:solidFill>
              </a:rPr>
              <a:t>right to left	swimming upstream</a:t>
            </a:r>
          </a:p>
        </p:txBody>
      </p:sp>
      <p:sp>
        <p:nvSpPr>
          <p:cNvPr id="26700" name="Line 77"/>
          <p:cNvSpPr>
            <a:spLocks noChangeShapeType="1"/>
          </p:cNvSpPr>
          <p:nvPr/>
        </p:nvSpPr>
        <p:spPr bwMode="auto">
          <a:xfrm flipV="1">
            <a:off x="2932113" y="3846514"/>
            <a:ext cx="0" cy="3333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2075" tIns="46038" rIns="92075" bIns="46038" anchor="ctr"/>
          <a:lstStyle/>
          <a:p>
            <a:pPr>
              <a:defRPr/>
            </a:pPr>
            <a:endParaRPr lang="en-US">
              <a:solidFill>
                <a:srgbClr val="000000"/>
              </a:solidFill>
            </a:endParaRPr>
          </a:p>
        </p:txBody>
      </p:sp>
      <p:sp>
        <p:nvSpPr>
          <p:cNvPr id="2447438" name="Text Box 78"/>
          <p:cNvSpPr txBox="1">
            <a:spLocks noChangeArrowheads="1"/>
          </p:cNvSpPr>
          <p:nvPr/>
        </p:nvSpPr>
        <p:spPr bwMode="auto">
          <a:xfrm>
            <a:off x="8758253" y="5092701"/>
            <a:ext cx="2635250" cy="1127104"/>
          </a:xfrm>
          <a:prstGeom prst="rect">
            <a:avLst/>
          </a:prstGeom>
          <a:solidFill>
            <a:srgbClr val="FFFF99"/>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2075" tIns="46038" rIns="92075" bIns="46038">
            <a:spAutoFit/>
          </a:bodyPr>
          <a:lstStyle>
            <a:lvl1pPr marL="228600" indent="-228600" eaLnBrk="0" hangingPunct="0">
              <a:tabLst>
                <a:tab pos="1255713" algn="l"/>
              </a:tabLst>
              <a:defRPr sz="2800">
                <a:solidFill>
                  <a:schemeClr val="tx1"/>
                </a:solidFill>
                <a:latin typeface="Arial" charset="0"/>
                <a:ea typeface="ＭＳ Ｐゴシック" charset="0"/>
              </a:defRPr>
            </a:lvl1pPr>
            <a:lvl2pPr marL="742950" indent="-285750" eaLnBrk="0" hangingPunct="0">
              <a:tabLst>
                <a:tab pos="1255713" algn="l"/>
              </a:tabLst>
              <a:defRPr sz="2800">
                <a:solidFill>
                  <a:schemeClr val="tx1"/>
                </a:solidFill>
                <a:latin typeface="Arial" charset="0"/>
                <a:ea typeface="ＭＳ Ｐゴシック" charset="0"/>
              </a:defRPr>
            </a:lvl2pPr>
            <a:lvl3pPr marL="1143000" indent="-228600" eaLnBrk="0" hangingPunct="0">
              <a:tabLst>
                <a:tab pos="1255713" algn="l"/>
              </a:tabLst>
              <a:defRPr sz="2800">
                <a:solidFill>
                  <a:schemeClr val="tx1"/>
                </a:solidFill>
                <a:latin typeface="Arial" charset="0"/>
                <a:ea typeface="ＭＳ Ｐゴシック" charset="0"/>
              </a:defRPr>
            </a:lvl3pPr>
            <a:lvl4pPr marL="1600200" indent="-228600" eaLnBrk="0" hangingPunct="0">
              <a:tabLst>
                <a:tab pos="1255713" algn="l"/>
              </a:tabLst>
              <a:defRPr sz="2800">
                <a:solidFill>
                  <a:schemeClr val="tx1"/>
                </a:solidFill>
                <a:latin typeface="Arial" charset="0"/>
                <a:ea typeface="ＭＳ Ｐゴシック" charset="0"/>
              </a:defRPr>
            </a:lvl4pPr>
            <a:lvl5pPr marL="2057400" indent="-228600" eaLnBrk="0" hangingPunct="0">
              <a:tabLst>
                <a:tab pos="1255713" algn="l"/>
              </a:tabLst>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buClr>
                <a:schemeClr val="tx1"/>
              </a:buClr>
              <a:tabLst>
                <a:tab pos="1255713" algn="l"/>
              </a:tabLst>
              <a:defRPr sz="2800">
                <a:solidFill>
                  <a:schemeClr val="tx1"/>
                </a:solidFill>
                <a:latin typeface="Arial" charset="0"/>
                <a:ea typeface="ＭＳ Ｐゴシック" charset="0"/>
              </a:defRPr>
            </a:lvl9pPr>
          </a:lstStyle>
          <a:p>
            <a:pPr>
              <a:spcBef>
                <a:spcPct val="20000"/>
              </a:spcBef>
              <a:defRPr/>
            </a:pPr>
            <a:r>
              <a:rPr lang="en-US" sz="1200" b="1" dirty="0">
                <a:solidFill>
                  <a:srgbClr val="000000"/>
                </a:solidFill>
              </a:rPr>
              <a:t>Layouts to avoid:</a:t>
            </a:r>
          </a:p>
          <a:p>
            <a:pPr>
              <a:spcBef>
                <a:spcPct val="20000"/>
              </a:spcBef>
              <a:buFontTx/>
              <a:buChar char="•"/>
              <a:defRPr/>
            </a:pPr>
            <a:r>
              <a:rPr lang="en-US" sz="1200" b="1" dirty="0">
                <a:solidFill>
                  <a:srgbClr val="000000"/>
                </a:solidFill>
              </a:rPr>
              <a:t>middle-out	cosmic</a:t>
            </a:r>
          </a:p>
          <a:p>
            <a:pPr>
              <a:spcBef>
                <a:spcPct val="20000"/>
              </a:spcBef>
              <a:buFontTx/>
              <a:buChar char="•"/>
              <a:defRPr/>
            </a:pPr>
            <a:r>
              <a:rPr lang="en-US" sz="1200" b="1" dirty="0">
                <a:solidFill>
                  <a:srgbClr val="000000"/>
                </a:solidFill>
              </a:rPr>
              <a:t>no crossed 	obsessive</a:t>
            </a:r>
            <a:br>
              <a:rPr lang="en-US" sz="1200" b="1" dirty="0">
                <a:solidFill>
                  <a:srgbClr val="000000"/>
                </a:solidFill>
              </a:rPr>
            </a:br>
            <a:r>
              <a:rPr lang="en-US" sz="1200" b="1" dirty="0">
                <a:solidFill>
                  <a:srgbClr val="000000"/>
                </a:solidFill>
              </a:rPr>
              <a:t>lines 	compulsive</a:t>
            </a:r>
          </a:p>
          <a:p>
            <a:pPr>
              <a:spcBef>
                <a:spcPct val="20000"/>
              </a:spcBef>
              <a:buFontTx/>
              <a:buChar char="•"/>
              <a:defRPr/>
            </a:pPr>
            <a:r>
              <a:rPr lang="en-US" sz="1200" b="1" dirty="0">
                <a:solidFill>
                  <a:srgbClr val="000000"/>
                </a:solidFill>
              </a:rPr>
              <a:t>random	Mensa-only</a:t>
            </a:r>
          </a:p>
        </p:txBody>
      </p:sp>
      <p:sp>
        <p:nvSpPr>
          <p:cNvPr id="3" name="TextBox 2">
            <a:extLst>
              <a:ext uri="{FF2B5EF4-FFF2-40B4-BE49-F238E27FC236}">
                <a16:creationId xmlns:a16="http://schemas.microsoft.com/office/drawing/2014/main" id="{AF062C88-4D42-C698-1CBF-060263197594}"/>
              </a:ext>
            </a:extLst>
          </p:cNvPr>
          <p:cNvSpPr txBox="1"/>
          <p:nvPr/>
        </p:nvSpPr>
        <p:spPr>
          <a:xfrm>
            <a:off x="889024" y="690889"/>
            <a:ext cx="9329714" cy="461665"/>
          </a:xfrm>
          <a:prstGeom prst="rect">
            <a:avLst/>
          </a:prstGeom>
          <a:noFill/>
        </p:spPr>
        <p:txBody>
          <a:bodyPr wrap="square">
            <a:spAutoFit/>
          </a:bodyPr>
          <a:lstStyle/>
          <a:p>
            <a:pPr marL="114300" lvl="1">
              <a:spcBef>
                <a:spcPct val="20000"/>
              </a:spcBef>
              <a:defRPr/>
            </a:pPr>
            <a:r>
              <a:rPr lang="en-US" sz="2400" i="1" dirty="0">
                <a:latin typeface="Arial" panose="020B0604020202020204" pitchFamily="34" charset="0"/>
                <a:cs typeface="Arial" panose="020B0604020202020204" pitchFamily="34" charset="0"/>
              </a:rPr>
              <a:t>Draw the same kinds of things the same way every time! </a:t>
            </a:r>
          </a:p>
        </p:txBody>
      </p:sp>
    </p:spTree>
    <p:extLst>
      <p:ext uri="{BB962C8B-B14F-4D97-AF65-F5344CB8AC3E}">
        <p14:creationId xmlns:p14="http://schemas.microsoft.com/office/powerpoint/2010/main" val="380462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17"/>
                                        </p:tgtEl>
                                        <p:attrNameLst>
                                          <p:attrName>style.visibility</p:attrName>
                                        </p:attrNameLst>
                                      </p:cBhvr>
                                      <p:to>
                                        <p:strVal val="visible"/>
                                      </p:to>
                                    </p:set>
                                    <p:animEffect transition="in" filter="dissolve">
                                      <p:cBhvr>
                                        <p:cTn id="7" dur="500"/>
                                        <p:tgtEl>
                                          <p:spTgt spid="2447417"/>
                                        </p:tgtEl>
                                      </p:cBhvr>
                                    </p:animEffect>
                                  </p:childTnLst>
                                </p:cTn>
                              </p:par>
                              <p:par>
                                <p:cTn id="8" presetID="9" presetClass="entr" presetSubtype="0" fill="hold" nodeType="withEffect">
                                  <p:stCondLst>
                                    <p:cond delay="0"/>
                                  </p:stCondLst>
                                  <p:childTnLst>
                                    <p:set>
                                      <p:cBhvr>
                                        <p:cTn id="9" dur="1" fill="hold">
                                          <p:stCondLst>
                                            <p:cond delay="0"/>
                                          </p:stCondLst>
                                        </p:cTn>
                                        <p:tgtEl>
                                          <p:spTgt spid="2447424"/>
                                        </p:tgtEl>
                                        <p:attrNameLst>
                                          <p:attrName>style.visibility</p:attrName>
                                        </p:attrNameLst>
                                      </p:cBhvr>
                                      <p:to>
                                        <p:strVal val="visible"/>
                                      </p:to>
                                    </p:set>
                                    <p:animEffect transition="in" filter="dissolve">
                                      <p:cBhvr>
                                        <p:cTn id="10" dur="500"/>
                                        <p:tgtEl>
                                          <p:spTgt spid="24474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47418"/>
                                        </p:tgtEl>
                                        <p:attrNameLst>
                                          <p:attrName>style.visibility</p:attrName>
                                        </p:attrNameLst>
                                      </p:cBhvr>
                                      <p:to>
                                        <p:strVal val="visible"/>
                                      </p:to>
                                    </p:set>
                                    <p:animEffect transition="in" filter="dissolve">
                                      <p:cBhvr>
                                        <p:cTn id="15" dur="500"/>
                                        <p:tgtEl>
                                          <p:spTgt spid="2447418"/>
                                        </p:tgtEl>
                                      </p:cBhvr>
                                    </p:animEffect>
                                  </p:childTnLst>
                                </p:cTn>
                              </p:par>
                              <p:par>
                                <p:cTn id="16" presetID="9" presetClass="entr" presetSubtype="0" fill="hold" nodeType="withEffect">
                                  <p:stCondLst>
                                    <p:cond delay="0"/>
                                  </p:stCondLst>
                                  <p:childTnLst>
                                    <p:set>
                                      <p:cBhvr>
                                        <p:cTn id="17" dur="1" fill="hold">
                                          <p:stCondLst>
                                            <p:cond delay="0"/>
                                          </p:stCondLst>
                                        </p:cTn>
                                        <p:tgtEl>
                                          <p:spTgt spid="2447423"/>
                                        </p:tgtEl>
                                        <p:attrNameLst>
                                          <p:attrName>style.visibility</p:attrName>
                                        </p:attrNameLst>
                                      </p:cBhvr>
                                      <p:to>
                                        <p:strVal val="visible"/>
                                      </p:to>
                                    </p:set>
                                    <p:animEffect transition="in" filter="dissolve">
                                      <p:cBhvr>
                                        <p:cTn id="18" dur="500"/>
                                        <p:tgtEl>
                                          <p:spTgt spid="24474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447419"/>
                                        </p:tgtEl>
                                        <p:attrNameLst>
                                          <p:attrName>style.visibility</p:attrName>
                                        </p:attrNameLst>
                                      </p:cBhvr>
                                      <p:to>
                                        <p:strVal val="visible"/>
                                      </p:to>
                                    </p:set>
                                    <p:animEffect transition="in" filter="dissolve">
                                      <p:cBhvr>
                                        <p:cTn id="23" dur="500"/>
                                        <p:tgtEl>
                                          <p:spTgt spid="2447419"/>
                                        </p:tgtEl>
                                      </p:cBhvr>
                                    </p:animEffect>
                                  </p:childTnLst>
                                </p:cTn>
                              </p:par>
                              <p:par>
                                <p:cTn id="24" presetID="9" presetClass="entr" presetSubtype="0" fill="hold" nodeType="withEffect">
                                  <p:stCondLst>
                                    <p:cond delay="0"/>
                                  </p:stCondLst>
                                  <p:childTnLst>
                                    <p:set>
                                      <p:cBhvr>
                                        <p:cTn id="25" dur="1" fill="hold">
                                          <p:stCondLst>
                                            <p:cond delay="0"/>
                                          </p:stCondLst>
                                        </p:cTn>
                                        <p:tgtEl>
                                          <p:spTgt spid="2447421"/>
                                        </p:tgtEl>
                                        <p:attrNameLst>
                                          <p:attrName>style.visibility</p:attrName>
                                        </p:attrNameLst>
                                      </p:cBhvr>
                                      <p:to>
                                        <p:strVal val="visible"/>
                                      </p:to>
                                    </p:set>
                                    <p:animEffect transition="in" filter="dissolve">
                                      <p:cBhvr>
                                        <p:cTn id="26" dur="500"/>
                                        <p:tgtEl>
                                          <p:spTgt spid="24474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447420"/>
                                        </p:tgtEl>
                                        <p:attrNameLst>
                                          <p:attrName>style.visibility</p:attrName>
                                        </p:attrNameLst>
                                      </p:cBhvr>
                                      <p:to>
                                        <p:strVal val="visible"/>
                                      </p:to>
                                    </p:set>
                                    <p:animEffect transition="in" filter="dissolve">
                                      <p:cBhvr>
                                        <p:cTn id="31" dur="500"/>
                                        <p:tgtEl>
                                          <p:spTgt spid="2447420"/>
                                        </p:tgtEl>
                                      </p:cBhvr>
                                    </p:animEffect>
                                  </p:childTnLst>
                                </p:cTn>
                              </p:par>
                              <p:par>
                                <p:cTn id="32" presetID="9" presetClass="entr" presetSubtype="0" fill="hold" nodeType="withEffect">
                                  <p:stCondLst>
                                    <p:cond delay="0"/>
                                  </p:stCondLst>
                                  <p:childTnLst>
                                    <p:set>
                                      <p:cBhvr>
                                        <p:cTn id="33" dur="1" fill="hold">
                                          <p:stCondLst>
                                            <p:cond delay="0"/>
                                          </p:stCondLst>
                                        </p:cTn>
                                        <p:tgtEl>
                                          <p:spTgt spid="2447422"/>
                                        </p:tgtEl>
                                        <p:attrNameLst>
                                          <p:attrName>style.visibility</p:attrName>
                                        </p:attrNameLst>
                                      </p:cBhvr>
                                      <p:to>
                                        <p:strVal val="visible"/>
                                      </p:to>
                                    </p:set>
                                    <p:animEffect transition="in" filter="dissolve">
                                      <p:cBhvr>
                                        <p:cTn id="34" dur="500"/>
                                        <p:tgtEl>
                                          <p:spTgt spid="24474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447425"/>
                                        </p:tgtEl>
                                        <p:attrNameLst>
                                          <p:attrName>style.visibility</p:attrName>
                                        </p:attrNameLst>
                                      </p:cBhvr>
                                      <p:to>
                                        <p:strVal val="visible"/>
                                      </p:to>
                                    </p:set>
                                    <p:animEffect transition="in" filter="dissolve">
                                      <p:cBhvr>
                                        <p:cTn id="39" dur="500"/>
                                        <p:tgtEl>
                                          <p:spTgt spid="244742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447436"/>
                                        </p:tgtEl>
                                        <p:attrNameLst>
                                          <p:attrName>style.visibility</p:attrName>
                                        </p:attrNameLst>
                                      </p:cBhvr>
                                      <p:to>
                                        <p:strVal val="visible"/>
                                      </p:to>
                                    </p:set>
                                    <p:animEffect transition="in" filter="dissolve">
                                      <p:cBhvr>
                                        <p:cTn id="44" dur="500"/>
                                        <p:tgtEl>
                                          <p:spTgt spid="24474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447438"/>
                                        </p:tgtEl>
                                        <p:attrNameLst>
                                          <p:attrName>style.visibility</p:attrName>
                                        </p:attrNameLst>
                                      </p:cBhvr>
                                      <p:to>
                                        <p:strVal val="visible"/>
                                      </p:to>
                                    </p:set>
                                    <p:animEffect transition="in" filter="dissolve">
                                      <p:cBhvr>
                                        <p:cTn id="49" dur="500"/>
                                        <p:tgtEl>
                                          <p:spTgt spid="2447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17" grpId="0"/>
      <p:bldP spid="2447418" grpId="0"/>
      <p:bldP spid="2447419" grpId="0"/>
      <p:bldP spid="2447420" grpId="0"/>
      <p:bldP spid="2447436" grpId="0" animBg="1"/>
      <p:bldP spid="244743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dirty="0">
                <a:latin typeface="Arial" charset="0"/>
              </a:rPr>
              <a:t>Summary – entity types and conventions</a:t>
            </a:r>
          </a:p>
        </p:txBody>
      </p:sp>
      <p:graphicFrame>
        <p:nvGraphicFramePr>
          <p:cNvPr id="11267" name="Object 3"/>
          <p:cNvGraphicFramePr>
            <a:graphicFrameLocks noChangeAspect="1"/>
          </p:cNvGraphicFramePr>
          <p:nvPr/>
        </p:nvGraphicFramePr>
        <p:xfrm>
          <a:off x="3298825" y="2470151"/>
          <a:ext cx="4946650" cy="2754313"/>
        </p:xfrm>
        <a:graphic>
          <a:graphicData uri="http://schemas.openxmlformats.org/presentationml/2006/ole">
            <mc:AlternateContent xmlns:mc="http://schemas.openxmlformats.org/markup-compatibility/2006">
              <mc:Choice xmlns:v="urn:schemas-microsoft-com:vml" Requires="v">
                <p:oleObj name="Visio" r:id="rId3" imgW="5555236" imgH="3093053" progId="Visio.Drawing.11">
                  <p:embed/>
                </p:oleObj>
              </mc:Choice>
              <mc:Fallback>
                <p:oleObj name="Visio" r:id="rId3" imgW="5555236" imgH="3093053" progId="Visio.Drawing.11">
                  <p:embed/>
                  <p:pic>
                    <p:nvPicPr>
                      <p:cNvPr id="112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2470151"/>
                        <a:ext cx="4946650" cy="2754313"/>
                      </a:xfrm>
                      <a:prstGeom prst="rect">
                        <a:avLst/>
                      </a:prstGeom>
                      <a:noFill/>
                      <a:ln>
                        <a:noFill/>
                      </a:ln>
                      <a:effectLst/>
                      <a:extLst>
                        <a:ext uri="{909E8E84-426E-40dd-AFC4-6F175D3DCCD1}">
                          <a14:hiddenFill xmlns="" xmlns:a14="http://schemas.microsoft.com/office/drawing/2010/main">
                            <a:solidFill>
                              <a:srgbClr val="0000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8" name="Rectangle 4"/>
          <p:cNvSpPr>
            <a:spLocks noChangeArrowheads="1"/>
          </p:cNvSpPr>
          <p:nvPr/>
        </p:nvSpPr>
        <p:spPr bwMode="auto">
          <a:xfrm>
            <a:off x="8620179" y="2889256"/>
            <a:ext cx="2047875" cy="1389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dirty="0">
                <a:solidFill>
                  <a:srgbClr val="000000"/>
                </a:solidFill>
                <a:latin typeface="Arial" charset="0"/>
                <a:ea typeface="ＭＳ Ｐゴシック" charset="0"/>
              </a:rPr>
              <a:t>Reference or Type</a:t>
            </a:r>
            <a:endParaRPr lang="en-US" sz="1100" dirty="0">
              <a:solidFill>
                <a:srgbClr val="000000"/>
              </a:solidFill>
              <a:latin typeface="Arial" charset="0"/>
              <a:ea typeface="ＭＳ Ｐゴシック" charset="0"/>
            </a:endParaRPr>
          </a:p>
          <a:p>
            <a:pPr defTabSz="831850" eaLnBrk="0" fontAlgn="base" hangingPunct="0">
              <a:lnSpc>
                <a:spcPct val="97000"/>
              </a:lnSpc>
              <a:spcBef>
                <a:spcPct val="0"/>
              </a:spcBef>
              <a:spcAft>
                <a:spcPct val="0"/>
              </a:spcAft>
              <a:defRPr/>
            </a:pPr>
            <a:r>
              <a:rPr lang="en-US" sz="1100" i="1" dirty="0">
                <a:solidFill>
                  <a:srgbClr val="000000"/>
                </a:solidFill>
                <a:latin typeface="Arial" charset="0"/>
                <a:ea typeface="ＭＳ Ｐゴシック" charset="0"/>
              </a:rPr>
              <a:t>Independent</a:t>
            </a:r>
          </a:p>
          <a:p>
            <a:pPr defTabSz="831850" eaLnBrk="0" fontAlgn="base" hangingPunct="0">
              <a:lnSpc>
                <a:spcPct val="97000"/>
              </a:lnSpc>
              <a:spcBef>
                <a:spcPct val="0"/>
              </a:spcBef>
              <a:spcAft>
                <a:spcPct val="0"/>
              </a:spcAft>
              <a:defRPr/>
            </a:pPr>
            <a:r>
              <a:rPr lang="en-US" sz="1100" dirty="0">
                <a:solidFill>
                  <a:srgbClr val="000000"/>
                </a:solidFill>
                <a:latin typeface="Arial" charset="0"/>
                <a:ea typeface="ＭＳ Ｐゴシック" charset="0"/>
              </a:rPr>
              <a:t>Classifies or </a:t>
            </a:r>
            <a:r>
              <a:rPr lang="en-US" sz="1100" dirty="0" err="1">
                <a:solidFill>
                  <a:srgbClr val="000000"/>
                </a:solidFill>
                <a:latin typeface="Arial" charset="0"/>
                <a:ea typeface="ＭＳ Ｐゴシック" charset="0"/>
              </a:rPr>
              <a:t>categorises</a:t>
            </a:r>
            <a:r>
              <a:rPr lang="en-US" sz="1100" dirty="0">
                <a:solidFill>
                  <a:srgbClr val="000000"/>
                </a:solidFill>
                <a:latin typeface="Arial" charset="0"/>
                <a:ea typeface="ＭＳ Ｐゴシック" charset="0"/>
              </a:rPr>
              <a:t> other entities and/or allows the recording of allowable values for a descriptive attribute</a:t>
            </a:r>
          </a:p>
          <a:p>
            <a:pPr defTabSz="831850" eaLnBrk="0" fontAlgn="base" hangingPunct="0">
              <a:lnSpc>
                <a:spcPct val="97000"/>
              </a:lnSpc>
              <a:spcBef>
                <a:spcPct val="0"/>
              </a:spcBef>
              <a:spcAft>
                <a:spcPct val="0"/>
              </a:spcAft>
              <a:defRPr/>
            </a:pPr>
            <a:r>
              <a:rPr lang="en-US" sz="1100" i="1" dirty="0">
                <a:solidFill>
                  <a:srgbClr val="000000"/>
                </a:solidFill>
                <a:latin typeface="Arial" charset="0"/>
                <a:ea typeface="ＭＳ Ｐゴシック" charset="0"/>
              </a:rPr>
              <a:t>Drawn diagonally out from or beside the classified entity</a:t>
            </a:r>
          </a:p>
        </p:txBody>
      </p:sp>
      <p:sp>
        <p:nvSpPr>
          <p:cNvPr id="11269" name="Line 5"/>
          <p:cNvSpPr>
            <a:spLocks noChangeShapeType="1"/>
          </p:cNvSpPr>
          <p:nvPr/>
        </p:nvSpPr>
        <p:spPr bwMode="auto">
          <a:xfrm flipH="1" flipV="1">
            <a:off x="8304213" y="2609850"/>
            <a:ext cx="328612" cy="323850"/>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70" name="Rectangle 6"/>
          <p:cNvSpPr>
            <a:spLocks noChangeArrowheads="1"/>
          </p:cNvSpPr>
          <p:nvPr/>
        </p:nvSpPr>
        <p:spPr bwMode="auto">
          <a:xfrm>
            <a:off x="8491544" y="4443413"/>
            <a:ext cx="1779587" cy="1128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a:solidFill>
                  <a:srgbClr val="000000"/>
                </a:solidFill>
                <a:latin typeface="Arial" charset="0"/>
                <a:ea typeface="ＭＳ Ｐゴシック" charset="0"/>
              </a:rPr>
              <a:t>Characteristic</a:t>
            </a:r>
          </a:p>
          <a:p>
            <a:pPr defTabSz="831850" eaLnBrk="0" fontAlgn="base" hangingPunct="0">
              <a:lnSpc>
                <a:spcPct val="97000"/>
              </a:lnSpc>
              <a:spcBef>
                <a:spcPct val="0"/>
              </a:spcBef>
              <a:spcAft>
                <a:spcPct val="0"/>
              </a:spcAft>
              <a:defRPr/>
            </a:pPr>
            <a:r>
              <a:rPr lang="en-US" sz="1100" i="1">
                <a:solidFill>
                  <a:srgbClr val="000000"/>
                </a:solidFill>
                <a:latin typeface="Arial" charset="0"/>
                <a:ea typeface="ＭＳ Ｐゴシック" charset="0"/>
              </a:rPr>
              <a:t>Dependent on one parent</a:t>
            </a:r>
          </a:p>
          <a:p>
            <a:pPr defTabSz="831850" eaLnBrk="0" fontAlgn="base" hangingPunct="0">
              <a:lnSpc>
                <a:spcPct val="97000"/>
              </a:lnSpc>
              <a:spcBef>
                <a:spcPct val="0"/>
              </a:spcBef>
              <a:spcAft>
                <a:spcPct val="0"/>
              </a:spcAft>
              <a:defRPr/>
            </a:pPr>
            <a:r>
              <a:rPr lang="en-US" sz="1100">
                <a:solidFill>
                  <a:srgbClr val="000000"/>
                </a:solidFill>
                <a:latin typeface="Arial" charset="0"/>
                <a:ea typeface="ＭＳ Ｐゴシック" charset="0"/>
              </a:rPr>
              <a:t>Records multi-valued facts about a parent entity that have been </a:t>
            </a:r>
            <a:r>
              <a:rPr lang="ja-JP" altLang="en-US" sz="1100">
                <a:solidFill>
                  <a:srgbClr val="000000"/>
                </a:solidFill>
                <a:latin typeface="Arial" charset="0"/>
                <a:ea typeface="ＭＳ Ｐゴシック" charset="0"/>
              </a:rPr>
              <a:t>“</a:t>
            </a:r>
            <a:r>
              <a:rPr lang="en-US" sz="1100">
                <a:solidFill>
                  <a:srgbClr val="000000"/>
                </a:solidFill>
                <a:latin typeface="Arial" charset="0"/>
                <a:ea typeface="ＭＳ Ｐゴシック" charset="0"/>
              </a:rPr>
              <a:t>cast out</a:t>
            </a:r>
            <a:r>
              <a:rPr lang="ja-JP" altLang="en-US" sz="1100">
                <a:solidFill>
                  <a:srgbClr val="000000"/>
                </a:solidFill>
                <a:latin typeface="Arial" charset="0"/>
                <a:ea typeface="ＭＳ Ｐゴシック" charset="0"/>
              </a:rPr>
              <a:t>”</a:t>
            </a:r>
            <a:r>
              <a:rPr lang="en-US" sz="1100">
                <a:solidFill>
                  <a:srgbClr val="000000"/>
                </a:solidFill>
                <a:latin typeface="Arial" charset="0"/>
                <a:ea typeface="ＭＳ Ｐゴシック" charset="0"/>
              </a:rPr>
              <a:t> from that entity</a:t>
            </a:r>
          </a:p>
          <a:p>
            <a:pPr defTabSz="831850" eaLnBrk="0" fontAlgn="base" hangingPunct="0">
              <a:lnSpc>
                <a:spcPct val="97000"/>
              </a:lnSpc>
              <a:spcBef>
                <a:spcPct val="0"/>
              </a:spcBef>
              <a:spcAft>
                <a:spcPct val="0"/>
              </a:spcAft>
              <a:defRPr/>
            </a:pPr>
            <a:r>
              <a:rPr lang="en-US" sz="1100" i="1">
                <a:solidFill>
                  <a:srgbClr val="000000"/>
                </a:solidFill>
                <a:latin typeface="Arial" charset="0"/>
                <a:ea typeface="ＭＳ Ｐゴシック" charset="0"/>
              </a:rPr>
              <a:t>Drawn below parent</a:t>
            </a:r>
          </a:p>
        </p:txBody>
      </p:sp>
      <p:sp>
        <p:nvSpPr>
          <p:cNvPr id="11271" name="Rectangle 7"/>
          <p:cNvSpPr>
            <a:spLocks noChangeArrowheads="1"/>
          </p:cNvSpPr>
          <p:nvPr/>
        </p:nvSpPr>
        <p:spPr bwMode="auto">
          <a:xfrm>
            <a:off x="3608442" y="5072170"/>
            <a:ext cx="2339975" cy="138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a:solidFill>
                  <a:srgbClr val="000000"/>
                </a:solidFill>
                <a:latin typeface="Arial" charset="0"/>
                <a:ea typeface="ＭＳ Ｐゴシック" charset="0"/>
              </a:rPr>
              <a:t>Associative</a:t>
            </a:r>
          </a:p>
          <a:p>
            <a:pPr defTabSz="831850" eaLnBrk="0" fontAlgn="base" hangingPunct="0">
              <a:lnSpc>
                <a:spcPct val="97000"/>
              </a:lnSpc>
              <a:spcBef>
                <a:spcPct val="0"/>
              </a:spcBef>
              <a:spcAft>
                <a:spcPct val="0"/>
              </a:spcAft>
              <a:defRPr/>
            </a:pPr>
            <a:r>
              <a:rPr lang="en-US" sz="1100" i="1">
                <a:solidFill>
                  <a:srgbClr val="000000"/>
                </a:solidFill>
                <a:latin typeface="Arial" charset="0"/>
                <a:ea typeface="ＭＳ Ｐゴシック" charset="0"/>
              </a:rPr>
              <a:t>Dependent on two or more parents</a:t>
            </a:r>
          </a:p>
          <a:p>
            <a:pPr defTabSz="831850" eaLnBrk="0" fontAlgn="base" hangingPunct="0">
              <a:lnSpc>
                <a:spcPct val="97000"/>
              </a:lnSpc>
              <a:spcBef>
                <a:spcPct val="0"/>
              </a:spcBef>
              <a:spcAft>
                <a:spcPct val="0"/>
              </a:spcAft>
              <a:defRPr/>
            </a:pPr>
            <a:r>
              <a:rPr lang="en-US" sz="1100">
                <a:solidFill>
                  <a:srgbClr val="000000"/>
                </a:solidFill>
                <a:latin typeface="Arial" charset="0"/>
                <a:ea typeface="ＭＳ Ｐゴシック" charset="0"/>
              </a:rPr>
              <a:t>Records facts about a relationship (association) between two or more parent entities – is often the resolution of a M:M relationship between the parents</a:t>
            </a:r>
          </a:p>
          <a:p>
            <a:pPr defTabSz="831850" eaLnBrk="0" fontAlgn="base" hangingPunct="0">
              <a:lnSpc>
                <a:spcPct val="97000"/>
              </a:lnSpc>
              <a:spcBef>
                <a:spcPct val="0"/>
              </a:spcBef>
              <a:spcAft>
                <a:spcPct val="0"/>
              </a:spcAft>
              <a:defRPr/>
            </a:pPr>
            <a:r>
              <a:rPr lang="en-US" sz="1100" i="1">
                <a:solidFill>
                  <a:srgbClr val="000000"/>
                </a:solidFill>
                <a:latin typeface="Arial" charset="0"/>
                <a:ea typeface="ＭＳ Ｐゴシック" charset="0"/>
              </a:rPr>
              <a:t>Drawn between and below parents</a:t>
            </a:r>
          </a:p>
          <a:p>
            <a:pPr defTabSz="831850" eaLnBrk="0" fontAlgn="base" hangingPunct="0">
              <a:lnSpc>
                <a:spcPct val="97000"/>
              </a:lnSpc>
              <a:spcBef>
                <a:spcPct val="0"/>
              </a:spcBef>
              <a:spcAft>
                <a:spcPct val="0"/>
              </a:spcAft>
              <a:defRPr/>
            </a:pPr>
            <a:endParaRPr lang="en-US" sz="1100">
              <a:solidFill>
                <a:srgbClr val="000000"/>
              </a:solidFill>
              <a:latin typeface="Arial" charset="0"/>
              <a:ea typeface="ＭＳ Ｐゴシック" charset="0"/>
            </a:endParaRPr>
          </a:p>
        </p:txBody>
      </p:sp>
      <p:sp>
        <p:nvSpPr>
          <p:cNvPr id="11272" name="Line 8"/>
          <p:cNvSpPr>
            <a:spLocks noChangeShapeType="1"/>
          </p:cNvSpPr>
          <p:nvPr/>
        </p:nvSpPr>
        <p:spPr bwMode="auto">
          <a:xfrm flipH="1" flipV="1">
            <a:off x="7540629" y="4346575"/>
            <a:ext cx="962025" cy="177800"/>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73" name="Line 9"/>
          <p:cNvSpPr>
            <a:spLocks noChangeShapeType="1"/>
          </p:cNvSpPr>
          <p:nvPr/>
        </p:nvSpPr>
        <p:spPr bwMode="auto">
          <a:xfrm flipH="1">
            <a:off x="7554914" y="4619625"/>
            <a:ext cx="950912" cy="165100"/>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74" name="Line 10"/>
          <p:cNvSpPr>
            <a:spLocks noChangeShapeType="1"/>
          </p:cNvSpPr>
          <p:nvPr/>
        </p:nvSpPr>
        <p:spPr bwMode="auto">
          <a:xfrm flipV="1">
            <a:off x="4511676" y="4559300"/>
            <a:ext cx="777875" cy="628650"/>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75" name="Rectangle 11"/>
          <p:cNvSpPr>
            <a:spLocks noChangeArrowheads="1"/>
          </p:cNvSpPr>
          <p:nvPr/>
        </p:nvSpPr>
        <p:spPr bwMode="auto">
          <a:xfrm>
            <a:off x="6869167" y="998538"/>
            <a:ext cx="2916237" cy="114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a:solidFill>
                  <a:srgbClr val="000000"/>
                </a:solidFill>
                <a:latin typeface="Arial" charset="0"/>
                <a:ea typeface="ＭＳ Ｐゴシック" charset="0"/>
              </a:rPr>
              <a:t>Kernel</a:t>
            </a:r>
            <a:endParaRPr lang="en-US" sz="1100">
              <a:solidFill>
                <a:srgbClr val="000000"/>
              </a:solidFill>
              <a:latin typeface="Arial" charset="0"/>
              <a:ea typeface="ＭＳ Ｐゴシック" charset="0"/>
            </a:endParaRPr>
          </a:p>
          <a:p>
            <a:pPr defTabSz="831850" eaLnBrk="0" fontAlgn="base" hangingPunct="0">
              <a:lnSpc>
                <a:spcPct val="97000"/>
              </a:lnSpc>
              <a:spcBef>
                <a:spcPct val="0"/>
              </a:spcBef>
              <a:spcAft>
                <a:spcPct val="0"/>
              </a:spcAft>
              <a:defRPr/>
            </a:pPr>
            <a:r>
              <a:rPr lang="en-US" sz="1100" i="1">
                <a:solidFill>
                  <a:srgbClr val="000000"/>
                </a:solidFill>
                <a:latin typeface="Arial" charset="0"/>
                <a:ea typeface="ＭＳ Ｐゴシック" charset="0"/>
              </a:rPr>
              <a:t>Independent</a:t>
            </a:r>
          </a:p>
          <a:p>
            <a:pPr defTabSz="831850" eaLnBrk="0" fontAlgn="base" hangingPunct="0">
              <a:lnSpc>
                <a:spcPct val="97000"/>
              </a:lnSpc>
              <a:spcBef>
                <a:spcPct val="0"/>
              </a:spcBef>
              <a:spcAft>
                <a:spcPct val="0"/>
              </a:spcAft>
              <a:defRPr/>
            </a:pPr>
            <a:r>
              <a:rPr lang="en-US" sz="1100">
                <a:solidFill>
                  <a:srgbClr val="000000"/>
                </a:solidFill>
                <a:latin typeface="Arial" charset="0"/>
                <a:ea typeface="ＭＳ Ｐゴシック" charset="0"/>
              </a:rPr>
              <a:t>A fundamental thing of interest to the enterprise whose existence does not depend on any other entity – it can </a:t>
            </a:r>
            <a:r>
              <a:rPr lang="ja-JP" altLang="en-US" sz="1100">
                <a:solidFill>
                  <a:srgbClr val="000000"/>
                </a:solidFill>
                <a:latin typeface="Arial" charset="0"/>
                <a:ea typeface="ＭＳ Ｐゴシック" charset="0"/>
              </a:rPr>
              <a:t>“</a:t>
            </a:r>
            <a:r>
              <a:rPr lang="en-US" sz="1100">
                <a:solidFill>
                  <a:srgbClr val="000000"/>
                </a:solidFill>
                <a:latin typeface="Arial" charset="0"/>
                <a:ea typeface="ＭＳ Ｐゴシック" charset="0"/>
              </a:rPr>
              <a:t>stand alone</a:t>
            </a:r>
            <a:r>
              <a:rPr lang="ja-JP" altLang="en-US" sz="1100">
                <a:solidFill>
                  <a:srgbClr val="000000"/>
                </a:solidFill>
                <a:latin typeface="Arial" charset="0"/>
                <a:ea typeface="ＭＳ Ｐゴシック" charset="0"/>
              </a:rPr>
              <a:t>”</a:t>
            </a:r>
            <a:endParaRPr lang="en-US" sz="1100">
              <a:solidFill>
                <a:srgbClr val="000000"/>
              </a:solidFill>
              <a:latin typeface="Arial" charset="0"/>
              <a:ea typeface="ＭＳ Ｐゴシック" charset="0"/>
            </a:endParaRPr>
          </a:p>
          <a:p>
            <a:pPr defTabSz="831850" eaLnBrk="0" fontAlgn="base" hangingPunct="0">
              <a:lnSpc>
                <a:spcPct val="97000"/>
              </a:lnSpc>
              <a:spcBef>
                <a:spcPct val="0"/>
              </a:spcBef>
              <a:spcAft>
                <a:spcPct val="0"/>
              </a:spcAft>
              <a:defRPr/>
            </a:pPr>
            <a:r>
              <a:rPr lang="en-US" sz="1100" i="1">
                <a:solidFill>
                  <a:srgbClr val="000000"/>
                </a:solidFill>
                <a:latin typeface="Arial" charset="0"/>
                <a:ea typeface="ＭＳ Ｐゴシック" charset="0"/>
              </a:rPr>
              <a:t>Drawn at the top of its area</a:t>
            </a:r>
          </a:p>
        </p:txBody>
      </p:sp>
      <p:sp>
        <p:nvSpPr>
          <p:cNvPr id="11276" name="Line 12"/>
          <p:cNvSpPr>
            <a:spLocks noChangeShapeType="1"/>
          </p:cNvSpPr>
          <p:nvPr/>
        </p:nvSpPr>
        <p:spPr bwMode="auto">
          <a:xfrm flipH="1">
            <a:off x="4706992" y="1108075"/>
            <a:ext cx="2166937" cy="1309688"/>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77" name="Line 13"/>
          <p:cNvSpPr>
            <a:spLocks noChangeShapeType="1"/>
          </p:cNvSpPr>
          <p:nvPr/>
        </p:nvSpPr>
        <p:spPr bwMode="auto">
          <a:xfrm flipH="1">
            <a:off x="6207179" y="1176343"/>
            <a:ext cx="652463" cy="1735137"/>
          </a:xfrm>
          <a:prstGeom prst="line">
            <a:avLst/>
          </a:prstGeom>
          <a:noFill/>
          <a:ln w="12700">
            <a:solidFill>
              <a:schemeClr val="tx1"/>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78" name="Rectangle 14"/>
          <p:cNvSpPr>
            <a:spLocks noChangeArrowheads="1"/>
          </p:cNvSpPr>
          <p:nvPr/>
        </p:nvSpPr>
        <p:spPr bwMode="auto">
          <a:xfrm>
            <a:off x="8145517" y="5735638"/>
            <a:ext cx="2047875" cy="747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a:solidFill>
                  <a:srgbClr val="0000FF"/>
                </a:solidFill>
                <a:latin typeface="Arial" charset="0"/>
                <a:ea typeface="ＭＳ Ｐゴシック" charset="0"/>
              </a:rPr>
              <a:t>Recursive relationship</a:t>
            </a:r>
            <a:endParaRPr lang="en-US" sz="1100">
              <a:solidFill>
                <a:srgbClr val="0000FF"/>
              </a:solidFill>
              <a:latin typeface="Arial" charset="0"/>
              <a:ea typeface="ＭＳ Ｐゴシック" charset="0"/>
            </a:endParaRPr>
          </a:p>
          <a:p>
            <a:pPr defTabSz="831850" eaLnBrk="0" fontAlgn="base" hangingPunct="0">
              <a:lnSpc>
                <a:spcPct val="97000"/>
              </a:lnSpc>
              <a:spcBef>
                <a:spcPct val="0"/>
              </a:spcBef>
              <a:spcAft>
                <a:spcPct val="0"/>
              </a:spcAft>
              <a:defRPr/>
            </a:pPr>
            <a:r>
              <a:rPr lang="en-US" sz="1100">
                <a:solidFill>
                  <a:srgbClr val="0000FF"/>
                </a:solidFill>
                <a:latin typeface="Arial" charset="0"/>
                <a:ea typeface="ＭＳ Ｐゴシック" charset="0"/>
              </a:rPr>
              <a:t>A relationship between instances of the same entity. Can be 1:1, 1:M, or M:M</a:t>
            </a:r>
            <a:endParaRPr lang="en-US" sz="1100" i="1">
              <a:solidFill>
                <a:srgbClr val="0000FF"/>
              </a:solidFill>
              <a:latin typeface="Arial" charset="0"/>
              <a:ea typeface="ＭＳ Ｐゴシック" charset="0"/>
            </a:endParaRPr>
          </a:p>
        </p:txBody>
      </p:sp>
      <p:sp>
        <p:nvSpPr>
          <p:cNvPr id="11279" name="Line 15"/>
          <p:cNvSpPr>
            <a:spLocks noChangeShapeType="1"/>
          </p:cNvSpPr>
          <p:nvPr/>
        </p:nvSpPr>
        <p:spPr bwMode="auto">
          <a:xfrm flipH="1" flipV="1">
            <a:off x="7724775" y="5173770"/>
            <a:ext cx="433388" cy="606425"/>
          </a:xfrm>
          <a:prstGeom prst="line">
            <a:avLst/>
          </a:prstGeom>
          <a:noFill/>
          <a:ln w="12700">
            <a:solidFill>
              <a:srgbClr val="0000FF"/>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80" name="Line 16"/>
          <p:cNvSpPr>
            <a:spLocks noChangeShapeType="1"/>
          </p:cNvSpPr>
          <p:nvPr/>
        </p:nvSpPr>
        <p:spPr bwMode="auto">
          <a:xfrm flipV="1">
            <a:off x="2314629" y="3641731"/>
            <a:ext cx="938213" cy="346075"/>
          </a:xfrm>
          <a:prstGeom prst="line">
            <a:avLst/>
          </a:prstGeom>
          <a:noFill/>
          <a:ln w="12700">
            <a:solidFill>
              <a:srgbClr val="0000FF"/>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81" name="Line 17"/>
          <p:cNvSpPr>
            <a:spLocks noChangeShapeType="1"/>
          </p:cNvSpPr>
          <p:nvPr/>
        </p:nvSpPr>
        <p:spPr bwMode="auto">
          <a:xfrm>
            <a:off x="3321104" y="2705100"/>
            <a:ext cx="542925" cy="1588"/>
          </a:xfrm>
          <a:prstGeom prst="line">
            <a:avLst/>
          </a:prstGeom>
          <a:noFill/>
          <a:ln w="12700">
            <a:solidFill>
              <a:srgbClr val="0000FF"/>
            </a:solidFill>
            <a:round/>
            <a:headEnd type="none" w="sm" len="sm"/>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282" name="Rectangle 18"/>
          <p:cNvSpPr>
            <a:spLocks noChangeArrowheads="1"/>
          </p:cNvSpPr>
          <p:nvPr/>
        </p:nvSpPr>
        <p:spPr bwMode="auto">
          <a:xfrm>
            <a:off x="1649413" y="1784457"/>
            <a:ext cx="1784350" cy="107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a:solidFill>
                  <a:srgbClr val="0000FF"/>
                </a:solidFill>
                <a:latin typeface="Arial" charset="0"/>
                <a:ea typeface="ＭＳ Ｐゴシック" charset="0"/>
              </a:rPr>
              <a:t>Supertype</a:t>
            </a:r>
            <a:endParaRPr lang="en-US" sz="1100">
              <a:solidFill>
                <a:srgbClr val="0000FF"/>
              </a:solidFill>
              <a:latin typeface="Arial" charset="0"/>
              <a:ea typeface="ＭＳ Ｐゴシック" charset="0"/>
            </a:endParaRPr>
          </a:p>
          <a:p>
            <a:pPr defTabSz="831850" eaLnBrk="0" fontAlgn="base" hangingPunct="0">
              <a:lnSpc>
                <a:spcPct val="97000"/>
              </a:lnSpc>
              <a:spcBef>
                <a:spcPct val="0"/>
              </a:spcBef>
              <a:spcAft>
                <a:spcPct val="0"/>
              </a:spcAft>
              <a:defRPr/>
            </a:pPr>
            <a:r>
              <a:rPr lang="en-US" sz="1100">
                <a:solidFill>
                  <a:srgbClr val="0000FF"/>
                </a:solidFill>
                <a:latin typeface="Arial" charset="0"/>
                <a:ea typeface="ＭＳ Ｐゴシック" charset="0"/>
              </a:rPr>
              <a:t>Contains facts (attributes and relationships) that are common to all instances of the entity. Any kind of entity can be a supertype.</a:t>
            </a:r>
            <a:endParaRPr lang="en-US" sz="1100" i="1">
              <a:solidFill>
                <a:srgbClr val="0000FF"/>
              </a:solidFill>
              <a:latin typeface="Arial" charset="0"/>
              <a:ea typeface="ＭＳ Ｐゴシック" charset="0"/>
            </a:endParaRPr>
          </a:p>
        </p:txBody>
      </p:sp>
      <p:sp>
        <p:nvSpPr>
          <p:cNvPr id="11283" name="Rectangle 19"/>
          <p:cNvSpPr>
            <a:spLocks noChangeArrowheads="1"/>
          </p:cNvSpPr>
          <p:nvPr/>
        </p:nvSpPr>
        <p:spPr bwMode="auto">
          <a:xfrm>
            <a:off x="1649467" y="3883025"/>
            <a:ext cx="1565275" cy="738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0325" tIns="23813" rIns="60325" bIns="23813"/>
          <a:lstStyle/>
          <a:p>
            <a:pPr defTabSz="831850" eaLnBrk="0" fontAlgn="base" hangingPunct="0">
              <a:lnSpc>
                <a:spcPct val="97000"/>
              </a:lnSpc>
              <a:spcBef>
                <a:spcPct val="0"/>
              </a:spcBef>
              <a:spcAft>
                <a:spcPct val="0"/>
              </a:spcAft>
              <a:defRPr/>
            </a:pPr>
            <a:r>
              <a:rPr lang="en-US" sz="1100" b="1">
                <a:solidFill>
                  <a:srgbClr val="0000FF"/>
                </a:solidFill>
                <a:latin typeface="Arial" charset="0"/>
                <a:ea typeface="ＭＳ Ｐゴシック" charset="0"/>
              </a:rPr>
              <a:t>Subtype</a:t>
            </a:r>
            <a:endParaRPr lang="en-US" sz="1100">
              <a:solidFill>
                <a:srgbClr val="0000FF"/>
              </a:solidFill>
              <a:latin typeface="Arial" charset="0"/>
              <a:ea typeface="ＭＳ Ｐゴシック" charset="0"/>
            </a:endParaRPr>
          </a:p>
          <a:p>
            <a:pPr defTabSz="831850" eaLnBrk="0" fontAlgn="base" hangingPunct="0">
              <a:lnSpc>
                <a:spcPct val="97000"/>
              </a:lnSpc>
              <a:spcBef>
                <a:spcPct val="0"/>
              </a:spcBef>
              <a:spcAft>
                <a:spcPct val="0"/>
              </a:spcAft>
              <a:defRPr/>
            </a:pPr>
            <a:r>
              <a:rPr lang="en-US" sz="1100">
                <a:solidFill>
                  <a:srgbClr val="0000FF"/>
                </a:solidFill>
                <a:latin typeface="Arial" charset="0"/>
                <a:ea typeface="ＭＳ Ｐゴシック" charset="0"/>
              </a:rPr>
              <a:t>Contains facts that are specific to a particular subset of instances of the entity. </a:t>
            </a:r>
            <a:endParaRPr lang="en-US" sz="1100" i="1">
              <a:solidFill>
                <a:srgbClr val="0000FF"/>
              </a:solidFill>
              <a:latin typeface="Arial" charset="0"/>
              <a:ea typeface="ＭＳ Ｐゴシック" charset="0"/>
            </a:endParaRPr>
          </a:p>
        </p:txBody>
      </p:sp>
      <p:sp>
        <p:nvSpPr>
          <p:cNvPr id="20" name="Rectangle 19"/>
          <p:cNvSpPr/>
          <p:nvPr/>
        </p:nvSpPr>
        <p:spPr>
          <a:xfrm>
            <a:off x="4681161" y="3496638"/>
            <a:ext cx="799899" cy="135422"/>
          </a:xfrm>
          <a:prstGeom prst="rect">
            <a:avLst/>
          </a:prstGeom>
          <a:solidFill>
            <a:schemeClr val="bg1"/>
          </a:solidFill>
        </p:spPr>
        <p:txBody>
          <a:bodyPr wrap="none" lIns="0" tIns="0" rIns="0" bIns="0">
            <a:spAutoFit/>
          </a:bodyPr>
          <a:lstStyle/>
          <a:p>
            <a:pPr eaLnBrk="0" fontAlgn="base" hangingPunct="0">
              <a:lnSpc>
                <a:spcPct val="80000"/>
              </a:lnSpc>
              <a:spcBef>
                <a:spcPct val="32000"/>
              </a:spcBef>
              <a:spcAft>
                <a:spcPct val="0"/>
              </a:spcAft>
              <a:buClr>
                <a:srgbClr val="000000"/>
              </a:buClr>
              <a:defRPr/>
            </a:pPr>
            <a:r>
              <a:rPr lang="en-US" sz="1100" dirty="0">
                <a:solidFill>
                  <a:srgbClr val="000000"/>
                </a:solidFill>
                <a:latin typeface="Arial" charset="0"/>
                <a:ea typeface="ＭＳ Ｐゴシック" charset="0"/>
                <a:cs typeface="Arial" charset="0"/>
              </a:rPr>
              <a:t>Organisation</a:t>
            </a:r>
            <a:endParaRPr lang="en-US" sz="11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38570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28FA-8FF5-674E-8595-1CB4D6F94126}"/>
              </a:ext>
            </a:extLst>
          </p:cNvPr>
          <p:cNvSpPr>
            <a:spLocks noGrp="1"/>
          </p:cNvSpPr>
          <p:nvPr>
            <p:ph type="title"/>
          </p:nvPr>
        </p:nvSpPr>
        <p:spPr/>
        <p:txBody>
          <a:bodyPr/>
          <a:lstStyle/>
          <a:p>
            <a:r>
              <a:rPr lang="en-GB" sz="3200" dirty="0"/>
              <a:t>What works for Dimensional Models doesn't for E-R Models</a:t>
            </a:r>
            <a:endParaRPr lang="en-US" dirty="0"/>
          </a:p>
        </p:txBody>
      </p:sp>
      <p:pic>
        <p:nvPicPr>
          <p:cNvPr id="3" name="Picture 1" descr="IMG_0214.jpg">
            <a:extLst>
              <a:ext uri="{FF2B5EF4-FFF2-40B4-BE49-F238E27FC236}">
                <a16:creationId xmlns:a16="http://schemas.microsoft.com/office/drawing/2014/main" id="{F62F0E29-4FEF-7048-B5BD-0B093C111B4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12330" y="745335"/>
            <a:ext cx="5615567" cy="4672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3">
            <a:extLst>
              <a:ext uri="{FF2B5EF4-FFF2-40B4-BE49-F238E27FC236}">
                <a16:creationId xmlns:a16="http://schemas.microsoft.com/office/drawing/2014/main" id="{F6B16D01-DC71-A141-9F15-E9EB0B403065}"/>
              </a:ext>
            </a:extLst>
          </p:cNvPr>
          <p:cNvSpPr>
            <a:spLocks noChangeArrowheads="1"/>
          </p:cNvSpPr>
          <p:nvPr/>
        </p:nvSpPr>
        <p:spPr bwMode="auto">
          <a:xfrm>
            <a:off x="5622332" y="2930628"/>
            <a:ext cx="795562" cy="381004"/>
          </a:xfrm>
          <a:prstGeom prst="ellipse">
            <a:avLst/>
          </a:pr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742950" indent="-742950" defTabSz="873125"/>
            <a:endParaRPr lang="en-US"/>
          </a:p>
        </p:txBody>
      </p:sp>
      <p:sp>
        <p:nvSpPr>
          <p:cNvPr id="5" name="Rectangle 4">
            <a:extLst>
              <a:ext uri="{FF2B5EF4-FFF2-40B4-BE49-F238E27FC236}">
                <a16:creationId xmlns:a16="http://schemas.microsoft.com/office/drawing/2014/main" id="{B76EFFE2-842A-CC4D-9666-E2FFAE743A99}"/>
              </a:ext>
            </a:extLst>
          </p:cNvPr>
          <p:cNvSpPr>
            <a:spLocks noChangeArrowheads="1"/>
          </p:cNvSpPr>
          <p:nvPr/>
        </p:nvSpPr>
        <p:spPr bwMode="auto">
          <a:xfrm>
            <a:off x="382318" y="877440"/>
            <a:ext cx="2898092" cy="4401847"/>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9525" indent="-9525">
              <a:spcBef>
                <a:spcPct val="0"/>
              </a:spcBef>
              <a:buClr>
                <a:srgbClr val="CC6600"/>
              </a:buClr>
              <a:buSzPct val="100000"/>
            </a:pPr>
            <a:r>
              <a:rPr lang="en-US" sz="2000" dirty="0">
                <a:latin typeface="Arial" charset="0"/>
                <a:ea typeface="ＭＳ Ｐゴシック" charset="0"/>
                <a:cs typeface="ＭＳ Ｐゴシック" charset="0"/>
              </a:rPr>
              <a:t>A common error – </a:t>
            </a:r>
            <a:br>
              <a:rPr lang="en-US" sz="2000" dirty="0">
                <a:latin typeface="Arial" charset="0"/>
                <a:ea typeface="ＭＳ Ｐゴシック" charset="0"/>
                <a:cs typeface="ＭＳ Ｐゴシック" charset="0"/>
              </a:rPr>
            </a:br>
            <a:r>
              <a:rPr lang="en-US" sz="2000" i="1" dirty="0">
                <a:latin typeface="Arial" charset="0"/>
                <a:ea typeface="ＭＳ Ｐゴシック" charset="0"/>
                <a:cs typeface="ＭＳ Ｐゴシック" charset="0"/>
              </a:rPr>
              <a:t>"the most important entity should go in the centre of the diagram."</a:t>
            </a:r>
            <a:endParaRPr lang="en-US" sz="2000" dirty="0">
              <a:latin typeface="Arial" charset="0"/>
              <a:ea typeface="ＭＳ Ｐゴシック" charset="0"/>
              <a:cs typeface="ＭＳ Ｐゴシック" charset="0"/>
            </a:endParaRPr>
          </a:p>
          <a:p>
            <a:pPr marL="9525" indent="-9525">
              <a:spcBef>
                <a:spcPct val="0"/>
              </a:spcBef>
              <a:buClr>
                <a:srgbClr val="CC6600"/>
              </a:buClr>
              <a:buSzPct val="100000"/>
            </a:pPr>
            <a:endParaRPr lang="en-US" sz="2000" dirty="0">
              <a:latin typeface="Arial" charset="0"/>
              <a:ea typeface="ＭＳ Ｐゴシック" charset="0"/>
              <a:cs typeface="ＭＳ Ｐゴシック" charset="0"/>
            </a:endParaRPr>
          </a:p>
          <a:p>
            <a:pPr marL="9525" indent="-9525">
              <a:spcBef>
                <a:spcPct val="0"/>
              </a:spcBef>
              <a:buClr>
                <a:srgbClr val="CC6600"/>
              </a:buClr>
              <a:buSzPct val="100000"/>
            </a:pPr>
            <a:r>
              <a:rPr lang="en-US" sz="2000" dirty="0">
                <a:latin typeface="Arial" charset="0"/>
                <a:ea typeface="ＭＳ Ｐゴシック" charset="0"/>
                <a:cs typeface="ＭＳ Ｐゴシック" charset="0"/>
              </a:rPr>
              <a:t>An excellent model </a:t>
            </a:r>
            <a:r>
              <a:rPr lang="en-US" sz="2000" i="1" dirty="0">
                <a:latin typeface="Arial" charset="0"/>
                <a:ea typeface="ＭＳ Ｐゴシック" charset="0"/>
                <a:cs typeface="ＭＳ Ｐゴシック" charset="0"/>
              </a:rPr>
              <a:t>structurally</a:t>
            </a:r>
            <a:r>
              <a:rPr lang="en-US" sz="2000" dirty="0">
                <a:latin typeface="Arial" charset="0"/>
                <a:ea typeface="ＭＳ Ｐゴシック" charset="0"/>
                <a:cs typeface="ＭＳ Ｐゴシック" charset="0"/>
              </a:rPr>
              <a:t>, but very difficult to follow – </a:t>
            </a:r>
            <a:br>
              <a:rPr lang="en-US" sz="2000" dirty="0">
                <a:latin typeface="Arial" charset="0"/>
                <a:ea typeface="ＭＳ Ｐゴシック" charset="0"/>
                <a:cs typeface="ＭＳ Ｐゴシック" charset="0"/>
              </a:rPr>
            </a:br>
            <a:r>
              <a:rPr lang="en-US" sz="2000" i="1" dirty="0">
                <a:latin typeface="Arial" charset="0"/>
                <a:ea typeface="ＭＳ Ｐゴシック" charset="0"/>
                <a:cs typeface="ＭＳ Ｐゴシック" charset="0"/>
              </a:rPr>
              <a:t>no sense of direction.</a:t>
            </a:r>
            <a:br>
              <a:rPr lang="en-US" sz="2000" i="1" dirty="0">
                <a:latin typeface="Arial" charset="0"/>
                <a:ea typeface="ＭＳ Ｐゴシック" charset="0"/>
                <a:cs typeface="ＭＳ Ｐゴシック" charset="0"/>
              </a:rPr>
            </a:br>
            <a:endParaRPr lang="en-US" sz="2000" i="1" dirty="0">
              <a:latin typeface="Arial" charset="0"/>
              <a:ea typeface="ＭＳ Ｐゴシック" charset="0"/>
              <a:cs typeface="ＭＳ Ｐゴシック" charset="0"/>
            </a:endParaRPr>
          </a:p>
          <a:p>
            <a:pPr marL="9525" indent="-9525">
              <a:spcBef>
                <a:spcPct val="0"/>
              </a:spcBef>
              <a:buClr>
                <a:srgbClr val="CC6600"/>
              </a:buClr>
              <a:buSzPct val="100000"/>
            </a:pPr>
            <a:r>
              <a:rPr lang="en-US" sz="2000" i="1" dirty="0">
                <a:latin typeface="Arial" charset="0"/>
                <a:ea typeface="ＭＳ Ｐゴシック" charset="0"/>
                <a:cs typeface="ＭＳ Ｐゴシック" charset="0"/>
              </a:rPr>
              <a:t>Concept Models / E-R Models should be drawn top-down by dependency.</a:t>
            </a:r>
          </a:p>
        </p:txBody>
      </p:sp>
      <p:grpSp>
        <p:nvGrpSpPr>
          <p:cNvPr id="10" name="Group 9">
            <a:extLst>
              <a:ext uri="{FF2B5EF4-FFF2-40B4-BE49-F238E27FC236}">
                <a16:creationId xmlns:a16="http://schemas.microsoft.com/office/drawing/2014/main" id="{ABE3DFCF-528B-B18B-9BEE-B86D6A7C3675}"/>
              </a:ext>
            </a:extLst>
          </p:cNvPr>
          <p:cNvGrpSpPr/>
          <p:nvPr/>
        </p:nvGrpSpPr>
        <p:grpSpPr>
          <a:xfrm>
            <a:off x="6417894" y="1128713"/>
            <a:ext cx="5623435" cy="5363944"/>
            <a:chOff x="5012819" y="-627603"/>
            <a:chExt cx="7277284" cy="6963097"/>
          </a:xfrm>
        </p:grpSpPr>
        <p:pic>
          <p:nvPicPr>
            <p:cNvPr id="6" name="Picture 6" descr="what is dimensional modeling in data warehouse">
              <a:extLst>
                <a:ext uri="{FF2B5EF4-FFF2-40B4-BE49-F238E27FC236}">
                  <a16:creationId xmlns:a16="http://schemas.microsoft.com/office/drawing/2014/main" id="{E5B67C29-8976-C2C9-2593-4A0A4C90B88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330097" y="1034015"/>
              <a:ext cx="5976665" cy="53014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EF51D0-1144-4237-20A8-E1504AA2FA61}"/>
                </a:ext>
              </a:extLst>
            </p:cNvPr>
            <p:cNvSpPr txBox="1"/>
            <p:nvPr/>
          </p:nvSpPr>
          <p:spPr>
            <a:xfrm>
              <a:off x="8392756" y="-627603"/>
              <a:ext cx="3897347" cy="1541061"/>
            </a:xfrm>
            <a:prstGeom prst="rect">
              <a:avLst/>
            </a:prstGeom>
            <a:solidFill>
              <a:srgbClr val="FFFF00"/>
            </a:solidFill>
          </p:spPr>
          <p:txBody>
            <a:bodyPr wrap="square">
              <a:noAutofit/>
            </a:bodyPr>
            <a:lstStyle/>
            <a:p>
              <a:pPr marL="12700" indent="-12700"/>
              <a:r>
                <a:rPr lang="en-CA" sz="2400" dirty="0">
                  <a:latin typeface="Arial" panose="020B0604020202020204" pitchFamily="34" charset="0"/>
                  <a:cs typeface="Arial" panose="020B0604020202020204" pitchFamily="34" charset="0"/>
                </a:rPr>
                <a:t>"Fact" in the middle - fine for Dimensional, terrible for E-R </a:t>
              </a:r>
              <a:endParaRPr lang="en-US" sz="24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1463BC3-5A55-0A21-402D-9348B074CB10}"/>
                </a:ext>
              </a:extLst>
            </p:cNvPr>
            <p:cNvCxnSpPr>
              <a:cxnSpLocks/>
            </p:cNvCxnSpPr>
            <p:nvPr/>
          </p:nvCxnSpPr>
          <p:spPr>
            <a:xfrm flipH="1">
              <a:off x="5012819" y="654448"/>
              <a:ext cx="3379937" cy="125302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F58BFC3-C680-9D5E-1A74-BD8A72EE952E}"/>
                </a:ext>
              </a:extLst>
            </p:cNvPr>
            <p:cNvCxnSpPr>
              <a:cxnSpLocks/>
            </p:cNvCxnSpPr>
            <p:nvPr/>
          </p:nvCxnSpPr>
          <p:spPr>
            <a:xfrm flipH="1">
              <a:off x="9108396" y="286734"/>
              <a:ext cx="2685524" cy="24899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27BBE5B-658D-4AF8-D74F-75C567F60626}"/>
              </a:ext>
            </a:extLst>
          </p:cNvPr>
          <p:cNvSpPr txBox="1"/>
          <p:nvPr/>
        </p:nvSpPr>
        <p:spPr>
          <a:xfrm>
            <a:off x="401703" y="5788392"/>
            <a:ext cx="6524614" cy="818643"/>
          </a:xfrm>
          <a:prstGeom prst="rect">
            <a:avLst/>
          </a:prstGeom>
          <a:solidFill>
            <a:srgbClr val="FFFF00"/>
          </a:solidFill>
        </p:spPr>
        <p:txBody>
          <a:bodyPr wrap="square">
            <a:noAutofit/>
          </a:bodyPr>
          <a:lstStyle/>
          <a:p>
            <a:pPr marL="12700" indent="-12700"/>
            <a:r>
              <a:rPr lang="en-CA" sz="2400" dirty="0">
                <a:latin typeface="Arial" panose="020B0604020202020204" pitchFamily="34" charset="0"/>
                <a:cs typeface="Arial" panose="020B0604020202020204" pitchFamily="34" charset="0"/>
              </a:rPr>
              <a:t>Let's have a quick look at Dimensional Models and their connection to ER-Models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8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EECD8-134E-A629-4D27-F0DF69CC4A32}"/>
            </a:ext>
          </a:extLst>
        </p:cNvPr>
        <p:cNvGrpSpPr/>
        <p:nvPr/>
      </p:nvGrpSpPr>
      <p:grpSpPr>
        <a:xfrm>
          <a:off x="0" y="0"/>
          <a:ext cx="0" cy="0"/>
          <a:chOff x="0" y="0"/>
          <a:chExt cx="0" cy="0"/>
        </a:xfrm>
      </p:grpSpPr>
      <p:sp>
        <p:nvSpPr>
          <p:cNvPr id="107522" name="Rectangle 2">
            <a:extLst>
              <a:ext uri="{FF2B5EF4-FFF2-40B4-BE49-F238E27FC236}">
                <a16:creationId xmlns:a16="http://schemas.microsoft.com/office/drawing/2014/main" id="{B1DECA8C-DAC1-B4A3-C6CE-BB2C80AEA998}"/>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sz="3200" dirty="0">
                <a:latin typeface="Arial" charset="0"/>
              </a:rPr>
              <a:t>Two sides of the house</a:t>
            </a:r>
          </a:p>
        </p:txBody>
      </p:sp>
      <p:sp>
        <p:nvSpPr>
          <p:cNvPr id="107523" name="Rectangle 3">
            <a:extLst>
              <a:ext uri="{FF2B5EF4-FFF2-40B4-BE49-F238E27FC236}">
                <a16:creationId xmlns:a16="http://schemas.microsoft.com/office/drawing/2014/main" id="{9575A9A7-4A8F-221A-546B-59A6D07DF9F7}"/>
              </a:ext>
            </a:extLst>
          </p:cNvPr>
          <p:cNvSpPr>
            <a:spLocks noChangeArrowheads="1"/>
          </p:cNvSpPr>
          <p:nvPr/>
        </p:nvSpPr>
        <p:spPr bwMode="auto">
          <a:xfrm>
            <a:off x="3820126" y="1028807"/>
            <a:ext cx="2111375" cy="784225"/>
          </a:xfrm>
          <a:prstGeom prst="rect">
            <a:avLst/>
          </a:prstGeom>
          <a:solidFill>
            <a:srgbClr val="00808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dirty="0">
                <a:solidFill>
                  <a:srgbClr val="FFFFFF"/>
                </a:solidFill>
                <a:latin typeface="Arial" charset="0"/>
                <a:ea typeface="ＭＳ Ｐゴシック" charset="0"/>
              </a:rPr>
              <a:t>Corporate</a:t>
            </a:r>
          </a:p>
          <a:p>
            <a:pPr algn="ctr" eaLnBrk="0" fontAlgn="base" hangingPunct="0">
              <a:spcBef>
                <a:spcPct val="0"/>
              </a:spcBef>
              <a:spcAft>
                <a:spcPct val="0"/>
              </a:spcAft>
              <a:defRPr/>
            </a:pPr>
            <a:r>
              <a:rPr lang="en-US" sz="1600" i="1" dirty="0">
                <a:solidFill>
                  <a:srgbClr val="FFFFFF"/>
                </a:solidFill>
                <a:latin typeface="Arial" charset="0"/>
                <a:ea typeface="ＭＳ Ｐゴシック" charset="0"/>
              </a:rPr>
              <a:t>mission, strategy, </a:t>
            </a:r>
          </a:p>
          <a:p>
            <a:pPr algn="ctr" eaLnBrk="0" fontAlgn="base" hangingPunct="0">
              <a:spcBef>
                <a:spcPct val="0"/>
              </a:spcBef>
              <a:spcAft>
                <a:spcPct val="0"/>
              </a:spcAft>
              <a:defRPr/>
            </a:pPr>
            <a:r>
              <a:rPr lang="en-US" sz="1600" i="1" dirty="0">
                <a:solidFill>
                  <a:srgbClr val="FFFFFF"/>
                </a:solidFill>
                <a:latin typeface="Arial" charset="0"/>
                <a:ea typeface="ＭＳ Ｐゴシック" charset="0"/>
              </a:rPr>
              <a:t>goals, and objectives</a:t>
            </a:r>
          </a:p>
        </p:txBody>
      </p:sp>
      <p:sp>
        <p:nvSpPr>
          <p:cNvPr id="107524" name="Rectangle 4">
            <a:extLst>
              <a:ext uri="{FF2B5EF4-FFF2-40B4-BE49-F238E27FC236}">
                <a16:creationId xmlns:a16="http://schemas.microsoft.com/office/drawing/2014/main" id="{D3789D56-ADA9-A90A-702E-23CFD443E372}"/>
              </a:ext>
            </a:extLst>
          </p:cNvPr>
          <p:cNvSpPr>
            <a:spLocks noChangeArrowheads="1"/>
          </p:cNvSpPr>
          <p:nvPr/>
        </p:nvSpPr>
        <p:spPr bwMode="auto">
          <a:xfrm>
            <a:off x="1191226" y="2301982"/>
            <a:ext cx="2111375" cy="728663"/>
          </a:xfrm>
          <a:prstGeom prst="rect">
            <a:avLst/>
          </a:prstGeom>
          <a:solidFill>
            <a:srgbClr val="CC00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a:solidFill>
                  <a:srgbClr val="FFFFFF"/>
                </a:solidFill>
                <a:latin typeface="Arial" charset="0"/>
                <a:ea typeface="ＭＳ Ｐゴシック" charset="0"/>
              </a:rPr>
              <a:t>Operational</a:t>
            </a:r>
          </a:p>
          <a:p>
            <a:pPr algn="ctr" eaLnBrk="0" fontAlgn="base" hangingPunct="0">
              <a:spcBef>
                <a:spcPct val="0"/>
              </a:spcBef>
              <a:spcAft>
                <a:spcPct val="0"/>
              </a:spcAft>
              <a:defRPr/>
            </a:pPr>
            <a:r>
              <a:rPr lang="en-US" sz="1600" i="1">
                <a:solidFill>
                  <a:srgbClr val="FFFFFF"/>
                </a:solidFill>
                <a:latin typeface="Arial" charset="0"/>
                <a:ea typeface="ＭＳ Ｐゴシック" charset="0"/>
              </a:rPr>
              <a:t>Business Processes</a:t>
            </a:r>
          </a:p>
        </p:txBody>
      </p:sp>
      <p:sp>
        <p:nvSpPr>
          <p:cNvPr id="107525" name="Rectangle 5">
            <a:extLst>
              <a:ext uri="{FF2B5EF4-FFF2-40B4-BE49-F238E27FC236}">
                <a16:creationId xmlns:a16="http://schemas.microsoft.com/office/drawing/2014/main" id="{E11D9B68-5045-E1BD-9B2A-63410002CA7E}"/>
              </a:ext>
            </a:extLst>
          </p:cNvPr>
          <p:cNvSpPr>
            <a:spLocks noChangeArrowheads="1"/>
          </p:cNvSpPr>
          <p:nvPr/>
        </p:nvSpPr>
        <p:spPr bwMode="auto">
          <a:xfrm>
            <a:off x="1199137" y="3640138"/>
            <a:ext cx="2111375" cy="728662"/>
          </a:xfrm>
          <a:prstGeom prst="rect">
            <a:avLst/>
          </a:prstGeom>
          <a:solidFill>
            <a:srgbClr val="CC00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a:solidFill>
                  <a:srgbClr val="FFFFFF"/>
                </a:solidFill>
                <a:latin typeface="Arial" charset="0"/>
                <a:ea typeface="ＭＳ Ｐゴシック" charset="0"/>
              </a:rPr>
              <a:t>Operational</a:t>
            </a:r>
          </a:p>
          <a:p>
            <a:pPr algn="ctr" eaLnBrk="0" fontAlgn="base" hangingPunct="0">
              <a:spcBef>
                <a:spcPct val="0"/>
              </a:spcBef>
              <a:spcAft>
                <a:spcPct val="0"/>
              </a:spcAft>
              <a:defRPr/>
            </a:pPr>
            <a:r>
              <a:rPr lang="en-US" sz="1600" i="1">
                <a:solidFill>
                  <a:srgbClr val="FFFFFF"/>
                </a:solidFill>
                <a:latin typeface="Arial" charset="0"/>
                <a:ea typeface="ＭＳ Ｐゴシック" charset="0"/>
              </a:rPr>
              <a:t>Applications</a:t>
            </a:r>
          </a:p>
        </p:txBody>
      </p:sp>
      <p:sp>
        <p:nvSpPr>
          <p:cNvPr id="107526" name="Text Box 6">
            <a:extLst>
              <a:ext uri="{FF2B5EF4-FFF2-40B4-BE49-F238E27FC236}">
                <a16:creationId xmlns:a16="http://schemas.microsoft.com/office/drawing/2014/main" id="{16AC9034-BE91-BB37-2E13-45BAA8551E90}"/>
              </a:ext>
            </a:extLst>
          </p:cNvPr>
          <p:cNvSpPr txBox="1">
            <a:spLocks noChangeArrowheads="1"/>
          </p:cNvSpPr>
          <p:nvPr/>
        </p:nvSpPr>
        <p:spPr bwMode="auto">
          <a:xfrm>
            <a:off x="2235748" y="4686406"/>
            <a:ext cx="950581" cy="286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400" b="1" i="1">
                <a:solidFill>
                  <a:srgbClr val="000000"/>
                </a:solidFill>
              </a:rPr>
              <a:t>supports</a:t>
            </a:r>
          </a:p>
        </p:txBody>
      </p:sp>
      <p:sp>
        <p:nvSpPr>
          <p:cNvPr id="107527" name="Rectangle 7">
            <a:extLst>
              <a:ext uri="{FF2B5EF4-FFF2-40B4-BE49-F238E27FC236}">
                <a16:creationId xmlns:a16="http://schemas.microsoft.com/office/drawing/2014/main" id="{E778E7B3-8750-0E08-CE13-FE2781296D91}"/>
              </a:ext>
            </a:extLst>
          </p:cNvPr>
          <p:cNvSpPr>
            <a:spLocks noChangeArrowheads="1"/>
          </p:cNvSpPr>
          <p:nvPr/>
        </p:nvSpPr>
        <p:spPr bwMode="auto">
          <a:xfrm>
            <a:off x="1194401" y="4979988"/>
            <a:ext cx="2111375" cy="728662"/>
          </a:xfrm>
          <a:prstGeom prst="rect">
            <a:avLst/>
          </a:prstGeom>
          <a:solidFill>
            <a:srgbClr val="CC00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a:solidFill>
                  <a:srgbClr val="FFFFFF"/>
                </a:solidFill>
                <a:latin typeface="Arial" charset="0"/>
                <a:ea typeface="ＭＳ Ｐゴシック" charset="0"/>
              </a:rPr>
              <a:t>Operational</a:t>
            </a:r>
          </a:p>
          <a:p>
            <a:pPr algn="ctr" eaLnBrk="0" fontAlgn="base" hangingPunct="0">
              <a:spcBef>
                <a:spcPct val="0"/>
              </a:spcBef>
              <a:spcAft>
                <a:spcPct val="0"/>
              </a:spcAft>
              <a:defRPr/>
            </a:pPr>
            <a:r>
              <a:rPr lang="en-US" sz="1600" i="1">
                <a:solidFill>
                  <a:srgbClr val="FFFFFF"/>
                </a:solidFill>
                <a:latin typeface="Arial" charset="0"/>
                <a:ea typeface="ＭＳ Ｐゴシック" charset="0"/>
              </a:rPr>
              <a:t>Data</a:t>
            </a:r>
          </a:p>
        </p:txBody>
      </p:sp>
      <p:sp>
        <p:nvSpPr>
          <p:cNvPr id="107528" name="Line 8">
            <a:extLst>
              <a:ext uri="{FF2B5EF4-FFF2-40B4-BE49-F238E27FC236}">
                <a16:creationId xmlns:a16="http://schemas.microsoft.com/office/drawing/2014/main" id="{088C3954-6985-B3BE-045C-7B005BB6690C}"/>
              </a:ext>
            </a:extLst>
          </p:cNvPr>
          <p:cNvSpPr>
            <a:spLocks noChangeShapeType="1"/>
          </p:cNvSpPr>
          <p:nvPr/>
        </p:nvSpPr>
        <p:spPr bwMode="auto">
          <a:xfrm flipV="1">
            <a:off x="2253210" y="3030538"/>
            <a:ext cx="0" cy="60801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29" name="Line 9">
            <a:extLst>
              <a:ext uri="{FF2B5EF4-FFF2-40B4-BE49-F238E27FC236}">
                <a16:creationId xmlns:a16="http://schemas.microsoft.com/office/drawing/2014/main" id="{6AE3E488-B29E-B895-6F74-108C967ACC16}"/>
              </a:ext>
            </a:extLst>
          </p:cNvPr>
          <p:cNvSpPr>
            <a:spLocks noChangeShapeType="1"/>
          </p:cNvSpPr>
          <p:nvPr/>
        </p:nvSpPr>
        <p:spPr bwMode="auto">
          <a:xfrm flipV="1">
            <a:off x="2248447" y="4364038"/>
            <a:ext cx="0" cy="60801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30" name="Text Box 10">
            <a:extLst>
              <a:ext uri="{FF2B5EF4-FFF2-40B4-BE49-F238E27FC236}">
                <a16:creationId xmlns:a16="http://schemas.microsoft.com/office/drawing/2014/main" id="{25843BA8-F84B-3821-8516-42BCD3C7FC8A}"/>
              </a:ext>
            </a:extLst>
          </p:cNvPr>
          <p:cNvSpPr txBox="1">
            <a:spLocks noChangeArrowheads="1"/>
          </p:cNvSpPr>
          <p:nvPr/>
        </p:nvSpPr>
        <p:spPr bwMode="auto">
          <a:xfrm>
            <a:off x="2242099" y="3355982"/>
            <a:ext cx="851195" cy="286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400" b="1" i="1">
                <a:solidFill>
                  <a:srgbClr val="000000"/>
                </a:solidFill>
              </a:rPr>
              <a:t>support</a:t>
            </a:r>
          </a:p>
        </p:txBody>
      </p:sp>
      <p:sp>
        <p:nvSpPr>
          <p:cNvPr id="107531" name="Line 11">
            <a:extLst>
              <a:ext uri="{FF2B5EF4-FFF2-40B4-BE49-F238E27FC236}">
                <a16:creationId xmlns:a16="http://schemas.microsoft.com/office/drawing/2014/main" id="{F3F2D7B3-417C-569E-6EF0-5B224467A362}"/>
              </a:ext>
            </a:extLst>
          </p:cNvPr>
          <p:cNvSpPr>
            <a:spLocks noChangeShapeType="1"/>
          </p:cNvSpPr>
          <p:nvPr/>
        </p:nvSpPr>
        <p:spPr bwMode="auto">
          <a:xfrm flipV="1">
            <a:off x="3308951" y="1789113"/>
            <a:ext cx="512763" cy="495300"/>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32" name="Text Box 12">
            <a:extLst>
              <a:ext uri="{FF2B5EF4-FFF2-40B4-BE49-F238E27FC236}">
                <a16:creationId xmlns:a16="http://schemas.microsoft.com/office/drawing/2014/main" id="{786F4B41-1AD6-D32B-D944-016BC300CBD9}"/>
              </a:ext>
            </a:extLst>
          </p:cNvPr>
          <p:cNvSpPr txBox="1">
            <a:spLocks noChangeArrowheads="1"/>
          </p:cNvSpPr>
          <p:nvPr/>
        </p:nvSpPr>
        <p:spPr bwMode="auto">
          <a:xfrm>
            <a:off x="3486698" y="1992418"/>
            <a:ext cx="782265" cy="286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400" i="1">
                <a:solidFill>
                  <a:srgbClr val="000000"/>
                </a:solidFill>
              </a:rPr>
              <a:t>support</a:t>
            </a:r>
          </a:p>
        </p:txBody>
      </p:sp>
      <p:sp>
        <p:nvSpPr>
          <p:cNvPr id="107533" name="Rectangle 13">
            <a:extLst>
              <a:ext uri="{FF2B5EF4-FFF2-40B4-BE49-F238E27FC236}">
                <a16:creationId xmlns:a16="http://schemas.microsoft.com/office/drawing/2014/main" id="{D61C12E7-8690-24F4-31E8-5A0686159D8F}"/>
              </a:ext>
            </a:extLst>
          </p:cNvPr>
          <p:cNvSpPr>
            <a:spLocks noChangeArrowheads="1"/>
          </p:cNvSpPr>
          <p:nvPr/>
        </p:nvSpPr>
        <p:spPr bwMode="auto">
          <a:xfrm>
            <a:off x="6450614" y="2298807"/>
            <a:ext cx="2111375" cy="728663"/>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dirty="0">
                <a:solidFill>
                  <a:srgbClr val="FFFFFF"/>
                </a:solidFill>
                <a:latin typeface="Arial" charset="0"/>
                <a:ea typeface="ＭＳ Ｐゴシック" charset="0"/>
              </a:rPr>
              <a:t>Analytic and </a:t>
            </a:r>
            <a:r>
              <a:rPr lang="en-US" sz="1600" i="1" dirty="0" err="1">
                <a:solidFill>
                  <a:srgbClr val="FFFFFF"/>
                </a:solidFill>
                <a:latin typeface="Arial" charset="0"/>
                <a:ea typeface="ＭＳ Ｐゴシック" charset="0"/>
              </a:rPr>
              <a:t>Decisioning</a:t>
            </a:r>
            <a:r>
              <a:rPr lang="en-US" sz="1600" i="1" dirty="0">
                <a:solidFill>
                  <a:srgbClr val="FFFFFF"/>
                </a:solidFill>
                <a:latin typeface="Arial" charset="0"/>
                <a:ea typeface="ＭＳ Ｐゴシック" charset="0"/>
              </a:rPr>
              <a:t> Processes</a:t>
            </a:r>
          </a:p>
        </p:txBody>
      </p:sp>
      <p:sp>
        <p:nvSpPr>
          <p:cNvPr id="107534" name="Rectangle 14">
            <a:extLst>
              <a:ext uri="{FF2B5EF4-FFF2-40B4-BE49-F238E27FC236}">
                <a16:creationId xmlns:a16="http://schemas.microsoft.com/office/drawing/2014/main" id="{12B0AB2D-4755-6B8C-EE49-EE8E247B7793}"/>
              </a:ext>
            </a:extLst>
          </p:cNvPr>
          <p:cNvSpPr>
            <a:spLocks noChangeArrowheads="1"/>
          </p:cNvSpPr>
          <p:nvPr/>
        </p:nvSpPr>
        <p:spPr bwMode="auto">
          <a:xfrm>
            <a:off x="6458551" y="3636963"/>
            <a:ext cx="2111375" cy="728662"/>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dirty="0">
                <a:solidFill>
                  <a:srgbClr val="FFFFFF"/>
                </a:solidFill>
                <a:latin typeface="Arial" charset="0"/>
                <a:ea typeface="ＭＳ Ｐゴシック" charset="0"/>
              </a:rPr>
              <a:t>DSS, EIS, BI, </a:t>
            </a:r>
            <a:r>
              <a:rPr lang="en-US" sz="1600" i="1" dirty="0" err="1">
                <a:solidFill>
                  <a:srgbClr val="FFFFFF"/>
                </a:solidFill>
                <a:latin typeface="Arial" charset="0"/>
                <a:ea typeface="ＭＳ Ｐゴシック" charset="0"/>
              </a:rPr>
              <a:t>visualisation</a:t>
            </a:r>
            <a:r>
              <a:rPr lang="en-US" sz="1600" i="1" dirty="0">
                <a:solidFill>
                  <a:srgbClr val="FFFFFF"/>
                </a:solidFill>
                <a:latin typeface="Arial" charset="0"/>
                <a:ea typeface="ＭＳ Ｐゴシック" charset="0"/>
              </a:rPr>
              <a:t>, analytics etc.</a:t>
            </a:r>
          </a:p>
        </p:txBody>
      </p:sp>
      <p:sp>
        <p:nvSpPr>
          <p:cNvPr id="107535" name="Text Box 15">
            <a:extLst>
              <a:ext uri="{FF2B5EF4-FFF2-40B4-BE49-F238E27FC236}">
                <a16:creationId xmlns:a16="http://schemas.microsoft.com/office/drawing/2014/main" id="{70F68EC3-5FD5-CB41-3C9E-A643DDE8F41D}"/>
              </a:ext>
            </a:extLst>
          </p:cNvPr>
          <p:cNvSpPr txBox="1">
            <a:spLocks noChangeArrowheads="1"/>
          </p:cNvSpPr>
          <p:nvPr/>
        </p:nvSpPr>
        <p:spPr bwMode="auto">
          <a:xfrm>
            <a:off x="7495133" y="4683231"/>
            <a:ext cx="950581" cy="286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400" b="1" i="1">
                <a:solidFill>
                  <a:srgbClr val="000000"/>
                </a:solidFill>
              </a:rPr>
              <a:t>supports</a:t>
            </a:r>
          </a:p>
        </p:txBody>
      </p:sp>
      <p:sp>
        <p:nvSpPr>
          <p:cNvPr id="107536" name="Rectangle 16">
            <a:extLst>
              <a:ext uri="{FF2B5EF4-FFF2-40B4-BE49-F238E27FC236}">
                <a16:creationId xmlns:a16="http://schemas.microsoft.com/office/drawing/2014/main" id="{AA872308-834D-B8B8-31BB-DED7E2B71E45}"/>
              </a:ext>
            </a:extLst>
          </p:cNvPr>
          <p:cNvSpPr>
            <a:spLocks noChangeArrowheads="1"/>
          </p:cNvSpPr>
          <p:nvPr/>
        </p:nvSpPr>
        <p:spPr bwMode="auto">
          <a:xfrm>
            <a:off x="6453781" y="4976813"/>
            <a:ext cx="2111375" cy="728662"/>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i="1">
                <a:solidFill>
                  <a:srgbClr val="FFFFFF"/>
                </a:solidFill>
                <a:latin typeface="Arial" charset="0"/>
                <a:ea typeface="ＭＳ Ｐゴシック" charset="0"/>
              </a:rPr>
              <a:t>Data Mart, </a:t>
            </a:r>
            <a:br>
              <a:rPr lang="en-US" sz="1600" i="1">
                <a:solidFill>
                  <a:srgbClr val="FFFFFF"/>
                </a:solidFill>
                <a:latin typeface="Arial" charset="0"/>
                <a:ea typeface="ＭＳ Ｐゴシック" charset="0"/>
              </a:rPr>
            </a:br>
            <a:r>
              <a:rPr lang="en-US" sz="1600" i="1">
                <a:solidFill>
                  <a:srgbClr val="FFFFFF"/>
                </a:solidFill>
                <a:latin typeface="Arial" charset="0"/>
                <a:ea typeface="ＭＳ Ｐゴシック" charset="0"/>
              </a:rPr>
              <a:t>ODS, …</a:t>
            </a:r>
          </a:p>
        </p:txBody>
      </p:sp>
      <p:sp>
        <p:nvSpPr>
          <p:cNvPr id="107537" name="Line 17">
            <a:extLst>
              <a:ext uri="{FF2B5EF4-FFF2-40B4-BE49-F238E27FC236}">
                <a16:creationId xmlns:a16="http://schemas.microsoft.com/office/drawing/2014/main" id="{57DD0777-E8AF-6AAE-ACAE-7C24C3178707}"/>
              </a:ext>
            </a:extLst>
          </p:cNvPr>
          <p:cNvSpPr>
            <a:spLocks noChangeShapeType="1"/>
          </p:cNvSpPr>
          <p:nvPr/>
        </p:nvSpPr>
        <p:spPr bwMode="auto">
          <a:xfrm flipV="1">
            <a:off x="7512597" y="3027363"/>
            <a:ext cx="0" cy="60801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38" name="Line 18">
            <a:extLst>
              <a:ext uri="{FF2B5EF4-FFF2-40B4-BE49-F238E27FC236}">
                <a16:creationId xmlns:a16="http://schemas.microsoft.com/office/drawing/2014/main" id="{E46C8915-EEC7-200C-5157-F51C3733D5DD}"/>
              </a:ext>
            </a:extLst>
          </p:cNvPr>
          <p:cNvSpPr>
            <a:spLocks noChangeShapeType="1"/>
          </p:cNvSpPr>
          <p:nvPr/>
        </p:nvSpPr>
        <p:spPr bwMode="auto">
          <a:xfrm flipV="1">
            <a:off x="7507835" y="4360863"/>
            <a:ext cx="0" cy="60801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39" name="Text Box 19">
            <a:extLst>
              <a:ext uri="{FF2B5EF4-FFF2-40B4-BE49-F238E27FC236}">
                <a16:creationId xmlns:a16="http://schemas.microsoft.com/office/drawing/2014/main" id="{E242EF47-95C6-437A-578B-B489632BAF8C}"/>
              </a:ext>
            </a:extLst>
          </p:cNvPr>
          <p:cNvSpPr txBox="1">
            <a:spLocks noChangeArrowheads="1"/>
          </p:cNvSpPr>
          <p:nvPr/>
        </p:nvSpPr>
        <p:spPr bwMode="auto">
          <a:xfrm>
            <a:off x="7501486" y="3352804"/>
            <a:ext cx="851195" cy="286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400" b="1" i="1">
                <a:solidFill>
                  <a:srgbClr val="000000"/>
                </a:solidFill>
              </a:rPr>
              <a:t>support</a:t>
            </a:r>
          </a:p>
        </p:txBody>
      </p:sp>
      <p:sp>
        <p:nvSpPr>
          <p:cNvPr id="107540" name="Line 20">
            <a:extLst>
              <a:ext uri="{FF2B5EF4-FFF2-40B4-BE49-F238E27FC236}">
                <a16:creationId xmlns:a16="http://schemas.microsoft.com/office/drawing/2014/main" id="{A1668260-1F5E-158A-AD86-5136684F5E29}"/>
              </a:ext>
            </a:extLst>
          </p:cNvPr>
          <p:cNvSpPr>
            <a:spLocks noChangeShapeType="1"/>
          </p:cNvSpPr>
          <p:nvPr/>
        </p:nvSpPr>
        <p:spPr bwMode="auto">
          <a:xfrm flipH="1" flipV="1">
            <a:off x="5915626" y="1785938"/>
            <a:ext cx="512763" cy="495300"/>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41" name="Text Box 21">
            <a:extLst>
              <a:ext uri="{FF2B5EF4-FFF2-40B4-BE49-F238E27FC236}">
                <a16:creationId xmlns:a16="http://schemas.microsoft.com/office/drawing/2014/main" id="{FB97AADE-333D-7A32-2740-6300711BD89B}"/>
              </a:ext>
            </a:extLst>
          </p:cNvPr>
          <p:cNvSpPr txBox="1">
            <a:spLocks noChangeArrowheads="1"/>
          </p:cNvSpPr>
          <p:nvPr/>
        </p:nvSpPr>
        <p:spPr bwMode="auto">
          <a:xfrm>
            <a:off x="5280572" y="1989243"/>
            <a:ext cx="782265" cy="286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400" i="1">
                <a:solidFill>
                  <a:srgbClr val="000000"/>
                </a:solidFill>
              </a:rPr>
              <a:t>support</a:t>
            </a:r>
          </a:p>
        </p:txBody>
      </p:sp>
      <p:sp>
        <p:nvSpPr>
          <p:cNvPr id="107542" name="Line 22">
            <a:extLst>
              <a:ext uri="{FF2B5EF4-FFF2-40B4-BE49-F238E27FC236}">
                <a16:creationId xmlns:a16="http://schemas.microsoft.com/office/drawing/2014/main" id="{DCA0879B-A5C8-D1F6-F5B6-479B7081745A}"/>
              </a:ext>
            </a:extLst>
          </p:cNvPr>
          <p:cNvSpPr>
            <a:spLocks noChangeShapeType="1"/>
          </p:cNvSpPr>
          <p:nvPr/>
        </p:nvSpPr>
        <p:spPr bwMode="auto">
          <a:xfrm>
            <a:off x="3293023" y="5313363"/>
            <a:ext cx="900113" cy="46196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43" name="Text Box 23">
            <a:extLst>
              <a:ext uri="{FF2B5EF4-FFF2-40B4-BE49-F238E27FC236}">
                <a16:creationId xmlns:a16="http://schemas.microsoft.com/office/drawing/2014/main" id="{37641347-4F3A-015C-0028-635A97D91BD4}"/>
              </a:ext>
            </a:extLst>
          </p:cNvPr>
          <p:cNvSpPr txBox="1">
            <a:spLocks noChangeArrowheads="1"/>
          </p:cNvSpPr>
          <p:nvPr/>
        </p:nvSpPr>
        <p:spPr bwMode="auto">
          <a:xfrm>
            <a:off x="3507392" y="5216526"/>
            <a:ext cx="527388" cy="25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200" i="1" dirty="0">
                <a:solidFill>
                  <a:srgbClr val="000000"/>
                </a:solidFill>
              </a:rPr>
              <a:t>ETL*</a:t>
            </a:r>
          </a:p>
        </p:txBody>
      </p:sp>
      <p:sp>
        <p:nvSpPr>
          <p:cNvPr id="107544" name="Text Box 24">
            <a:extLst>
              <a:ext uri="{FF2B5EF4-FFF2-40B4-BE49-F238E27FC236}">
                <a16:creationId xmlns:a16="http://schemas.microsoft.com/office/drawing/2014/main" id="{E0E59892-981E-69DD-E4E9-B5B760557E7A}"/>
              </a:ext>
            </a:extLst>
          </p:cNvPr>
          <p:cNvSpPr txBox="1">
            <a:spLocks noChangeArrowheads="1"/>
          </p:cNvSpPr>
          <p:nvPr/>
        </p:nvSpPr>
        <p:spPr bwMode="auto">
          <a:xfrm>
            <a:off x="830816" y="1087438"/>
            <a:ext cx="2606675" cy="1094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800" dirty="0">
                <a:solidFill>
                  <a:srgbClr val="000000"/>
                </a:solidFill>
              </a:rPr>
              <a:t>We</a:t>
            </a:r>
            <a:r>
              <a:rPr lang="fr-FR" altLang="ja-JP" sz="1800" dirty="0">
                <a:solidFill>
                  <a:srgbClr val="000000"/>
                </a:solidFill>
              </a:rPr>
              <a:t>'</a:t>
            </a:r>
            <a:r>
              <a:rPr lang="en-US" sz="1800" dirty="0" err="1">
                <a:solidFill>
                  <a:srgbClr val="000000"/>
                </a:solidFill>
              </a:rPr>
              <a:t>ve</a:t>
            </a:r>
            <a:r>
              <a:rPr lang="en-US" sz="1800" dirty="0">
                <a:solidFill>
                  <a:srgbClr val="000000"/>
                </a:solidFill>
              </a:rPr>
              <a:t> looked at techniques that are appropriate for </a:t>
            </a:r>
            <a:r>
              <a:rPr lang="en-US" sz="1800" i="1" dirty="0">
                <a:solidFill>
                  <a:srgbClr val="000000"/>
                </a:solidFill>
              </a:rPr>
              <a:t>this</a:t>
            </a:r>
            <a:r>
              <a:rPr lang="en-US" sz="1800" dirty="0">
                <a:solidFill>
                  <a:srgbClr val="000000"/>
                </a:solidFill>
              </a:rPr>
              <a:t> side of things…</a:t>
            </a:r>
          </a:p>
        </p:txBody>
      </p:sp>
      <p:sp>
        <p:nvSpPr>
          <p:cNvPr id="107545" name="Rectangle 25">
            <a:extLst>
              <a:ext uri="{FF2B5EF4-FFF2-40B4-BE49-F238E27FC236}">
                <a16:creationId xmlns:a16="http://schemas.microsoft.com/office/drawing/2014/main" id="{76AF49CD-C073-B9AA-C0FE-7F127E6A29AC}"/>
              </a:ext>
            </a:extLst>
          </p:cNvPr>
          <p:cNvSpPr>
            <a:spLocks noChangeArrowheads="1"/>
          </p:cNvSpPr>
          <p:nvPr/>
        </p:nvSpPr>
        <p:spPr bwMode="auto">
          <a:xfrm>
            <a:off x="1072110" y="2154238"/>
            <a:ext cx="2374900" cy="3713162"/>
          </a:xfrm>
          <a:prstGeom prst="rect">
            <a:avLst/>
          </a:prstGeom>
          <a:noFill/>
          <a:ln w="9525" cap="rnd">
            <a:solidFill>
              <a:schemeClr val="tx1"/>
            </a:solidFill>
            <a:prstDash val="sysDot"/>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07546" name="Text Box 26">
            <a:extLst>
              <a:ext uri="{FF2B5EF4-FFF2-40B4-BE49-F238E27FC236}">
                <a16:creationId xmlns:a16="http://schemas.microsoft.com/office/drawing/2014/main" id="{3923E050-4BA8-5043-98D3-92CE2C39D292}"/>
              </a:ext>
            </a:extLst>
          </p:cNvPr>
          <p:cNvSpPr txBox="1">
            <a:spLocks noChangeArrowheads="1"/>
          </p:cNvSpPr>
          <p:nvPr/>
        </p:nvSpPr>
        <p:spPr bwMode="auto">
          <a:xfrm>
            <a:off x="6288636" y="1087439"/>
            <a:ext cx="3641406" cy="1094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800" dirty="0">
                <a:solidFill>
                  <a:srgbClr val="000000"/>
                </a:solidFill>
              </a:rPr>
              <a:t>… but other techniques are appropriate for the </a:t>
            </a:r>
            <a:br>
              <a:rPr lang="en-US" sz="1800" dirty="0">
                <a:solidFill>
                  <a:srgbClr val="000000"/>
                </a:solidFill>
              </a:rPr>
            </a:br>
            <a:r>
              <a:rPr lang="en-US" sz="1800" i="1" dirty="0">
                <a:solidFill>
                  <a:srgbClr val="000000"/>
                </a:solidFill>
              </a:rPr>
              <a:t>information delivery and analytics</a:t>
            </a:r>
            <a:r>
              <a:rPr lang="en-US" sz="1800" dirty="0">
                <a:solidFill>
                  <a:srgbClr val="000000"/>
                </a:solidFill>
              </a:rPr>
              <a:t> environment</a:t>
            </a:r>
          </a:p>
        </p:txBody>
      </p:sp>
      <p:sp>
        <p:nvSpPr>
          <p:cNvPr id="107547" name="Rectangle 27">
            <a:extLst>
              <a:ext uri="{FF2B5EF4-FFF2-40B4-BE49-F238E27FC236}">
                <a16:creationId xmlns:a16="http://schemas.microsoft.com/office/drawing/2014/main" id="{45C81764-BD23-F60A-FDE4-66391B0B3692}"/>
              </a:ext>
            </a:extLst>
          </p:cNvPr>
          <p:cNvSpPr>
            <a:spLocks noChangeArrowheads="1"/>
          </p:cNvSpPr>
          <p:nvPr/>
        </p:nvSpPr>
        <p:spPr bwMode="auto">
          <a:xfrm>
            <a:off x="6309272" y="2149476"/>
            <a:ext cx="2374900" cy="3713163"/>
          </a:xfrm>
          <a:prstGeom prst="rect">
            <a:avLst/>
          </a:prstGeom>
          <a:noFill/>
          <a:ln w="9525" cap="rnd">
            <a:solidFill>
              <a:schemeClr val="tx1"/>
            </a:solidFill>
            <a:prstDash val="sysDot"/>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fontAlgn="base">
              <a:spcBef>
                <a:spcPct val="0"/>
              </a:spcBef>
              <a:spcAft>
                <a:spcPct val="0"/>
              </a:spcAft>
              <a:buClr>
                <a:srgbClr val="000000"/>
              </a:buClr>
              <a:buFontTx/>
              <a:buChar char="•"/>
              <a:defRPr/>
            </a:pPr>
            <a:endParaRPr lang="en-CA" sz="3200">
              <a:solidFill>
                <a:srgbClr val="000000"/>
              </a:solidFill>
              <a:latin typeface="Arial" charset="0"/>
              <a:ea typeface="ＭＳ Ｐゴシック" charset="0"/>
            </a:endParaRPr>
          </a:p>
        </p:txBody>
      </p:sp>
      <p:sp>
        <p:nvSpPr>
          <p:cNvPr id="107548" name="AutoShape 28">
            <a:extLst>
              <a:ext uri="{FF2B5EF4-FFF2-40B4-BE49-F238E27FC236}">
                <a16:creationId xmlns:a16="http://schemas.microsoft.com/office/drawing/2014/main" id="{C6922231-217F-8290-4978-3856799A8B00}"/>
              </a:ext>
            </a:extLst>
          </p:cNvPr>
          <p:cNvSpPr>
            <a:spLocks noChangeArrowheads="1"/>
          </p:cNvSpPr>
          <p:nvPr/>
        </p:nvSpPr>
        <p:spPr bwMode="auto">
          <a:xfrm>
            <a:off x="4213773" y="4791182"/>
            <a:ext cx="1323975" cy="1160463"/>
          </a:xfrm>
          <a:prstGeom prst="can">
            <a:avLst>
              <a:gd name="adj" fmla="val 25000"/>
            </a:avLst>
          </a:prstGeom>
          <a:solidFill>
            <a:srgbClr val="9933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fontAlgn="base" hangingPunct="0">
              <a:spcBef>
                <a:spcPct val="0"/>
              </a:spcBef>
              <a:spcAft>
                <a:spcPct val="0"/>
              </a:spcAft>
              <a:defRPr/>
            </a:pPr>
            <a:r>
              <a:rPr lang="en-US" sz="1600" b="1">
                <a:solidFill>
                  <a:srgbClr val="FFFFFF"/>
                </a:solidFill>
                <a:latin typeface="Arial" charset="0"/>
                <a:ea typeface="ＭＳ Ｐゴシック" charset="0"/>
              </a:rPr>
              <a:t>Atomic Data Warehouse</a:t>
            </a:r>
          </a:p>
        </p:txBody>
      </p:sp>
      <p:sp>
        <p:nvSpPr>
          <p:cNvPr id="107549" name="Text Box 29">
            <a:extLst>
              <a:ext uri="{FF2B5EF4-FFF2-40B4-BE49-F238E27FC236}">
                <a16:creationId xmlns:a16="http://schemas.microsoft.com/office/drawing/2014/main" id="{D296BF24-550D-1AA5-68C9-9D92850BFAE3}"/>
              </a:ext>
            </a:extLst>
          </p:cNvPr>
          <p:cNvSpPr txBox="1">
            <a:spLocks noChangeArrowheads="1"/>
          </p:cNvSpPr>
          <p:nvPr/>
        </p:nvSpPr>
        <p:spPr bwMode="auto">
          <a:xfrm>
            <a:off x="3370810" y="6137382"/>
            <a:ext cx="1943102" cy="5946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200" i="1" dirty="0">
                <a:solidFill>
                  <a:srgbClr val="000000"/>
                </a:solidFill>
              </a:rPr>
              <a:t>* extract, transform, load;</a:t>
            </a:r>
            <a:br>
              <a:rPr lang="en-US" sz="1200" i="1" dirty="0">
                <a:solidFill>
                  <a:srgbClr val="000000"/>
                </a:solidFill>
              </a:rPr>
            </a:br>
            <a:r>
              <a:rPr lang="en-US" sz="1200" i="1" dirty="0">
                <a:solidFill>
                  <a:srgbClr val="000000"/>
                </a:solidFill>
              </a:rPr>
              <a:t> formerly ETML (“move”)</a:t>
            </a:r>
          </a:p>
          <a:p>
            <a:pPr fontAlgn="base">
              <a:lnSpc>
                <a:spcPct val="90000"/>
              </a:lnSpc>
              <a:spcBef>
                <a:spcPct val="0"/>
              </a:spcBef>
              <a:spcAft>
                <a:spcPct val="0"/>
              </a:spcAft>
              <a:defRPr/>
            </a:pPr>
            <a:endParaRPr lang="en-US" sz="1200" i="1" dirty="0">
              <a:solidFill>
                <a:srgbClr val="000000"/>
              </a:solidFill>
            </a:endParaRPr>
          </a:p>
        </p:txBody>
      </p:sp>
      <p:sp>
        <p:nvSpPr>
          <p:cNvPr id="107550" name="Line 30">
            <a:extLst>
              <a:ext uri="{FF2B5EF4-FFF2-40B4-BE49-F238E27FC236}">
                <a16:creationId xmlns:a16="http://schemas.microsoft.com/office/drawing/2014/main" id="{2DCE6F70-4592-C79D-DA38-D6F8BAB66115}"/>
              </a:ext>
            </a:extLst>
          </p:cNvPr>
          <p:cNvSpPr>
            <a:spLocks noChangeShapeType="1"/>
          </p:cNvSpPr>
          <p:nvPr/>
        </p:nvSpPr>
        <p:spPr bwMode="auto">
          <a:xfrm flipV="1">
            <a:off x="5547273" y="5281613"/>
            <a:ext cx="900113" cy="461962"/>
          </a:xfrm>
          <a:prstGeom prst="line">
            <a:avLst/>
          </a:prstGeom>
          <a:noFill/>
          <a:ln w="9525">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7551" name="Text Box 31">
            <a:extLst>
              <a:ext uri="{FF2B5EF4-FFF2-40B4-BE49-F238E27FC236}">
                <a16:creationId xmlns:a16="http://schemas.microsoft.com/office/drawing/2014/main" id="{6F7A8AF9-EE1C-F766-0BA0-97F74B6C7F12}"/>
              </a:ext>
            </a:extLst>
          </p:cNvPr>
          <p:cNvSpPr txBox="1">
            <a:spLocks noChangeArrowheads="1"/>
          </p:cNvSpPr>
          <p:nvPr/>
        </p:nvSpPr>
        <p:spPr bwMode="auto">
          <a:xfrm>
            <a:off x="673656" y="5846764"/>
            <a:ext cx="2561471" cy="318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1600" i="1">
                <a:solidFill>
                  <a:srgbClr val="000000"/>
                </a:solidFill>
              </a:rPr>
              <a:t>Entity-Relationship Model</a:t>
            </a:r>
          </a:p>
        </p:txBody>
      </p:sp>
      <p:sp>
        <p:nvSpPr>
          <p:cNvPr id="107552" name="Text Box 32">
            <a:extLst>
              <a:ext uri="{FF2B5EF4-FFF2-40B4-BE49-F238E27FC236}">
                <a16:creationId xmlns:a16="http://schemas.microsoft.com/office/drawing/2014/main" id="{509F2D77-C826-D5E4-57D9-5E2C99501CC8}"/>
              </a:ext>
            </a:extLst>
          </p:cNvPr>
          <p:cNvSpPr txBox="1">
            <a:spLocks noChangeArrowheads="1"/>
          </p:cNvSpPr>
          <p:nvPr/>
        </p:nvSpPr>
        <p:spPr bwMode="auto">
          <a:xfrm>
            <a:off x="6223601" y="5846869"/>
            <a:ext cx="2536825" cy="540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tx1"/>
              </a:buClr>
              <a:buChar char="•"/>
              <a:defRPr sz="3200">
                <a:solidFill>
                  <a:schemeClr val="tx1"/>
                </a:solidFill>
                <a:latin typeface="Arial" charset="0"/>
                <a:ea typeface="ＭＳ Ｐゴシック" charset="0"/>
              </a:defRPr>
            </a:lvl9pPr>
          </a:lstStyle>
          <a:p>
            <a:pPr algn="ctr" fontAlgn="base">
              <a:lnSpc>
                <a:spcPct val="90000"/>
              </a:lnSpc>
              <a:spcBef>
                <a:spcPct val="0"/>
              </a:spcBef>
              <a:spcAft>
                <a:spcPct val="0"/>
              </a:spcAft>
              <a:defRPr/>
            </a:pPr>
            <a:r>
              <a:rPr lang="en-US" sz="1600" i="1">
                <a:solidFill>
                  <a:srgbClr val="000000"/>
                </a:solidFill>
              </a:rPr>
              <a:t>Star Schema or </a:t>
            </a:r>
          </a:p>
          <a:p>
            <a:pPr algn="ctr" fontAlgn="base">
              <a:lnSpc>
                <a:spcPct val="90000"/>
              </a:lnSpc>
              <a:spcBef>
                <a:spcPct val="0"/>
              </a:spcBef>
              <a:spcAft>
                <a:spcPct val="0"/>
              </a:spcAft>
              <a:defRPr/>
            </a:pPr>
            <a:r>
              <a:rPr lang="en-US" sz="1600" i="1">
                <a:solidFill>
                  <a:srgbClr val="000000"/>
                </a:solidFill>
              </a:rPr>
              <a:t>Dimensional Model</a:t>
            </a:r>
          </a:p>
        </p:txBody>
      </p:sp>
      <p:sp>
        <p:nvSpPr>
          <p:cNvPr id="34" name="Line 18">
            <a:extLst>
              <a:ext uri="{FF2B5EF4-FFF2-40B4-BE49-F238E27FC236}">
                <a16:creationId xmlns:a16="http://schemas.microsoft.com/office/drawing/2014/main" id="{C41B0867-3542-001E-B68F-7904FA0C2EA2}"/>
              </a:ext>
            </a:extLst>
          </p:cNvPr>
          <p:cNvSpPr>
            <a:spLocks noChangeShapeType="1"/>
          </p:cNvSpPr>
          <p:nvPr/>
        </p:nvSpPr>
        <p:spPr bwMode="auto">
          <a:xfrm rot="16200000" flipH="1" flipV="1">
            <a:off x="4254047" y="3007088"/>
            <a:ext cx="1217042" cy="3156907"/>
          </a:xfrm>
          <a:custGeom>
            <a:avLst/>
            <a:gdLst>
              <a:gd name="connsiteX0" fmla="*/ 0 w 10000"/>
              <a:gd name="connsiteY0" fmla="*/ 0 h 10000"/>
              <a:gd name="connsiteX1" fmla="*/ 10000 w 10000"/>
              <a:gd name="connsiteY1" fmla="*/ 10000 h 10000"/>
              <a:gd name="connsiteX0" fmla="*/ 2147480000 w 2147480000"/>
              <a:gd name="connsiteY0" fmla="*/ 0 h 8693"/>
              <a:gd name="connsiteX1" fmla="*/ -3648 w 2147480000"/>
              <a:gd name="connsiteY1" fmla="*/ 8693 h 8693"/>
              <a:gd name="connsiteX0" fmla="*/ 26685 w 26685"/>
              <a:gd name="connsiteY0" fmla="*/ 0 h 10000"/>
              <a:gd name="connsiteX1" fmla="*/ 16685 w 26685"/>
              <a:gd name="connsiteY1" fmla="*/ 10000 h 10000"/>
              <a:gd name="connsiteX0" fmla="*/ 72249 w 72249"/>
              <a:gd name="connsiteY0" fmla="*/ 0 h 11503"/>
              <a:gd name="connsiteX1" fmla="*/ 10228 w 72249"/>
              <a:gd name="connsiteY1" fmla="*/ 11503 h 11503"/>
              <a:gd name="connsiteX0" fmla="*/ 62021 w 62021"/>
              <a:gd name="connsiteY0" fmla="*/ 0 h 11503"/>
              <a:gd name="connsiteX1" fmla="*/ 0 w 62021"/>
              <a:gd name="connsiteY1" fmla="*/ 11503 h 11503"/>
              <a:gd name="connsiteX0" fmla="*/ 47793 w 47793"/>
              <a:gd name="connsiteY0" fmla="*/ 0 h 5909"/>
              <a:gd name="connsiteX1" fmla="*/ 0 w 47793"/>
              <a:gd name="connsiteY1" fmla="*/ 5909 h 5909"/>
              <a:gd name="connsiteX0" fmla="*/ 10000 w 10000"/>
              <a:gd name="connsiteY0" fmla="*/ 0 h 19113"/>
              <a:gd name="connsiteX1" fmla="*/ 0 w 10000"/>
              <a:gd name="connsiteY1" fmla="*/ 19113 h 19113"/>
              <a:gd name="connsiteX0" fmla="*/ 10000 w 10000"/>
              <a:gd name="connsiteY0" fmla="*/ 0 h 19113"/>
              <a:gd name="connsiteX1" fmla="*/ 1534 w 10000"/>
              <a:gd name="connsiteY1" fmla="*/ 10178 h 19113"/>
              <a:gd name="connsiteX2" fmla="*/ 0 w 10000"/>
              <a:gd name="connsiteY2" fmla="*/ 19113 h 19113"/>
              <a:gd name="connsiteX0" fmla="*/ 10000 w 10000"/>
              <a:gd name="connsiteY0" fmla="*/ 0 h 19113"/>
              <a:gd name="connsiteX1" fmla="*/ 1534 w 10000"/>
              <a:gd name="connsiteY1" fmla="*/ 10178 h 19113"/>
              <a:gd name="connsiteX2" fmla="*/ 0 w 10000"/>
              <a:gd name="connsiteY2" fmla="*/ 19113 h 19113"/>
              <a:gd name="connsiteX0" fmla="*/ 11133 w 11133"/>
              <a:gd name="connsiteY0" fmla="*/ 0 h 19051"/>
              <a:gd name="connsiteX1" fmla="*/ 1534 w 11133"/>
              <a:gd name="connsiteY1" fmla="*/ 10116 h 19051"/>
              <a:gd name="connsiteX2" fmla="*/ 0 w 11133"/>
              <a:gd name="connsiteY2" fmla="*/ 19051 h 19051"/>
              <a:gd name="connsiteX0" fmla="*/ 11133 w 11133"/>
              <a:gd name="connsiteY0" fmla="*/ 0 h 19051"/>
              <a:gd name="connsiteX1" fmla="*/ 3990 w 11133"/>
              <a:gd name="connsiteY1" fmla="*/ 5443 h 19051"/>
              <a:gd name="connsiteX2" fmla="*/ 0 w 11133"/>
              <a:gd name="connsiteY2" fmla="*/ 19051 h 19051"/>
              <a:gd name="connsiteX0" fmla="*/ 11133 w 11133"/>
              <a:gd name="connsiteY0" fmla="*/ 0 h 19051"/>
              <a:gd name="connsiteX1" fmla="*/ 3990 w 11133"/>
              <a:gd name="connsiteY1" fmla="*/ 5443 h 19051"/>
              <a:gd name="connsiteX2" fmla="*/ 0 w 11133"/>
              <a:gd name="connsiteY2" fmla="*/ 19051 h 19051"/>
              <a:gd name="connsiteX0" fmla="*/ 11133 w 11133"/>
              <a:gd name="connsiteY0" fmla="*/ 0 h 19051"/>
              <a:gd name="connsiteX1" fmla="*/ 3990 w 11133"/>
              <a:gd name="connsiteY1" fmla="*/ 5443 h 19051"/>
              <a:gd name="connsiteX2" fmla="*/ 0 w 11133"/>
              <a:gd name="connsiteY2" fmla="*/ 19051 h 19051"/>
              <a:gd name="connsiteX0" fmla="*/ 11133 w 11133"/>
              <a:gd name="connsiteY0" fmla="*/ 0 h 19051"/>
              <a:gd name="connsiteX1" fmla="*/ 4084 w 11133"/>
              <a:gd name="connsiteY1" fmla="*/ 5879 h 19051"/>
              <a:gd name="connsiteX2" fmla="*/ 0 w 11133"/>
              <a:gd name="connsiteY2" fmla="*/ 19051 h 19051"/>
              <a:gd name="connsiteX0" fmla="*/ 11133 w 11133"/>
              <a:gd name="connsiteY0" fmla="*/ 0 h 19051"/>
              <a:gd name="connsiteX1" fmla="*/ 4084 w 11133"/>
              <a:gd name="connsiteY1" fmla="*/ 5879 h 19051"/>
              <a:gd name="connsiteX2" fmla="*/ 0 w 11133"/>
              <a:gd name="connsiteY2" fmla="*/ 19051 h 19051"/>
              <a:gd name="connsiteX0" fmla="*/ 11133 w 11133"/>
              <a:gd name="connsiteY0" fmla="*/ 0 h 19051"/>
              <a:gd name="connsiteX1" fmla="*/ 4084 w 11133"/>
              <a:gd name="connsiteY1" fmla="*/ 5879 h 19051"/>
              <a:gd name="connsiteX2" fmla="*/ 0 w 11133"/>
              <a:gd name="connsiteY2" fmla="*/ 19051 h 19051"/>
            </a:gdLst>
            <a:ahLst/>
            <a:cxnLst>
              <a:cxn ang="0">
                <a:pos x="connsiteX0" y="connsiteY0"/>
              </a:cxn>
              <a:cxn ang="0">
                <a:pos x="connsiteX1" y="connsiteY1"/>
              </a:cxn>
              <a:cxn ang="0">
                <a:pos x="connsiteX2" y="connsiteY2"/>
              </a:cxn>
            </a:cxnLst>
            <a:rect l="l" t="t" r="r" b="b"/>
            <a:pathLst>
              <a:path w="11133" h="19051">
                <a:moveTo>
                  <a:pt x="11133" y="0"/>
                </a:moveTo>
                <a:cubicBezTo>
                  <a:pt x="10745" y="967"/>
                  <a:pt x="7214" y="2801"/>
                  <a:pt x="4084" y="5879"/>
                </a:cubicBezTo>
                <a:cubicBezTo>
                  <a:pt x="2210" y="8969"/>
                  <a:pt x="372" y="12031"/>
                  <a:pt x="0" y="19051"/>
                </a:cubicBezTo>
              </a:path>
            </a:pathLst>
          </a:custGeom>
          <a:noFill/>
          <a:ln w="9525">
            <a:solidFill>
              <a:schemeClr val="tx1"/>
            </a:solidFill>
            <a:prstDash val="dash"/>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3" name="TextBox 2">
            <a:extLst>
              <a:ext uri="{FF2B5EF4-FFF2-40B4-BE49-F238E27FC236}">
                <a16:creationId xmlns:a16="http://schemas.microsoft.com/office/drawing/2014/main" id="{49852BE5-1470-AB10-80E1-9F184B104676}"/>
              </a:ext>
            </a:extLst>
          </p:cNvPr>
          <p:cNvSpPr txBox="1"/>
          <p:nvPr/>
        </p:nvSpPr>
        <p:spPr>
          <a:xfrm>
            <a:off x="8873794" y="2878257"/>
            <a:ext cx="3175163" cy="2197525"/>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
                <a:srgbClr val="FF0000"/>
              </a:buClr>
              <a:buSzTx/>
              <a:tabLst/>
            </a:pPr>
            <a:r>
              <a:rPr kumimoji="0" lang="en-US" sz="1800" b="0" i="0" u="none" strike="noStrike" cap="none" normalizeH="0" baseline="0" dirty="0">
                <a:ln>
                  <a:noFill/>
                </a:ln>
                <a:solidFill>
                  <a:schemeClr val="tx1"/>
                </a:solidFill>
                <a:effectLst/>
                <a:latin typeface="Arial" charset="0"/>
                <a:ea typeface="ＭＳ Ｐゴシック" charset="0"/>
              </a:rPr>
              <a:t>We'll look briefly at - </a:t>
            </a:r>
          </a:p>
          <a:p>
            <a:pPr marL="171450" marR="0" lvl="0" indent="-171450" algn="l" defTabSz="914400" rtl="0" eaLnBrk="1" fontAlgn="base" latinLnBrk="0" hangingPunct="1">
              <a:lnSpc>
                <a:spcPct val="100000"/>
              </a:lnSpc>
              <a:spcBef>
                <a:spcPct val="20000"/>
              </a:spcBef>
              <a:spcAft>
                <a:spcPct val="0"/>
              </a:spcAft>
              <a:buClr>
                <a:schemeClr val="tx1"/>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The basics – Facts and  Dimensions</a:t>
            </a:r>
          </a:p>
          <a:p>
            <a:pPr marL="171450" marR="0" lvl="0" indent="-171450" algn="l" defTabSz="914400" rtl="0" eaLnBrk="1" fontAlgn="base" latinLnBrk="0" hangingPunct="1">
              <a:lnSpc>
                <a:spcPct val="100000"/>
              </a:lnSpc>
              <a:spcBef>
                <a:spcPct val="20000"/>
              </a:spcBef>
              <a:spcAft>
                <a:spcPct val="0"/>
              </a:spcAft>
              <a:buClr>
                <a:schemeClr val="tx1"/>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A method – from ERD to Dimensional Model</a:t>
            </a:r>
          </a:p>
          <a:p>
            <a:pPr marL="171450" marR="0" lvl="0" indent="-171450" algn="l" defTabSz="914400" rtl="0" eaLnBrk="1" fontAlgn="base" latinLnBrk="0" hangingPunct="1">
              <a:lnSpc>
                <a:spcPct val="100000"/>
              </a:lnSpc>
              <a:spcBef>
                <a:spcPct val="20000"/>
              </a:spcBef>
              <a:spcAft>
                <a:spcPct val="0"/>
              </a:spcAft>
              <a:buClr>
                <a:schemeClr val="tx1"/>
              </a:buClr>
              <a:buSzTx/>
              <a:buFontTx/>
              <a:buChar char="•"/>
              <a:tabLst/>
            </a:pPr>
            <a:r>
              <a:rPr kumimoji="0" lang="en-US" sz="1800" b="0" i="0" u="none" strike="noStrike" cap="none" normalizeH="0" baseline="0" dirty="0">
                <a:ln>
                  <a:noFill/>
                </a:ln>
                <a:solidFill>
                  <a:schemeClr val="tx1"/>
                </a:solidFill>
                <a:effectLst/>
                <a:latin typeface="Arial" charset="0"/>
                <a:ea typeface="ＭＳ Ｐゴシック" charset="0"/>
              </a:rPr>
              <a:t>Exercise – developing a basic Dimensional Model</a:t>
            </a:r>
          </a:p>
        </p:txBody>
      </p:sp>
    </p:spTree>
    <p:extLst>
      <p:ext uri="{BB962C8B-B14F-4D97-AF65-F5344CB8AC3E}">
        <p14:creationId xmlns:p14="http://schemas.microsoft.com/office/powerpoint/2010/main" val="25210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42"/>
                                        </p:tgtEl>
                                        <p:attrNameLst>
                                          <p:attrName>style.visibility</p:attrName>
                                        </p:attrNameLst>
                                      </p:cBhvr>
                                      <p:to>
                                        <p:strVal val="visible"/>
                                      </p:to>
                                    </p:set>
                                    <p:animEffect transition="in" filter="dissolve">
                                      <p:cBhvr>
                                        <p:cTn id="7" dur="500"/>
                                        <p:tgtEl>
                                          <p:spTgt spid="1075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7548"/>
                                        </p:tgtEl>
                                        <p:attrNameLst>
                                          <p:attrName>style.visibility</p:attrName>
                                        </p:attrNameLst>
                                      </p:cBhvr>
                                      <p:to>
                                        <p:strVal val="visible"/>
                                      </p:to>
                                    </p:set>
                                    <p:animEffect transition="in" filter="dissolve">
                                      <p:cBhvr>
                                        <p:cTn id="10" dur="500"/>
                                        <p:tgtEl>
                                          <p:spTgt spid="1075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7543"/>
                                        </p:tgtEl>
                                        <p:attrNameLst>
                                          <p:attrName>style.visibility</p:attrName>
                                        </p:attrNameLst>
                                      </p:cBhvr>
                                      <p:to>
                                        <p:strVal val="visible"/>
                                      </p:to>
                                    </p:set>
                                    <p:animEffect transition="in" filter="dissolve">
                                      <p:cBhvr>
                                        <p:cTn id="13" dur="500"/>
                                        <p:tgtEl>
                                          <p:spTgt spid="10754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7549"/>
                                        </p:tgtEl>
                                        <p:attrNameLst>
                                          <p:attrName>style.visibility</p:attrName>
                                        </p:attrNameLst>
                                      </p:cBhvr>
                                      <p:to>
                                        <p:strVal val="visible"/>
                                      </p:to>
                                    </p:set>
                                    <p:animEffect transition="in" filter="dissolve">
                                      <p:cBhvr>
                                        <p:cTn id="16" dur="500"/>
                                        <p:tgtEl>
                                          <p:spTgt spid="10754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7533"/>
                                        </p:tgtEl>
                                        <p:attrNameLst>
                                          <p:attrName>style.visibility</p:attrName>
                                        </p:attrNameLst>
                                      </p:cBhvr>
                                      <p:to>
                                        <p:strVal val="visible"/>
                                      </p:to>
                                    </p:set>
                                    <p:animEffect transition="in" filter="dissolve">
                                      <p:cBhvr>
                                        <p:cTn id="21" dur="500"/>
                                        <p:tgtEl>
                                          <p:spTgt spid="10753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7534"/>
                                        </p:tgtEl>
                                        <p:attrNameLst>
                                          <p:attrName>style.visibility</p:attrName>
                                        </p:attrNameLst>
                                      </p:cBhvr>
                                      <p:to>
                                        <p:strVal val="visible"/>
                                      </p:to>
                                    </p:set>
                                    <p:animEffect transition="in" filter="dissolve">
                                      <p:cBhvr>
                                        <p:cTn id="24" dur="500"/>
                                        <p:tgtEl>
                                          <p:spTgt spid="10753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7535"/>
                                        </p:tgtEl>
                                        <p:attrNameLst>
                                          <p:attrName>style.visibility</p:attrName>
                                        </p:attrNameLst>
                                      </p:cBhvr>
                                      <p:to>
                                        <p:strVal val="visible"/>
                                      </p:to>
                                    </p:set>
                                    <p:animEffect transition="in" filter="dissolve">
                                      <p:cBhvr>
                                        <p:cTn id="27" dur="500"/>
                                        <p:tgtEl>
                                          <p:spTgt spid="10753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7536"/>
                                        </p:tgtEl>
                                        <p:attrNameLst>
                                          <p:attrName>style.visibility</p:attrName>
                                        </p:attrNameLst>
                                      </p:cBhvr>
                                      <p:to>
                                        <p:strVal val="visible"/>
                                      </p:to>
                                    </p:set>
                                    <p:animEffect transition="in" filter="dissolve">
                                      <p:cBhvr>
                                        <p:cTn id="30" dur="500"/>
                                        <p:tgtEl>
                                          <p:spTgt spid="10753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7537"/>
                                        </p:tgtEl>
                                        <p:attrNameLst>
                                          <p:attrName>style.visibility</p:attrName>
                                        </p:attrNameLst>
                                      </p:cBhvr>
                                      <p:to>
                                        <p:strVal val="visible"/>
                                      </p:to>
                                    </p:set>
                                    <p:animEffect transition="in" filter="dissolve">
                                      <p:cBhvr>
                                        <p:cTn id="33" dur="500"/>
                                        <p:tgtEl>
                                          <p:spTgt spid="10753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7538"/>
                                        </p:tgtEl>
                                        <p:attrNameLst>
                                          <p:attrName>style.visibility</p:attrName>
                                        </p:attrNameLst>
                                      </p:cBhvr>
                                      <p:to>
                                        <p:strVal val="visible"/>
                                      </p:to>
                                    </p:set>
                                    <p:animEffect transition="in" filter="dissolve">
                                      <p:cBhvr>
                                        <p:cTn id="36" dur="500"/>
                                        <p:tgtEl>
                                          <p:spTgt spid="10753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7539"/>
                                        </p:tgtEl>
                                        <p:attrNameLst>
                                          <p:attrName>style.visibility</p:attrName>
                                        </p:attrNameLst>
                                      </p:cBhvr>
                                      <p:to>
                                        <p:strVal val="visible"/>
                                      </p:to>
                                    </p:set>
                                    <p:animEffect transition="in" filter="dissolve">
                                      <p:cBhvr>
                                        <p:cTn id="39" dur="500"/>
                                        <p:tgtEl>
                                          <p:spTgt spid="10753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07540"/>
                                        </p:tgtEl>
                                        <p:attrNameLst>
                                          <p:attrName>style.visibility</p:attrName>
                                        </p:attrNameLst>
                                      </p:cBhvr>
                                      <p:to>
                                        <p:strVal val="visible"/>
                                      </p:to>
                                    </p:set>
                                    <p:animEffect transition="in" filter="dissolve">
                                      <p:cBhvr>
                                        <p:cTn id="42" dur="500"/>
                                        <p:tgtEl>
                                          <p:spTgt spid="107540"/>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07541"/>
                                        </p:tgtEl>
                                        <p:attrNameLst>
                                          <p:attrName>style.visibility</p:attrName>
                                        </p:attrNameLst>
                                      </p:cBhvr>
                                      <p:to>
                                        <p:strVal val="visible"/>
                                      </p:to>
                                    </p:set>
                                    <p:animEffect transition="in" filter="dissolve">
                                      <p:cBhvr>
                                        <p:cTn id="45" dur="500"/>
                                        <p:tgtEl>
                                          <p:spTgt spid="10754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07546"/>
                                        </p:tgtEl>
                                        <p:attrNameLst>
                                          <p:attrName>style.visibility</p:attrName>
                                        </p:attrNameLst>
                                      </p:cBhvr>
                                      <p:to>
                                        <p:strVal val="visible"/>
                                      </p:to>
                                    </p:set>
                                    <p:animEffect transition="in" filter="dissolve">
                                      <p:cBhvr>
                                        <p:cTn id="48" dur="500"/>
                                        <p:tgtEl>
                                          <p:spTgt spid="10754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07547"/>
                                        </p:tgtEl>
                                        <p:attrNameLst>
                                          <p:attrName>style.visibility</p:attrName>
                                        </p:attrNameLst>
                                      </p:cBhvr>
                                      <p:to>
                                        <p:strVal val="visible"/>
                                      </p:to>
                                    </p:set>
                                    <p:animEffect transition="in" filter="dissolve">
                                      <p:cBhvr>
                                        <p:cTn id="51" dur="500"/>
                                        <p:tgtEl>
                                          <p:spTgt spid="10754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07550"/>
                                        </p:tgtEl>
                                        <p:attrNameLst>
                                          <p:attrName>style.visibility</p:attrName>
                                        </p:attrNameLst>
                                      </p:cBhvr>
                                      <p:to>
                                        <p:strVal val="visible"/>
                                      </p:to>
                                    </p:set>
                                    <p:animEffect transition="in" filter="dissolve">
                                      <p:cBhvr>
                                        <p:cTn id="54" dur="500"/>
                                        <p:tgtEl>
                                          <p:spTgt spid="10755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07552"/>
                                        </p:tgtEl>
                                        <p:attrNameLst>
                                          <p:attrName>style.visibility</p:attrName>
                                        </p:attrNameLst>
                                      </p:cBhvr>
                                      <p:to>
                                        <p:strVal val="visible"/>
                                      </p:to>
                                    </p:set>
                                    <p:animEffect transition="in" filter="dissolve">
                                      <p:cBhvr>
                                        <p:cTn id="57" dur="500"/>
                                        <p:tgtEl>
                                          <p:spTgt spid="10755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dissolv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3" grpId="0" animBg="1"/>
      <p:bldP spid="107534" grpId="0" animBg="1"/>
      <p:bldP spid="107535" grpId="0"/>
      <p:bldP spid="107536" grpId="0" animBg="1"/>
      <p:bldP spid="107537" grpId="0" animBg="1"/>
      <p:bldP spid="107538" grpId="0" animBg="1"/>
      <p:bldP spid="107539" grpId="0"/>
      <p:bldP spid="107540" grpId="0" animBg="1"/>
      <p:bldP spid="107541" grpId="0"/>
      <p:bldP spid="107542" grpId="0" animBg="1"/>
      <p:bldP spid="107543" grpId="0"/>
      <p:bldP spid="107546" grpId="0"/>
      <p:bldP spid="107547" grpId="0" animBg="1"/>
      <p:bldP spid="107548" grpId="0" animBg="1"/>
      <p:bldP spid="107549" grpId="0"/>
      <p:bldP spid="107550" grpId="0" animBg="1"/>
      <p:bldP spid="107552" grpId="0"/>
      <p:bldP spid="34" grpId="0" animBg="1"/>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E7BD-6448-6C64-B882-8942FB53F099}"/>
            </a:ext>
          </a:extLst>
        </p:cNvPr>
        <p:cNvGrpSpPr/>
        <p:nvPr/>
      </p:nvGrpSpPr>
      <p:grpSpPr>
        <a:xfrm>
          <a:off x="0" y="0"/>
          <a:ext cx="0" cy="0"/>
          <a:chOff x="0" y="0"/>
          <a:chExt cx="0" cy="0"/>
        </a:xfrm>
      </p:grpSpPr>
      <p:sp>
        <p:nvSpPr>
          <p:cNvPr id="109578" name="Rectangle 10">
            <a:extLst>
              <a:ext uri="{FF2B5EF4-FFF2-40B4-BE49-F238E27FC236}">
                <a16:creationId xmlns:a16="http://schemas.microsoft.com/office/drawing/2014/main" id="{7A401A2D-3B95-9483-EDD5-FAB070D79546}"/>
              </a:ext>
            </a:extLst>
          </p:cNvPr>
          <p:cNvSpPr>
            <a:spLocks noChangeArrowheads="1"/>
          </p:cNvSpPr>
          <p:nvPr/>
        </p:nvSpPr>
        <p:spPr bwMode="auto">
          <a:xfrm>
            <a:off x="775492" y="1062037"/>
            <a:ext cx="6125969" cy="5038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sz="2000" dirty="0">
                <a:solidFill>
                  <a:srgbClr val="000000"/>
                </a:solidFill>
                <a:latin typeface="Arial" charset="0"/>
                <a:ea typeface="ＭＳ Ｐゴシック" charset="0"/>
              </a:rPr>
              <a:t>Used to model and implement data structures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for business intelligence / analytics tools.</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(We</a:t>
            </a:r>
            <a:r>
              <a:rPr lang="fr-FR" altLang="ja-JP" sz="2000" dirty="0">
                <a:solidFill>
                  <a:srgbClr val="000000"/>
                </a:solidFill>
                <a:latin typeface="Arial" charset="0"/>
                <a:ea typeface="ＭＳ Ｐゴシック" charset="0"/>
              </a:rPr>
              <a:t>'</a:t>
            </a:r>
            <a:r>
              <a:rPr lang="en-US" sz="2000" dirty="0" err="1">
                <a:solidFill>
                  <a:srgbClr val="000000"/>
                </a:solidFill>
                <a:latin typeface="Arial" charset="0"/>
                <a:ea typeface="ＭＳ Ｐゴシック" charset="0"/>
              </a:rPr>
              <a:t>ll</a:t>
            </a:r>
            <a:r>
              <a:rPr lang="en-US" sz="2000" dirty="0">
                <a:solidFill>
                  <a:srgbClr val="000000"/>
                </a:solidFill>
                <a:latin typeface="Arial" charset="0"/>
                <a:ea typeface="ＭＳ Ｐゴシック" charset="0"/>
              </a:rPr>
              <a:t> use the terms </a:t>
            </a:r>
            <a:r>
              <a:rPr lang="en-US" sz="2000" i="1" dirty="0">
                <a:solidFill>
                  <a:srgbClr val="000000"/>
                </a:solidFill>
                <a:latin typeface="Arial" charset="0"/>
                <a:ea typeface="ＭＳ Ｐゴシック" charset="0"/>
              </a:rPr>
              <a:t>dimensional model </a:t>
            </a:r>
            <a:r>
              <a:rPr lang="en-US" sz="2000" dirty="0">
                <a:solidFill>
                  <a:srgbClr val="000000"/>
                </a:solidFill>
                <a:latin typeface="Arial" charset="0"/>
                <a:ea typeface="ＭＳ Ｐゴシック" charset="0"/>
              </a:rPr>
              <a:t>and </a:t>
            </a:r>
            <a:br>
              <a:rPr lang="en-US" sz="2000" dirty="0">
                <a:solidFill>
                  <a:srgbClr val="000000"/>
                </a:solidFill>
                <a:latin typeface="Arial" charset="0"/>
                <a:ea typeface="ＭＳ Ｐゴシック" charset="0"/>
              </a:rPr>
            </a:br>
            <a:r>
              <a:rPr lang="en-US" sz="2000" i="1" dirty="0">
                <a:solidFill>
                  <a:srgbClr val="000000"/>
                </a:solidFill>
                <a:latin typeface="Arial" charset="0"/>
                <a:ea typeface="ＭＳ Ｐゴシック" charset="0"/>
              </a:rPr>
              <a:t>star schema </a:t>
            </a:r>
            <a:r>
              <a:rPr lang="en-US" sz="2000" dirty="0">
                <a:solidFill>
                  <a:srgbClr val="000000"/>
                </a:solidFill>
                <a:latin typeface="Arial" charset="0"/>
                <a:ea typeface="ＭＳ Ｐゴシック" charset="0"/>
              </a:rPr>
              <a:t>interchangeably.)</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sz="2000" dirty="0">
                <a:solidFill>
                  <a:srgbClr val="000000"/>
                </a:solidFill>
                <a:latin typeface="Arial" charset="0"/>
                <a:ea typeface="ＭＳ Ｐゴシック" charset="0"/>
              </a:rPr>
              <a:t>A central </a:t>
            </a:r>
            <a:r>
              <a:rPr lang="en-US" sz="2000" i="1" dirty="0">
                <a:solidFill>
                  <a:srgbClr val="000000"/>
                </a:solidFill>
                <a:latin typeface="Arial" charset="0"/>
                <a:ea typeface="ＭＳ Ｐゴシック" charset="0"/>
              </a:rPr>
              <a:t>Fact</a:t>
            </a:r>
            <a:r>
              <a:rPr lang="en-US" sz="2000" dirty="0">
                <a:solidFill>
                  <a:srgbClr val="000000"/>
                </a:solidFill>
                <a:latin typeface="Arial" charset="0"/>
                <a:ea typeface="ＭＳ Ｐゴシック" charset="0"/>
              </a:rPr>
              <a:t> (what you want to analyse) surrounded by </a:t>
            </a:r>
            <a:r>
              <a:rPr lang="en-US" sz="2000" i="1" dirty="0">
                <a:solidFill>
                  <a:srgbClr val="000000"/>
                </a:solidFill>
                <a:latin typeface="Arial" charset="0"/>
                <a:ea typeface="ＭＳ Ｐゴシック" charset="0"/>
              </a:rPr>
              <a:t>Dimensions</a:t>
            </a:r>
            <a:r>
              <a:rPr lang="en-US" sz="2000" dirty="0">
                <a:solidFill>
                  <a:srgbClr val="000000"/>
                </a:solidFill>
                <a:latin typeface="Arial" charset="0"/>
                <a:ea typeface="ＭＳ Ｐゴシック" charset="0"/>
              </a:rPr>
              <a:t> (how you want to select, filter, group, etc. the </a:t>
            </a:r>
            <a:r>
              <a:rPr lang="en-US" sz="2000" i="1" dirty="0">
                <a:solidFill>
                  <a:srgbClr val="000000"/>
                </a:solidFill>
                <a:latin typeface="Arial" charset="0"/>
                <a:ea typeface="ＭＳ Ｐゴシック" charset="0"/>
              </a:rPr>
              <a:t>Facts</a:t>
            </a:r>
            <a:r>
              <a:rPr lang="en-US" sz="2000" dirty="0">
                <a:solidFill>
                  <a:srgbClr val="000000"/>
                </a:solidFill>
                <a:latin typeface="Arial" charset="0"/>
                <a:ea typeface="ＭＳ Ｐゴシック" charset="0"/>
              </a:rPr>
              <a:t>)</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sz="2000" dirty="0">
                <a:solidFill>
                  <a:srgbClr val="000000"/>
                </a:solidFill>
                <a:latin typeface="Arial" charset="0"/>
                <a:ea typeface="ＭＳ Ｐゴシック" charset="0"/>
              </a:rPr>
              <a:t>Each Dimension has a </a:t>
            </a:r>
            <a:r>
              <a:rPr lang="en-US" sz="2000" i="1" dirty="0">
                <a:solidFill>
                  <a:srgbClr val="000000"/>
                </a:solidFill>
                <a:latin typeface="Arial" charset="0"/>
                <a:ea typeface="ＭＳ Ｐゴシック" charset="0"/>
              </a:rPr>
              <a:t>primary key </a:t>
            </a:r>
            <a:r>
              <a:rPr lang="en-US" sz="2000" dirty="0">
                <a:solidFill>
                  <a:srgbClr val="000000"/>
                </a:solidFill>
                <a:latin typeface="Arial" charset="0"/>
                <a:ea typeface="ＭＳ Ｐゴシック" charset="0"/>
              </a:rPr>
              <a:t>which is referenced by a </a:t>
            </a:r>
            <a:r>
              <a:rPr lang="en-US" sz="2000" i="1" dirty="0">
                <a:solidFill>
                  <a:srgbClr val="000000"/>
                </a:solidFill>
                <a:latin typeface="Arial" charset="0"/>
                <a:ea typeface="ＭＳ Ｐゴシック" charset="0"/>
              </a:rPr>
              <a:t>foreign key </a:t>
            </a:r>
            <a:r>
              <a:rPr lang="en-US" sz="2000" dirty="0">
                <a:solidFill>
                  <a:srgbClr val="000000"/>
                </a:solidFill>
                <a:latin typeface="Arial" charset="0"/>
                <a:ea typeface="ＭＳ Ｐゴシック" charset="0"/>
              </a:rPr>
              <a:t>in the Fact, so the Fact-Dimension relationship is </a:t>
            </a:r>
            <a:r>
              <a:rPr lang="en-US" sz="2000" i="1" dirty="0">
                <a:solidFill>
                  <a:srgbClr val="000000"/>
                </a:solidFill>
                <a:latin typeface="Arial" charset="0"/>
                <a:ea typeface="ＭＳ Ｐゴシック" charset="0"/>
              </a:rPr>
              <a:t>M:1</a:t>
            </a:r>
          </a:p>
        </p:txBody>
      </p:sp>
      <p:sp>
        <p:nvSpPr>
          <p:cNvPr id="109579" name="Rectangle 11">
            <a:extLst>
              <a:ext uri="{FF2B5EF4-FFF2-40B4-BE49-F238E27FC236}">
                <a16:creationId xmlns:a16="http://schemas.microsoft.com/office/drawing/2014/main" id="{DD99E361-F49A-C5EF-24A7-679AD825F773}"/>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sz="3200" dirty="0">
                <a:latin typeface="Arial" charset="0"/>
                <a:cs typeface="Times New Roman" charset="0"/>
              </a:rPr>
              <a:t>Dimensional models</a:t>
            </a:r>
            <a:endParaRPr lang="en-US" sz="3200" dirty="0">
              <a:latin typeface="Arial" charset="0"/>
            </a:endParaRPr>
          </a:p>
        </p:txBody>
      </p:sp>
      <p:sp>
        <p:nvSpPr>
          <p:cNvPr id="5" name="Rectangle 5">
            <a:extLst>
              <a:ext uri="{FF2B5EF4-FFF2-40B4-BE49-F238E27FC236}">
                <a16:creationId xmlns:a16="http://schemas.microsoft.com/office/drawing/2014/main" id="{CA3A8A20-0D0E-6329-F55B-3B4399E91AB0}"/>
              </a:ext>
            </a:extLst>
          </p:cNvPr>
          <p:cNvSpPr>
            <a:spLocks noChangeArrowheads="1"/>
          </p:cNvSpPr>
          <p:nvPr/>
        </p:nvSpPr>
        <p:spPr bwMode="auto">
          <a:xfrm>
            <a:off x="7487249" y="1228257"/>
            <a:ext cx="4114800" cy="36576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grpSp>
        <p:nvGrpSpPr>
          <p:cNvPr id="30" name="Group 29">
            <a:extLst>
              <a:ext uri="{FF2B5EF4-FFF2-40B4-BE49-F238E27FC236}">
                <a16:creationId xmlns:a16="http://schemas.microsoft.com/office/drawing/2014/main" id="{4028F5FC-FA57-9BE5-E17A-47F118560B8B}"/>
              </a:ext>
            </a:extLst>
          </p:cNvPr>
          <p:cNvGrpSpPr/>
          <p:nvPr/>
        </p:nvGrpSpPr>
        <p:grpSpPr>
          <a:xfrm>
            <a:off x="8755662" y="2418883"/>
            <a:ext cx="1579563" cy="1138237"/>
            <a:chOff x="8755662" y="2418883"/>
            <a:chExt cx="1579563" cy="1138237"/>
          </a:xfrm>
        </p:grpSpPr>
        <p:sp>
          <p:nvSpPr>
            <p:cNvPr id="9" name="Line 9">
              <a:extLst>
                <a:ext uri="{FF2B5EF4-FFF2-40B4-BE49-F238E27FC236}">
                  <a16:creationId xmlns:a16="http://schemas.microsoft.com/office/drawing/2014/main" id="{A00B3B33-F3EE-179E-5FCA-3B996634D00E}"/>
                </a:ext>
              </a:extLst>
            </p:cNvPr>
            <p:cNvSpPr>
              <a:spLocks noChangeShapeType="1"/>
            </p:cNvSpPr>
            <p:nvPr/>
          </p:nvSpPr>
          <p:spPr bwMode="auto">
            <a:xfrm>
              <a:off x="8788999" y="3490445"/>
              <a:ext cx="166688" cy="666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0" name="Line 10">
              <a:extLst>
                <a:ext uri="{FF2B5EF4-FFF2-40B4-BE49-F238E27FC236}">
                  <a16:creationId xmlns:a16="http://schemas.microsoft.com/office/drawing/2014/main" id="{B648D695-EAF9-936C-7D84-DF56B06CCBD1}"/>
                </a:ext>
              </a:extLst>
            </p:cNvPr>
            <p:cNvSpPr>
              <a:spLocks noChangeShapeType="1"/>
            </p:cNvSpPr>
            <p:nvPr/>
          </p:nvSpPr>
          <p:spPr bwMode="auto">
            <a:xfrm flipH="1">
              <a:off x="10147899" y="3487270"/>
              <a:ext cx="166688" cy="666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 name="Line 11">
              <a:extLst>
                <a:ext uri="{FF2B5EF4-FFF2-40B4-BE49-F238E27FC236}">
                  <a16:creationId xmlns:a16="http://schemas.microsoft.com/office/drawing/2014/main" id="{4EB99BD1-6C04-101F-B28D-9CF7E79B17DD}"/>
                </a:ext>
              </a:extLst>
            </p:cNvPr>
            <p:cNvSpPr>
              <a:spLocks noChangeShapeType="1"/>
            </p:cNvSpPr>
            <p:nvPr/>
          </p:nvSpPr>
          <p:spPr bwMode="auto">
            <a:xfrm>
              <a:off x="10168537" y="2426820"/>
              <a:ext cx="166688" cy="666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2" name="Line 12">
              <a:extLst>
                <a:ext uri="{FF2B5EF4-FFF2-40B4-BE49-F238E27FC236}">
                  <a16:creationId xmlns:a16="http://schemas.microsoft.com/office/drawing/2014/main" id="{3BD02B6D-8E3F-A17F-CFEF-AC28C9441D8F}"/>
                </a:ext>
              </a:extLst>
            </p:cNvPr>
            <p:cNvSpPr>
              <a:spLocks noChangeShapeType="1"/>
            </p:cNvSpPr>
            <p:nvPr/>
          </p:nvSpPr>
          <p:spPr bwMode="auto">
            <a:xfrm flipH="1">
              <a:off x="8755662" y="2418883"/>
              <a:ext cx="166688" cy="666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29" name="Group 28">
              <a:extLst>
                <a:ext uri="{FF2B5EF4-FFF2-40B4-BE49-F238E27FC236}">
                  <a16:creationId xmlns:a16="http://schemas.microsoft.com/office/drawing/2014/main" id="{829DDD3B-9A70-BD57-8028-203ED9508D8D}"/>
                </a:ext>
              </a:extLst>
            </p:cNvPr>
            <p:cNvGrpSpPr/>
            <p:nvPr/>
          </p:nvGrpSpPr>
          <p:grpSpPr>
            <a:xfrm>
              <a:off x="9884374" y="2604620"/>
              <a:ext cx="177800" cy="119063"/>
              <a:chOff x="9884374" y="2604620"/>
              <a:chExt cx="177800" cy="119063"/>
            </a:xfrm>
          </p:grpSpPr>
          <p:sp>
            <p:nvSpPr>
              <p:cNvPr id="13" name="Line 13">
                <a:extLst>
                  <a:ext uri="{FF2B5EF4-FFF2-40B4-BE49-F238E27FC236}">
                    <a16:creationId xmlns:a16="http://schemas.microsoft.com/office/drawing/2014/main" id="{BA95277B-3C01-684C-8861-8F388B85D6F9}"/>
                  </a:ext>
                </a:extLst>
              </p:cNvPr>
              <p:cNvSpPr>
                <a:spLocks noChangeShapeType="1"/>
              </p:cNvSpPr>
              <p:nvPr/>
            </p:nvSpPr>
            <p:spPr bwMode="auto">
              <a:xfrm flipH="1">
                <a:off x="10049474" y="2604620"/>
                <a:ext cx="11113" cy="1190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4" name="Line 14">
                <a:extLst>
                  <a:ext uri="{FF2B5EF4-FFF2-40B4-BE49-F238E27FC236}">
                    <a16:creationId xmlns:a16="http://schemas.microsoft.com/office/drawing/2014/main" id="{2A4F6702-985D-F27D-30BF-2C479DD2A920}"/>
                  </a:ext>
                </a:extLst>
              </p:cNvPr>
              <p:cNvSpPr>
                <a:spLocks noChangeShapeType="1"/>
              </p:cNvSpPr>
              <p:nvPr/>
            </p:nvSpPr>
            <p:spPr bwMode="auto">
              <a:xfrm flipH="1">
                <a:off x="9884374" y="2609383"/>
                <a:ext cx="177800" cy="46038"/>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5" name="Group 15">
              <a:extLst>
                <a:ext uri="{FF2B5EF4-FFF2-40B4-BE49-F238E27FC236}">
                  <a16:creationId xmlns:a16="http://schemas.microsoft.com/office/drawing/2014/main" id="{C06670CD-25C5-3370-9B73-7F08F75D364B}"/>
                </a:ext>
              </a:extLst>
            </p:cNvPr>
            <p:cNvGrpSpPr>
              <a:grpSpLocks/>
            </p:cNvGrpSpPr>
            <p:nvPr/>
          </p:nvGrpSpPr>
          <p:grpSpPr bwMode="auto">
            <a:xfrm flipH="1">
              <a:off x="9042999" y="2604620"/>
              <a:ext cx="177800" cy="119063"/>
              <a:chOff x="4477" y="1903"/>
              <a:chExt cx="112" cy="75"/>
            </a:xfrm>
          </p:grpSpPr>
          <p:sp>
            <p:nvSpPr>
              <p:cNvPr id="27" name="Line 16">
                <a:extLst>
                  <a:ext uri="{FF2B5EF4-FFF2-40B4-BE49-F238E27FC236}">
                    <a16:creationId xmlns:a16="http://schemas.microsoft.com/office/drawing/2014/main" id="{01C91F4A-0345-F337-7A5E-8BBC6D87C97E}"/>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8" name="Line 17">
                <a:extLst>
                  <a:ext uri="{FF2B5EF4-FFF2-40B4-BE49-F238E27FC236}">
                    <a16:creationId xmlns:a16="http://schemas.microsoft.com/office/drawing/2014/main" id="{4E3B09DE-A79F-FF3A-F375-30F10E9F1AFC}"/>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6" name="Group 18">
              <a:extLst>
                <a:ext uri="{FF2B5EF4-FFF2-40B4-BE49-F238E27FC236}">
                  <a16:creationId xmlns:a16="http://schemas.microsoft.com/office/drawing/2014/main" id="{9889DAA0-E5C7-CCFC-7732-F7DD9092C5E9}"/>
                </a:ext>
              </a:extLst>
            </p:cNvPr>
            <p:cNvGrpSpPr>
              <a:grpSpLocks/>
            </p:cNvGrpSpPr>
            <p:nvPr/>
          </p:nvGrpSpPr>
          <p:grpSpPr bwMode="auto">
            <a:xfrm flipH="1" flipV="1">
              <a:off x="9084274" y="3245970"/>
              <a:ext cx="177800" cy="119063"/>
              <a:chOff x="4477" y="1903"/>
              <a:chExt cx="112" cy="75"/>
            </a:xfrm>
          </p:grpSpPr>
          <p:sp>
            <p:nvSpPr>
              <p:cNvPr id="25" name="Line 19">
                <a:extLst>
                  <a:ext uri="{FF2B5EF4-FFF2-40B4-BE49-F238E27FC236}">
                    <a16:creationId xmlns:a16="http://schemas.microsoft.com/office/drawing/2014/main" id="{D3134A30-FF35-A5B2-8496-56B618CA5C24}"/>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6" name="Line 20">
                <a:extLst>
                  <a:ext uri="{FF2B5EF4-FFF2-40B4-BE49-F238E27FC236}">
                    <a16:creationId xmlns:a16="http://schemas.microsoft.com/office/drawing/2014/main" id="{5891A9C1-3D22-7722-7B66-CEB9C15940AE}"/>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7" name="Group 21">
              <a:extLst>
                <a:ext uri="{FF2B5EF4-FFF2-40B4-BE49-F238E27FC236}">
                  <a16:creationId xmlns:a16="http://schemas.microsoft.com/office/drawing/2014/main" id="{1CF6BCB6-911F-D213-DFCD-397768E870A5}"/>
                </a:ext>
              </a:extLst>
            </p:cNvPr>
            <p:cNvGrpSpPr>
              <a:grpSpLocks/>
            </p:cNvGrpSpPr>
            <p:nvPr/>
          </p:nvGrpSpPr>
          <p:grpSpPr bwMode="auto">
            <a:xfrm flipV="1">
              <a:off x="9843099" y="3245970"/>
              <a:ext cx="177800" cy="119063"/>
              <a:chOff x="4477" y="1903"/>
              <a:chExt cx="112" cy="75"/>
            </a:xfrm>
          </p:grpSpPr>
          <p:sp>
            <p:nvSpPr>
              <p:cNvPr id="23" name="Line 22">
                <a:extLst>
                  <a:ext uri="{FF2B5EF4-FFF2-40B4-BE49-F238E27FC236}">
                    <a16:creationId xmlns:a16="http://schemas.microsoft.com/office/drawing/2014/main" id="{78BB2208-ED06-D5BC-0DD1-BB0FAAE61089}"/>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24" name="Line 23">
                <a:extLst>
                  <a:ext uri="{FF2B5EF4-FFF2-40B4-BE49-F238E27FC236}">
                    <a16:creationId xmlns:a16="http://schemas.microsoft.com/office/drawing/2014/main" id="{7C5E89CE-1E06-2680-79D9-513C09B36C5C}"/>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grpSp>
        <p:nvGrpSpPr>
          <p:cNvPr id="31" name="Group 30">
            <a:extLst>
              <a:ext uri="{FF2B5EF4-FFF2-40B4-BE49-F238E27FC236}">
                <a16:creationId xmlns:a16="http://schemas.microsoft.com/office/drawing/2014/main" id="{492FD16E-3CD4-2587-F922-92EBFBAEE505}"/>
              </a:ext>
            </a:extLst>
          </p:cNvPr>
          <p:cNvGrpSpPr/>
          <p:nvPr/>
        </p:nvGrpSpPr>
        <p:grpSpPr>
          <a:xfrm>
            <a:off x="7696799" y="1725145"/>
            <a:ext cx="3678238" cy="2513013"/>
            <a:chOff x="7696799" y="1725145"/>
            <a:chExt cx="3678238" cy="2513013"/>
          </a:xfrm>
        </p:grpSpPr>
        <p:sp>
          <p:nvSpPr>
            <p:cNvPr id="7" name="Line 7">
              <a:extLst>
                <a:ext uri="{FF2B5EF4-FFF2-40B4-BE49-F238E27FC236}">
                  <a16:creationId xmlns:a16="http://schemas.microsoft.com/office/drawing/2014/main" id="{314BB6E2-0C56-6753-3FFF-63003C3C99CF}"/>
                </a:ext>
              </a:extLst>
            </p:cNvPr>
            <p:cNvSpPr>
              <a:spLocks noChangeShapeType="1"/>
            </p:cNvSpPr>
            <p:nvPr/>
          </p:nvSpPr>
          <p:spPr bwMode="auto">
            <a:xfrm>
              <a:off x="8388949" y="2106145"/>
              <a:ext cx="2311400" cy="17780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8" name="Line 8">
              <a:extLst>
                <a:ext uri="{FF2B5EF4-FFF2-40B4-BE49-F238E27FC236}">
                  <a16:creationId xmlns:a16="http://schemas.microsoft.com/office/drawing/2014/main" id="{A8113F0D-C859-AC00-2EAB-76CFBEF77FF4}"/>
                </a:ext>
              </a:extLst>
            </p:cNvPr>
            <p:cNvSpPr>
              <a:spLocks noChangeShapeType="1"/>
            </p:cNvSpPr>
            <p:nvPr/>
          </p:nvSpPr>
          <p:spPr bwMode="auto">
            <a:xfrm flipH="1">
              <a:off x="8401649" y="2106145"/>
              <a:ext cx="2311400" cy="17780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dirty="0">
                <a:solidFill>
                  <a:srgbClr val="000000"/>
                </a:solidFill>
                <a:latin typeface="Arial" charset="0"/>
                <a:ea typeface="ＭＳ Ｐゴシック" charset="0"/>
              </a:endParaRPr>
            </a:p>
          </p:txBody>
        </p:sp>
        <p:sp>
          <p:nvSpPr>
            <p:cNvPr id="18" name="Oval 24">
              <a:extLst>
                <a:ext uri="{FF2B5EF4-FFF2-40B4-BE49-F238E27FC236}">
                  <a16:creationId xmlns:a16="http://schemas.microsoft.com/office/drawing/2014/main" id="{0FAD0493-FD3B-7D99-9796-EA906DA13D33}"/>
                </a:ext>
              </a:extLst>
            </p:cNvPr>
            <p:cNvSpPr>
              <a:spLocks noChangeArrowheads="1"/>
            </p:cNvSpPr>
            <p:nvPr/>
          </p:nvSpPr>
          <p:spPr bwMode="auto">
            <a:xfrm>
              <a:off x="7711087" y="1733083"/>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FFFFFF"/>
                  </a:solidFill>
                  <a:latin typeface="Arial" charset="0"/>
                  <a:ea typeface="ＭＳ Ｐゴシック" charset="0"/>
                </a:rPr>
                <a:t>Dimension</a:t>
              </a:r>
            </a:p>
          </p:txBody>
        </p:sp>
        <p:sp>
          <p:nvSpPr>
            <p:cNvPr id="19" name="Oval 25">
              <a:extLst>
                <a:ext uri="{FF2B5EF4-FFF2-40B4-BE49-F238E27FC236}">
                  <a16:creationId xmlns:a16="http://schemas.microsoft.com/office/drawing/2014/main" id="{3462AD61-5638-1BE0-64FC-AFFF49594E07}"/>
                </a:ext>
              </a:extLst>
            </p:cNvPr>
            <p:cNvSpPr>
              <a:spLocks noChangeArrowheads="1"/>
            </p:cNvSpPr>
            <p:nvPr/>
          </p:nvSpPr>
          <p:spPr bwMode="auto">
            <a:xfrm>
              <a:off x="9979624" y="1725145"/>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FFFFFF"/>
                  </a:solidFill>
                  <a:latin typeface="Arial" charset="0"/>
                  <a:ea typeface="ＭＳ Ｐゴシック" charset="0"/>
                </a:rPr>
                <a:t>Dimension</a:t>
              </a:r>
            </a:p>
          </p:txBody>
        </p:sp>
        <p:sp>
          <p:nvSpPr>
            <p:cNvPr id="20" name="Oval 26">
              <a:extLst>
                <a:ext uri="{FF2B5EF4-FFF2-40B4-BE49-F238E27FC236}">
                  <a16:creationId xmlns:a16="http://schemas.microsoft.com/office/drawing/2014/main" id="{20031147-1CCC-5235-A9DF-74C5C3BE70C3}"/>
                </a:ext>
              </a:extLst>
            </p:cNvPr>
            <p:cNvSpPr>
              <a:spLocks noChangeArrowheads="1"/>
            </p:cNvSpPr>
            <p:nvPr/>
          </p:nvSpPr>
          <p:spPr bwMode="auto">
            <a:xfrm>
              <a:off x="7696799" y="3501558"/>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FFFFFF"/>
                  </a:solidFill>
                  <a:latin typeface="Arial" charset="0"/>
                  <a:ea typeface="ＭＳ Ｐゴシック" charset="0"/>
                </a:rPr>
                <a:t>Dimension</a:t>
              </a:r>
            </a:p>
          </p:txBody>
        </p:sp>
        <p:sp>
          <p:nvSpPr>
            <p:cNvPr id="21" name="Oval 27">
              <a:extLst>
                <a:ext uri="{FF2B5EF4-FFF2-40B4-BE49-F238E27FC236}">
                  <a16:creationId xmlns:a16="http://schemas.microsoft.com/office/drawing/2014/main" id="{ED523F80-AE8C-5F3B-B3A9-E75D2C2439EE}"/>
                </a:ext>
              </a:extLst>
            </p:cNvPr>
            <p:cNvSpPr>
              <a:spLocks noChangeArrowheads="1"/>
            </p:cNvSpPr>
            <p:nvPr/>
          </p:nvSpPr>
          <p:spPr bwMode="auto">
            <a:xfrm>
              <a:off x="9997087" y="3501558"/>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FFFFFF"/>
                  </a:solidFill>
                  <a:latin typeface="Arial" charset="0"/>
                  <a:ea typeface="ＭＳ Ｐゴシック" charset="0"/>
                </a:rPr>
                <a:t>Dimension</a:t>
              </a:r>
            </a:p>
          </p:txBody>
        </p:sp>
        <p:sp>
          <p:nvSpPr>
            <p:cNvPr id="22" name="Oval 28">
              <a:extLst>
                <a:ext uri="{FF2B5EF4-FFF2-40B4-BE49-F238E27FC236}">
                  <a16:creationId xmlns:a16="http://schemas.microsoft.com/office/drawing/2014/main" id="{3A214C76-C2B7-E715-50B1-7CB45160F71D}"/>
                </a:ext>
              </a:extLst>
            </p:cNvPr>
            <p:cNvSpPr>
              <a:spLocks noChangeArrowheads="1"/>
            </p:cNvSpPr>
            <p:nvPr/>
          </p:nvSpPr>
          <p:spPr bwMode="auto">
            <a:xfrm>
              <a:off x="8862024" y="2609383"/>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FFFFFF"/>
                  </a:solidFill>
                  <a:latin typeface="Arial" charset="0"/>
                  <a:ea typeface="ＭＳ Ｐゴシック" charset="0"/>
                </a:rPr>
                <a:t>Fact</a:t>
              </a:r>
            </a:p>
          </p:txBody>
        </p:sp>
      </p:grpSp>
    </p:spTree>
    <p:extLst>
      <p:ext uri="{BB962C8B-B14F-4D97-AF65-F5344CB8AC3E}">
        <p14:creationId xmlns:p14="http://schemas.microsoft.com/office/powerpoint/2010/main" val="97647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9578">
                                            <p:txEl>
                                              <p:pRg st="1" end="1"/>
                                            </p:txEl>
                                          </p:spTgt>
                                        </p:tgtEl>
                                        <p:attrNameLst>
                                          <p:attrName>style.visibility</p:attrName>
                                        </p:attrNameLst>
                                      </p:cBhvr>
                                      <p:to>
                                        <p:strVal val="visible"/>
                                      </p:to>
                                    </p:set>
                                    <p:animEffect transition="in" filter="dissolve">
                                      <p:cBhvr>
                                        <p:cTn id="7" dur="500"/>
                                        <p:tgtEl>
                                          <p:spTgt spid="1095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9578">
                                            <p:txEl>
                                              <p:pRg st="2" end="2"/>
                                            </p:txEl>
                                          </p:spTgt>
                                        </p:tgtEl>
                                        <p:attrNameLst>
                                          <p:attrName>style.visibility</p:attrName>
                                        </p:attrNameLst>
                                      </p:cBhvr>
                                      <p:to>
                                        <p:strVal val="visible"/>
                                      </p:to>
                                    </p:set>
                                    <p:animEffect transition="in" filter="dissolve">
                                      <p:cBhvr>
                                        <p:cTn id="12" dur="500"/>
                                        <p:tgtEl>
                                          <p:spTgt spid="1095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8B76D-6A00-2D38-15FC-845387AFB112}"/>
            </a:ext>
          </a:extLst>
        </p:cNvPr>
        <p:cNvGrpSpPr/>
        <p:nvPr/>
      </p:nvGrpSpPr>
      <p:grpSpPr>
        <a:xfrm>
          <a:off x="0" y="0"/>
          <a:ext cx="0" cy="0"/>
          <a:chOff x="0" y="0"/>
          <a:chExt cx="0" cy="0"/>
        </a:xfrm>
      </p:grpSpPr>
      <p:sp>
        <p:nvSpPr>
          <p:cNvPr id="111618" name="Rectangle 2">
            <a:extLst>
              <a:ext uri="{FF2B5EF4-FFF2-40B4-BE49-F238E27FC236}">
                <a16:creationId xmlns:a16="http://schemas.microsoft.com/office/drawing/2014/main" id="{380AB0A9-80C8-8D79-B811-1523AD6D94A7}"/>
              </a:ext>
            </a:extLst>
          </p:cNvPr>
          <p:cNvSpPr>
            <a:spLocks noChangeArrowheads="1"/>
          </p:cNvSpPr>
          <p:nvPr/>
        </p:nvSpPr>
        <p:spPr bwMode="auto">
          <a:xfrm>
            <a:off x="885237" y="1047758"/>
            <a:ext cx="5817787" cy="5502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The </a:t>
            </a:r>
            <a:r>
              <a:rPr lang="en-US" i="1" dirty="0">
                <a:solidFill>
                  <a:srgbClr val="000000"/>
                </a:solidFill>
                <a:latin typeface="Arial" charset="0"/>
                <a:ea typeface="ＭＳ Ｐゴシック" charset="0"/>
              </a:rPr>
              <a:t>Fact</a:t>
            </a:r>
            <a:r>
              <a:rPr lang="en-US" dirty="0">
                <a:solidFill>
                  <a:srgbClr val="000000"/>
                </a:solidFill>
                <a:latin typeface="Arial" charset="0"/>
                <a:ea typeface="ＭＳ Ｐゴシック" charset="0"/>
              </a:rPr>
              <a:t> is measurable, quantitative data about a business event you wish to analyse.</a:t>
            </a:r>
            <a:br>
              <a:rPr lang="en-US" dirty="0">
                <a:solidFill>
                  <a:srgbClr val="000000"/>
                </a:solidFill>
                <a:latin typeface="Arial" charset="0"/>
                <a:ea typeface="ＭＳ Ｐゴシック" charset="0"/>
              </a:rPr>
            </a:br>
            <a:br>
              <a:rPr lang="en-US" dirty="0">
                <a:solidFill>
                  <a:srgbClr val="000000"/>
                </a:solidFill>
                <a:latin typeface="Arial" charset="0"/>
                <a:ea typeface="ＭＳ Ｐゴシック" charset="0"/>
              </a:rPr>
            </a:br>
            <a:r>
              <a:rPr lang="en-US" i="1" dirty="0">
                <a:solidFill>
                  <a:srgbClr val="000000"/>
                </a:solidFill>
                <a:latin typeface="Arial" charset="0"/>
                <a:ea typeface="ＭＳ Ｐゴシック" charset="0"/>
              </a:rPr>
              <a:t>Dimensions</a:t>
            </a:r>
            <a:r>
              <a:rPr lang="en-US" dirty="0">
                <a:solidFill>
                  <a:srgbClr val="000000"/>
                </a:solidFill>
                <a:latin typeface="Arial" charset="0"/>
                <a:ea typeface="ＭＳ Ｐゴシック" charset="0"/>
              </a:rPr>
              <a:t> are descriptive attributes related to the </a:t>
            </a:r>
            <a:r>
              <a:rPr lang="en-US" i="1" dirty="0">
                <a:solidFill>
                  <a:srgbClr val="000000"/>
                </a:solidFill>
                <a:latin typeface="Arial" charset="0"/>
                <a:ea typeface="ＭＳ Ｐゴシック" charset="0"/>
              </a:rPr>
              <a:t>Fact</a:t>
            </a:r>
            <a:r>
              <a:rPr lang="en-US" dirty="0">
                <a:solidFill>
                  <a:srgbClr val="000000"/>
                </a:solidFill>
                <a:latin typeface="Arial" charset="0"/>
                <a:ea typeface="ＭＳ Ｐゴシック" charset="0"/>
              </a:rPr>
              <a:t> data. </a:t>
            </a:r>
            <a:br>
              <a:rPr lang="en-US" dirty="0">
                <a:solidFill>
                  <a:srgbClr val="000000"/>
                </a:solidFill>
                <a:latin typeface="Arial" charset="0"/>
                <a:ea typeface="ＭＳ Ｐゴシック" charset="0"/>
              </a:rPr>
            </a:br>
            <a:br>
              <a:rPr lang="en-CA" i="1" dirty="0">
                <a:solidFill>
                  <a:srgbClr val="000000"/>
                </a:solidFill>
                <a:latin typeface="Arial" charset="0"/>
                <a:ea typeface="ＭＳ Ｐゴシック" charset="0"/>
              </a:rPr>
            </a:br>
            <a:r>
              <a:rPr lang="en-CA" i="1" dirty="0">
                <a:solidFill>
                  <a:srgbClr val="000000"/>
                </a:solidFill>
                <a:latin typeface="Arial" charset="0"/>
                <a:ea typeface="ＭＳ Ｐゴシック" charset="0"/>
              </a:rPr>
              <a:t>Dimensions</a:t>
            </a:r>
            <a:r>
              <a:rPr lang="en-CA" dirty="0">
                <a:solidFill>
                  <a:srgbClr val="000000"/>
                </a:solidFill>
                <a:latin typeface="Arial" charset="0"/>
                <a:ea typeface="ＭＳ Ｐゴシック" charset="0"/>
              </a:rPr>
              <a:t> are how you want to analyse the </a:t>
            </a:r>
            <a:r>
              <a:rPr lang="en-CA" i="1" dirty="0">
                <a:solidFill>
                  <a:srgbClr val="000000"/>
                </a:solidFill>
                <a:latin typeface="Arial" charset="0"/>
                <a:ea typeface="ＭＳ Ｐゴシック" charset="0"/>
              </a:rPr>
              <a:t>Fact</a:t>
            </a:r>
            <a:r>
              <a:rPr lang="en-CA" dirty="0">
                <a:solidFill>
                  <a:srgbClr val="000000"/>
                </a:solidFill>
                <a:latin typeface="Arial" charset="0"/>
                <a:ea typeface="ＭＳ Ｐゴシック" charset="0"/>
              </a:rPr>
              <a:t> – how you want to "slice and dice" it.</a:t>
            </a:r>
            <a:endParaRPr lang="en-US" dirty="0">
              <a:solidFill>
                <a:srgbClr val="000000"/>
              </a:solidFill>
              <a:latin typeface="Arial" charset="0"/>
              <a:ea typeface="ＭＳ Ｐゴシック" charset="0"/>
            </a:endParaRP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The </a:t>
            </a:r>
            <a:r>
              <a:rPr lang="en-US" i="1" dirty="0">
                <a:solidFill>
                  <a:srgbClr val="000000"/>
                </a:solidFill>
                <a:latin typeface="Arial" charset="0"/>
                <a:ea typeface="ＭＳ Ｐゴシック" charset="0"/>
              </a:rPr>
              <a:t>Fact</a:t>
            </a:r>
            <a:r>
              <a:rPr lang="en-US" dirty="0">
                <a:solidFill>
                  <a:srgbClr val="000000"/>
                </a:solidFill>
                <a:latin typeface="Arial" charset="0"/>
                <a:ea typeface="ＭＳ Ｐゴシック" charset="0"/>
              </a:rPr>
              <a:t> is usually an associative or characteristic entity from somewhere quite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low</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in the ERD</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The Fact will usually include a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count</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of something, even if the value is implicitly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1</a:t>
            </a:r>
            <a:r>
              <a:rPr lang="ja-JP" altLang="en-US">
                <a:solidFill>
                  <a:srgbClr val="000000"/>
                </a:solidFill>
                <a:latin typeface="Arial" charset="0"/>
                <a:ea typeface="ＭＳ Ｐゴシック" charset="0"/>
              </a:rPr>
              <a:t>”</a:t>
            </a:r>
            <a:r>
              <a:rPr lang="en-US" altLang="ja-JP" dirty="0">
                <a:solidFill>
                  <a:srgbClr val="000000"/>
                </a:solidFill>
                <a:latin typeface="Arial" charset="0"/>
                <a:ea typeface="ＭＳ Ｐゴシック" charset="0"/>
              </a:rPr>
              <a:t> - </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dollars</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or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hours</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or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units</a:t>
            </a:r>
            <a:r>
              <a:rPr lang="ja-JP" altLang="en-US">
                <a:solidFill>
                  <a:srgbClr val="000000"/>
                </a:solidFill>
                <a:latin typeface="Arial" charset="0"/>
                <a:ea typeface="ＭＳ Ｐゴシック" charset="0"/>
              </a:rPr>
              <a:t>”</a:t>
            </a:r>
            <a:r>
              <a:rPr lang="en-US" altLang="ja-JP" dirty="0">
                <a:solidFill>
                  <a:srgbClr val="000000"/>
                </a:solidFill>
                <a:latin typeface="Arial" charset="0"/>
                <a:ea typeface="ＭＳ Ｐゴシック" charset="0"/>
              </a:rPr>
              <a:t> or …</a:t>
            </a:r>
            <a:endParaRPr lang="en-US" dirty="0">
              <a:solidFill>
                <a:srgbClr val="000000"/>
              </a:solidFill>
              <a:latin typeface="Arial" charset="0"/>
              <a:ea typeface="ＭＳ Ｐゴシック" charset="0"/>
            </a:endParaRP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The </a:t>
            </a:r>
            <a:r>
              <a:rPr lang="en-US" i="1" dirty="0">
                <a:solidFill>
                  <a:srgbClr val="000000"/>
                </a:solidFill>
                <a:latin typeface="Arial" charset="0"/>
                <a:ea typeface="ＭＳ Ｐゴシック" charset="0"/>
              </a:rPr>
              <a:t>Dimensions</a:t>
            </a:r>
            <a:r>
              <a:rPr lang="en-US" dirty="0">
                <a:solidFill>
                  <a:srgbClr val="000000"/>
                </a:solidFill>
                <a:latin typeface="Arial" charset="0"/>
                <a:ea typeface="ＭＳ Ｐゴシック" charset="0"/>
              </a:rPr>
              <a:t> are </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clusters</a:t>
            </a:r>
            <a:r>
              <a:rPr lang="ja-JP" altLang="en-US" dirty="0">
                <a:solidFill>
                  <a:srgbClr val="000000"/>
                </a:solidFill>
                <a:latin typeface="Arial" charset="0"/>
                <a:ea typeface="ＭＳ Ｐゴシック" charset="0"/>
              </a:rPr>
              <a:t>”</a:t>
            </a:r>
            <a:r>
              <a:rPr lang="en-US" dirty="0">
                <a:solidFill>
                  <a:srgbClr val="000000"/>
                </a:solidFill>
                <a:latin typeface="Arial" charset="0"/>
                <a:ea typeface="ＭＳ Ｐゴシック" charset="0"/>
              </a:rPr>
              <a:t> of the </a:t>
            </a:r>
            <a:r>
              <a:rPr lang="en-US" i="1" dirty="0">
                <a:solidFill>
                  <a:srgbClr val="000000"/>
                </a:solidFill>
                <a:latin typeface="Arial" charset="0"/>
                <a:ea typeface="ＭＳ Ｐゴシック" charset="0"/>
              </a:rPr>
              <a:t>Fact</a:t>
            </a:r>
            <a:r>
              <a:rPr lang="fr-FR" altLang="ja-JP" i="1" dirty="0">
                <a:solidFill>
                  <a:srgbClr val="000000"/>
                </a:solidFill>
                <a:latin typeface="Arial" charset="0"/>
                <a:ea typeface="ＭＳ Ｐゴシック" charset="0"/>
              </a:rPr>
              <a:t>'</a:t>
            </a:r>
            <a:r>
              <a:rPr lang="en-US" i="1" dirty="0">
                <a:solidFill>
                  <a:srgbClr val="000000"/>
                </a:solidFill>
                <a:latin typeface="Arial" charset="0"/>
                <a:ea typeface="ＭＳ Ｐゴシック" charset="0"/>
              </a:rPr>
              <a:t>s</a:t>
            </a:r>
            <a:r>
              <a:rPr lang="en-US" dirty="0">
                <a:solidFill>
                  <a:srgbClr val="000000"/>
                </a:solidFill>
                <a:latin typeface="Arial" charset="0"/>
                <a:ea typeface="ＭＳ Ｐゴシック" charset="0"/>
              </a:rPr>
              <a:t> parents, grandparents, etc. entities</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Any combination of Dimensions can be used in a query, and the same Dimension will appear in many dimensional models</a:t>
            </a:r>
          </a:p>
        </p:txBody>
      </p:sp>
      <p:sp>
        <p:nvSpPr>
          <p:cNvPr id="111619" name="Rectangle 3">
            <a:extLst>
              <a:ext uri="{FF2B5EF4-FFF2-40B4-BE49-F238E27FC236}">
                <a16:creationId xmlns:a16="http://schemas.microsoft.com/office/drawing/2014/main" id="{2C573FAB-1ED7-4F73-1025-CB960E35D0A5}"/>
              </a:ext>
            </a:extLst>
          </p:cNvPr>
          <p:cNvSpPr>
            <a:spLocks noGrp="1" noChangeArrowheads="1"/>
          </p:cNvSpPr>
          <p:nvPr>
            <p:ph type="title"/>
          </p:nvPr>
        </p:nvSpPr>
        <p:spPr>
          <a:no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92075" tIns="46038" rIns="92075" bIns="46038"/>
          <a:lstStyle/>
          <a:p>
            <a:pPr eaLnBrk="1" hangingPunct="1"/>
            <a:r>
              <a:rPr lang="en-US" sz="3200" dirty="0">
                <a:latin typeface="Arial" charset="0"/>
                <a:cs typeface="Times New Roman" charset="0"/>
              </a:rPr>
              <a:t>Dimensional models</a:t>
            </a:r>
            <a:endParaRPr lang="en-US" sz="3200" dirty="0">
              <a:latin typeface="Arial" charset="0"/>
            </a:endParaRPr>
          </a:p>
        </p:txBody>
      </p:sp>
      <p:grpSp>
        <p:nvGrpSpPr>
          <p:cNvPr id="111620" name="Group 4">
            <a:extLst>
              <a:ext uri="{FF2B5EF4-FFF2-40B4-BE49-F238E27FC236}">
                <a16:creationId xmlns:a16="http://schemas.microsoft.com/office/drawing/2014/main" id="{0759DAC9-9063-CFB3-58E8-DBBE91F43DAB}"/>
              </a:ext>
            </a:extLst>
          </p:cNvPr>
          <p:cNvGrpSpPr>
            <a:grpSpLocks/>
          </p:cNvGrpSpPr>
          <p:nvPr/>
        </p:nvGrpSpPr>
        <p:grpSpPr bwMode="auto">
          <a:xfrm>
            <a:off x="7565036" y="1228257"/>
            <a:ext cx="4114800" cy="3657600"/>
            <a:chOff x="2880" y="972"/>
            <a:chExt cx="2592" cy="2304"/>
          </a:xfrm>
        </p:grpSpPr>
        <p:sp>
          <p:nvSpPr>
            <p:cNvPr id="111622" name="Rectangle 5">
              <a:extLst>
                <a:ext uri="{FF2B5EF4-FFF2-40B4-BE49-F238E27FC236}">
                  <a16:creationId xmlns:a16="http://schemas.microsoft.com/office/drawing/2014/main" id="{F7022DB4-E44A-15AC-A8C5-DAF46FF08E62}"/>
                </a:ext>
              </a:extLst>
            </p:cNvPr>
            <p:cNvSpPr>
              <a:spLocks noChangeArrowheads="1"/>
            </p:cNvSpPr>
            <p:nvPr/>
          </p:nvSpPr>
          <p:spPr bwMode="auto">
            <a:xfrm>
              <a:off x="2880" y="972"/>
              <a:ext cx="2592" cy="2304"/>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grpSp>
          <p:nvGrpSpPr>
            <p:cNvPr id="111623" name="Group 6">
              <a:extLst>
                <a:ext uri="{FF2B5EF4-FFF2-40B4-BE49-F238E27FC236}">
                  <a16:creationId xmlns:a16="http://schemas.microsoft.com/office/drawing/2014/main" id="{97107F4C-33BD-5240-A759-E1DAA3139E20}"/>
                </a:ext>
              </a:extLst>
            </p:cNvPr>
            <p:cNvGrpSpPr>
              <a:grpSpLocks/>
            </p:cNvGrpSpPr>
            <p:nvPr/>
          </p:nvGrpSpPr>
          <p:grpSpPr bwMode="auto">
            <a:xfrm>
              <a:off x="2963" y="1285"/>
              <a:ext cx="2317" cy="1583"/>
              <a:chOff x="2963" y="1285"/>
              <a:chExt cx="2317" cy="1583"/>
            </a:xfrm>
          </p:grpSpPr>
          <p:sp>
            <p:nvSpPr>
              <p:cNvPr id="111624" name="Line 7">
                <a:extLst>
                  <a:ext uri="{FF2B5EF4-FFF2-40B4-BE49-F238E27FC236}">
                    <a16:creationId xmlns:a16="http://schemas.microsoft.com/office/drawing/2014/main" id="{00A457FE-A7C1-1D2D-3A39-5C4E5FBE2FF6}"/>
                  </a:ext>
                </a:extLst>
              </p:cNvPr>
              <p:cNvSpPr>
                <a:spLocks noChangeShapeType="1"/>
              </p:cNvSpPr>
              <p:nvPr/>
            </p:nvSpPr>
            <p:spPr bwMode="auto">
              <a:xfrm>
                <a:off x="3399" y="1525"/>
                <a:ext cx="1456" cy="11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25" name="Line 8">
                <a:extLst>
                  <a:ext uri="{FF2B5EF4-FFF2-40B4-BE49-F238E27FC236}">
                    <a16:creationId xmlns:a16="http://schemas.microsoft.com/office/drawing/2014/main" id="{E97C09E5-8FFF-C3FB-F6CB-A932101AD563}"/>
                  </a:ext>
                </a:extLst>
              </p:cNvPr>
              <p:cNvSpPr>
                <a:spLocks noChangeShapeType="1"/>
              </p:cNvSpPr>
              <p:nvPr/>
            </p:nvSpPr>
            <p:spPr bwMode="auto">
              <a:xfrm flipH="1">
                <a:off x="3407" y="1525"/>
                <a:ext cx="1456" cy="11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dirty="0">
                  <a:solidFill>
                    <a:srgbClr val="000000"/>
                  </a:solidFill>
                  <a:latin typeface="Arial" charset="0"/>
                  <a:ea typeface="ＭＳ Ｐゴシック" charset="0"/>
                </a:endParaRPr>
              </a:p>
            </p:txBody>
          </p:sp>
          <p:sp>
            <p:nvSpPr>
              <p:cNvPr id="111626" name="Line 9">
                <a:extLst>
                  <a:ext uri="{FF2B5EF4-FFF2-40B4-BE49-F238E27FC236}">
                    <a16:creationId xmlns:a16="http://schemas.microsoft.com/office/drawing/2014/main" id="{4757BF69-EB37-0668-D8F7-D74AFCAC1C06}"/>
                  </a:ext>
                </a:extLst>
              </p:cNvPr>
              <p:cNvSpPr>
                <a:spLocks noChangeShapeType="1"/>
              </p:cNvSpPr>
              <p:nvPr/>
            </p:nvSpPr>
            <p:spPr bwMode="auto">
              <a:xfrm>
                <a:off x="3651" y="2397"/>
                <a:ext cx="105" cy="42"/>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27" name="Line 10">
                <a:extLst>
                  <a:ext uri="{FF2B5EF4-FFF2-40B4-BE49-F238E27FC236}">
                    <a16:creationId xmlns:a16="http://schemas.microsoft.com/office/drawing/2014/main" id="{0FCCAB94-3767-5502-FF41-19B731F2A40A}"/>
                  </a:ext>
                </a:extLst>
              </p:cNvPr>
              <p:cNvSpPr>
                <a:spLocks noChangeShapeType="1"/>
              </p:cNvSpPr>
              <p:nvPr/>
            </p:nvSpPr>
            <p:spPr bwMode="auto">
              <a:xfrm flipH="1">
                <a:off x="4507" y="2395"/>
                <a:ext cx="105" cy="42"/>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28" name="Line 11">
                <a:extLst>
                  <a:ext uri="{FF2B5EF4-FFF2-40B4-BE49-F238E27FC236}">
                    <a16:creationId xmlns:a16="http://schemas.microsoft.com/office/drawing/2014/main" id="{3BB513AF-0D90-652F-66DC-8E164F458ECD}"/>
                  </a:ext>
                </a:extLst>
              </p:cNvPr>
              <p:cNvSpPr>
                <a:spLocks noChangeShapeType="1"/>
              </p:cNvSpPr>
              <p:nvPr/>
            </p:nvSpPr>
            <p:spPr bwMode="auto">
              <a:xfrm>
                <a:off x="4520" y="1727"/>
                <a:ext cx="105" cy="42"/>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29" name="Line 12">
                <a:extLst>
                  <a:ext uri="{FF2B5EF4-FFF2-40B4-BE49-F238E27FC236}">
                    <a16:creationId xmlns:a16="http://schemas.microsoft.com/office/drawing/2014/main" id="{3D4B3EA1-5296-CF61-EE25-33A37A304368}"/>
                  </a:ext>
                </a:extLst>
              </p:cNvPr>
              <p:cNvSpPr>
                <a:spLocks noChangeShapeType="1"/>
              </p:cNvSpPr>
              <p:nvPr/>
            </p:nvSpPr>
            <p:spPr bwMode="auto">
              <a:xfrm flipH="1">
                <a:off x="3630" y="1722"/>
                <a:ext cx="105" cy="42"/>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30" name="Line 13">
                <a:extLst>
                  <a:ext uri="{FF2B5EF4-FFF2-40B4-BE49-F238E27FC236}">
                    <a16:creationId xmlns:a16="http://schemas.microsoft.com/office/drawing/2014/main" id="{CE2AA53F-1075-BFA8-47E5-870331430005}"/>
                  </a:ext>
                </a:extLst>
              </p:cNvPr>
              <p:cNvSpPr>
                <a:spLocks noChangeShapeType="1"/>
              </p:cNvSpPr>
              <p:nvPr/>
            </p:nvSpPr>
            <p:spPr bwMode="auto">
              <a:xfrm flipH="1">
                <a:off x="4445" y="1839"/>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31" name="Line 14">
                <a:extLst>
                  <a:ext uri="{FF2B5EF4-FFF2-40B4-BE49-F238E27FC236}">
                    <a16:creationId xmlns:a16="http://schemas.microsoft.com/office/drawing/2014/main" id="{59E7D761-CF36-CBCA-B518-CCC86333F375}"/>
                  </a:ext>
                </a:extLst>
              </p:cNvPr>
              <p:cNvSpPr>
                <a:spLocks noChangeShapeType="1"/>
              </p:cNvSpPr>
              <p:nvPr/>
            </p:nvSpPr>
            <p:spPr bwMode="auto">
              <a:xfrm flipH="1">
                <a:off x="4341" y="1842"/>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111632" name="Group 15">
                <a:extLst>
                  <a:ext uri="{FF2B5EF4-FFF2-40B4-BE49-F238E27FC236}">
                    <a16:creationId xmlns:a16="http://schemas.microsoft.com/office/drawing/2014/main" id="{44FC4192-0BE5-5F02-7DF9-C198C825713D}"/>
                  </a:ext>
                </a:extLst>
              </p:cNvPr>
              <p:cNvGrpSpPr>
                <a:grpSpLocks/>
              </p:cNvGrpSpPr>
              <p:nvPr/>
            </p:nvGrpSpPr>
            <p:grpSpPr bwMode="auto">
              <a:xfrm flipH="1">
                <a:off x="3811" y="1839"/>
                <a:ext cx="112" cy="75"/>
                <a:chOff x="4477" y="1903"/>
                <a:chExt cx="112" cy="75"/>
              </a:xfrm>
            </p:grpSpPr>
            <p:sp>
              <p:nvSpPr>
                <p:cNvPr id="111644" name="Line 16">
                  <a:extLst>
                    <a:ext uri="{FF2B5EF4-FFF2-40B4-BE49-F238E27FC236}">
                      <a16:creationId xmlns:a16="http://schemas.microsoft.com/office/drawing/2014/main" id="{9DAE0DA4-BF36-88F1-1D94-8A1698F63F87}"/>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45" name="Line 17">
                  <a:extLst>
                    <a:ext uri="{FF2B5EF4-FFF2-40B4-BE49-F238E27FC236}">
                      <a16:creationId xmlns:a16="http://schemas.microsoft.com/office/drawing/2014/main" id="{5C1EF6B0-E7A9-567F-B60F-17A1AE7AC49A}"/>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11633" name="Group 18">
                <a:extLst>
                  <a:ext uri="{FF2B5EF4-FFF2-40B4-BE49-F238E27FC236}">
                    <a16:creationId xmlns:a16="http://schemas.microsoft.com/office/drawing/2014/main" id="{3518E9CF-0DC8-09A9-CF42-7825245C2F0D}"/>
                  </a:ext>
                </a:extLst>
              </p:cNvPr>
              <p:cNvGrpSpPr>
                <a:grpSpLocks/>
              </p:cNvGrpSpPr>
              <p:nvPr/>
            </p:nvGrpSpPr>
            <p:grpSpPr bwMode="auto">
              <a:xfrm flipH="1" flipV="1">
                <a:off x="3837" y="2243"/>
                <a:ext cx="112" cy="75"/>
                <a:chOff x="4477" y="1903"/>
                <a:chExt cx="112" cy="75"/>
              </a:xfrm>
            </p:grpSpPr>
            <p:sp>
              <p:nvSpPr>
                <p:cNvPr id="111642" name="Line 19">
                  <a:extLst>
                    <a:ext uri="{FF2B5EF4-FFF2-40B4-BE49-F238E27FC236}">
                      <a16:creationId xmlns:a16="http://schemas.microsoft.com/office/drawing/2014/main" id="{9794089E-3315-D01C-9CA4-929AA0692E57}"/>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43" name="Line 20">
                  <a:extLst>
                    <a:ext uri="{FF2B5EF4-FFF2-40B4-BE49-F238E27FC236}">
                      <a16:creationId xmlns:a16="http://schemas.microsoft.com/office/drawing/2014/main" id="{1D9E8E88-6D16-0D99-1BF8-B476036D130D}"/>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11634" name="Group 21">
                <a:extLst>
                  <a:ext uri="{FF2B5EF4-FFF2-40B4-BE49-F238E27FC236}">
                    <a16:creationId xmlns:a16="http://schemas.microsoft.com/office/drawing/2014/main" id="{441DF7DE-9AA7-B93E-ACA4-B35AC9743702}"/>
                  </a:ext>
                </a:extLst>
              </p:cNvPr>
              <p:cNvGrpSpPr>
                <a:grpSpLocks/>
              </p:cNvGrpSpPr>
              <p:nvPr/>
            </p:nvGrpSpPr>
            <p:grpSpPr bwMode="auto">
              <a:xfrm flipV="1">
                <a:off x="4315" y="2243"/>
                <a:ext cx="112" cy="75"/>
                <a:chOff x="4477" y="1903"/>
                <a:chExt cx="112" cy="75"/>
              </a:xfrm>
            </p:grpSpPr>
            <p:sp>
              <p:nvSpPr>
                <p:cNvPr id="111640" name="Line 22">
                  <a:extLst>
                    <a:ext uri="{FF2B5EF4-FFF2-40B4-BE49-F238E27FC236}">
                      <a16:creationId xmlns:a16="http://schemas.microsoft.com/office/drawing/2014/main" id="{FB9D6E95-90A6-4097-995F-50F3B522795B}"/>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1641" name="Line 23">
                  <a:extLst>
                    <a:ext uri="{FF2B5EF4-FFF2-40B4-BE49-F238E27FC236}">
                      <a16:creationId xmlns:a16="http://schemas.microsoft.com/office/drawing/2014/main" id="{63C44F21-9B3E-29BD-07CF-3DF70E3E1C67}"/>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111635" name="Oval 24">
                <a:extLst>
                  <a:ext uri="{FF2B5EF4-FFF2-40B4-BE49-F238E27FC236}">
                    <a16:creationId xmlns:a16="http://schemas.microsoft.com/office/drawing/2014/main" id="{A73DF273-4180-A768-61D0-800D5CD35014}"/>
                  </a:ext>
                </a:extLst>
              </p:cNvPr>
              <p:cNvSpPr>
                <a:spLocks noChangeArrowheads="1"/>
              </p:cNvSpPr>
              <p:nvPr/>
            </p:nvSpPr>
            <p:spPr bwMode="auto">
              <a:xfrm>
                <a:off x="2972" y="1290"/>
                <a:ext cx="868" cy="464"/>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Calendar</a:t>
                </a:r>
              </a:p>
            </p:txBody>
          </p:sp>
          <p:sp>
            <p:nvSpPr>
              <p:cNvPr id="111636" name="Oval 25">
                <a:extLst>
                  <a:ext uri="{FF2B5EF4-FFF2-40B4-BE49-F238E27FC236}">
                    <a16:creationId xmlns:a16="http://schemas.microsoft.com/office/drawing/2014/main" id="{6963BF78-9988-EA29-1ED0-A064D08806F5}"/>
                  </a:ext>
                </a:extLst>
              </p:cNvPr>
              <p:cNvSpPr>
                <a:spLocks noChangeArrowheads="1"/>
              </p:cNvSpPr>
              <p:nvPr/>
            </p:nvSpPr>
            <p:spPr bwMode="auto">
              <a:xfrm>
                <a:off x="4401" y="1285"/>
                <a:ext cx="868" cy="464"/>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Police Force –</a:t>
                </a:r>
                <a:br>
                  <a:rPr lang="en-US" sz="1400" b="1">
                    <a:solidFill>
                      <a:srgbClr val="FFFFFF"/>
                    </a:solidFill>
                    <a:latin typeface="Arial" charset="0"/>
                    <a:ea typeface="ＭＳ Ｐゴシック" charset="0"/>
                  </a:rPr>
                </a:br>
                <a:r>
                  <a:rPr lang="en-US" sz="1400" b="1">
                    <a:solidFill>
                      <a:srgbClr val="FFFFFF"/>
                    </a:solidFill>
                    <a:latin typeface="Arial" charset="0"/>
                    <a:ea typeface="ＭＳ Ｐゴシック" charset="0"/>
                  </a:rPr>
                  <a:t>Location</a:t>
                </a:r>
              </a:p>
            </p:txBody>
          </p:sp>
          <p:sp>
            <p:nvSpPr>
              <p:cNvPr id="111637" name="Oval 26">
                <a:extLst>
                  <a:ext uri="{FF2B5EF4-FFF2-40B4-BE49-F238E27FC236}">
                    <a16:creationId xmlns:a16="http://schemas.microsoft.com/office/drawing/2014/main" id="{F91C3175-6213-9B99-58CD-7C55E5D58EE7}"/>
                  </a:ext>
                </a:extLst>
              </p:cNvPr>
              <p:cNvSpPr>
                <a:spLocks noChangeArrowheads="1"/>
              </p:cNvSpPr>
              <p:nvPr/>
            </p:nvSpPr>
            <p:spPr bwMode="auto">
              <a:xfrm>
                <a:off x="2963" y="2404"/>
                <a:ext cx="868" cy="464"/>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Court</a:t>
                </a:r>
              </a:p>
            </p:txBody>
          </p:sp>
          <p:sp>
            <p:nvSpPr>
              <p:cNvPr id="111638" name="Oval 27">
                <a:extLst>
                  <a:ext uri="{FF2B5EF4-FFF2-40B4-BE49-F238E27FC236}">
                    <a16:creationId xmlns:a16="http://schemas.microsoft.com/office/drawing/2014/main" id="{9C56BDF0-A8ED-D401-8917-9001DD18A077}"/>
                  </a:ext>
                </a:extLst>
              </p:cNvPr>
              <p:cNvSpPr>
                <a:spLocks noChangeArrowheads="1"/>
              </p:cNvSpPr>
              <p:nvPr/>
            </p:nvSpPr>
            <p:spPr bwMode="auto">
              <a:xfrm>
                <a:off x="4412" y="2404"/>
                <a:ext cx="868" cy="464"/>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Statute</a:t>
                </a:r>
              </a:p>
            </p:txBody>
          </p:sp>
          <p:sp>
            <p:nvSpPr>
              <p:cNvPr id="111639" name="Oval 28">
                <a:extLst>
                  <a:ext uri="{FF2B5EF4-FFF2-40B4-BE49-F238E27FC236}">
                    <a16:creationId xmlns:a16="http://schemas.microsoft.com/office/drawing/2014/main" id="{888F2BA4-0758-447B-90A3-9793731A736E}"/>
                  </a:ext>
                </a:extLst>
              </p:cNvPr>
              <p:cNvSpPr>
                <a:spLocks noChangeArrowheads="1"/>
              </p:cNvSpPr>
              <p:nvPr/>
            </p:nvSpPr>
            <p:spPr bwMode="auto">
              <a:xfrm>
                <a:off x="3697" y="1842"/>
                <a:ext cx="868" cy="464"/>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FFFFFF"/>
                    </a:solidFill>
                    <a:latin typeface="Arial" charset="0"/>
                    <a:ea typeface="ＭＳ Ｐゴシック" charset="0"/>
                  </a:rPr>
                  <a:t>Complaint</a:t>
                </a:r>
                <a:br>
                  <a:rPr lang="en-US" sz="1400" b="1" dirty="0">
                    <a:solidFill>
                      <a:srgbClr val="FFFFFF"/>
                    </a:solidFill>
                    <a:latin typeface="Arial" charset="0"/>
                    <a:ea typeface="ＭＳ Ｐゴシック" charset="0"/>
                  </a:rPr>
                </a:br>
                <a:r>
                  <a:rPr lang="en-US" sz="1400" b="1" dirty="0">
                    <a:solidFill>
                      <a:srgbClr val="FFFFFF"/>
                    </a:solidFill>
                    <a:latin typeface="Arial" charset="0"/>
                    <a:ea typeface="ＭＳ Ｐゴシック" charset="0"/>
                  </a:rPr>
                  <a:t>("Charge")</a:t>
                </a:r>
              </a:p>
            </p:txBody>
          </p:sp>
        </p:grpSp>
      </p:grpSp>
    </p:spTree>
    <p:extLst>
      <p:ext uri="{BB962C8B-B14F-4D97-AF65-F5344CB8AC3E}">
        <p14:creationId xmlns:p14="http://schemas.microsoft.com/office/powerpoint/2010/main" val="31081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618">
                                            <p:txEl>
                                              <p:pRg st="1" end="1"/>
                                            </p:txEl>
                                          </p:spTgt>
                                        </p:tgtEl>
                                        <p:attrNameLst>
                                          <p:attrName>style.visibility</p:attrName>
                                        </p:attrNameLst>
                                      </p:cBhvr>
                                      <p:to>
                                        <p:strVal val="visible"/>
                                      </p:to>
                                    </p:set>
                                    <p:animEffect transition="in" filter="dissolve">
                                      <p:cBhvr>
                                        <p:cTn id="7" dur="500"/>
                                        <p:tgtEl>
                                          <p:spTgt spid="11161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1618">
                                            <p:txEl>
                                              <p:pRg st="2" end="2"/>
                                            </p:txEl>
                                          </p:spTgt>
                                        </p:tgtEl>
                                        <p:attrNameLst>
                                          <p:attrName>style.visibility</p:attrName>
                                        </p:attrNameLst>
                                      </p:cBhvr>
                                      <p:to>
                                        <p:strVal val="visible"/>
                                      </p:to>
                                    </p:set>
                                    <p:animEffect transition="in" filter="dissolve">
                                      <p:cBhvr>
                                        <p:cTn id="10" dur="500"/>
                                        <p:tgtEl>
                                          <p:spTgt spid="11161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1618">
                                            <p:txEl>
                                              <p:pRg st="3" end="3"/>
                                            </p:txEl>
                                          </p:spTgt>
                                        </p:tgtEl>
                                        <p:attrNameLst>
                                          <p:attrName>style.visibility</p:attrName>
                                        </p:attrNameLst>
                                      </p:cBhvr>
                                      <p:to>
                                        <p:strVal val="visible"/>
                                      </p:to>
                                    </p:set>
                                    <p:animEffect transition="in" filter="dissolve">
                                      <p:cBhvr>
                                        <p:cTn id="15" dur="500"/>
                                        <p:tgtEl>
                                          <p:spTgt spid="111618">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11618">
                                            <p:txEl>
                                              <p:pRg st="4" end="4"/>
                                            </p:txEl>
                                          </p:spTgt>
                                        </p:tgtEl>
                                        <p:attrNameLst>
                                          <p:attrName>style.visibility</p:attrName>
                                        </p:attrNameLst>
                                      </p:cBhvr>
                                      <p:to>
                                        <p:strVal val="visible"/>
                                      </p:to>
                                    </p:set>
                                    <p:animEffect transition="in" filter="dissolve">
                                      <p:cBhvr>
                                        <p:cTn id="18" dur="500"/>
                                        <p:tgtEl>
                                          <p:spTgt spid="1116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160E-D334-118B-CB47-4168C63D870C}"/>
            </a:ext>
          </a:extLst>
        </p:cNvPr>
        <p:cNvGrpSpPr/>
        <p:nvPr/>
      </p:nvGrpSpPr>
      <p:grpSpPr>
        <a:xfrm>
          <a:off x="0" y="0"/>
          <a:ext cx="0" cy="0"/>
          <a:chOff x="0" y="0"/>
          <a:chExt cx="0" cy="0"/>
        </a:xfrm>
      </p:grpSpPr>
      <p:sp>
        <p:nvSpPr>
          <p:cNvPr id="114690" name="Rectangle 2">
            <a:extLst>
              <a:ext uri="{FF2B5EF4-FFF2-40B4-BE49-F238E27FC236}">
                <a16:creationId xmlns:a16="http://schemas.microsoft.com/office/drawing/2014/main" id="{CC439C53-4961-D5A6-B423-86807821D34F}"/>
              </a:ext>
            </a:extLst>
          </p:cNvPr>
          <p:cNvSpPr>
            <a:spLocks noChangeArrowheads="1"/>
          </p:cNvSpPr>
          <p:nvPr/>
        </p:nvSpPr>
        <p:spPr bwMode="auto">
          <a:xfrm>
            <a:off x="6096000" y="1752600"/>
            <a:ext cx="4114800" cy="3657600"/>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endParaRPr lang="en-US" sz="1000">
              <a:solidFill>
                <a:srgbClr val="000000"/>
              </a:solidFill>
              <a:latin typeface="Arial" charset="0"/>
              <a:ea typeface="ＭＳ Ｐゴシック" charset="0"/>
            </a:endParaRPr>
          </a:p>
        </p:txBody>
      </p:sp>
      <p:sp>
        <p:nvSpPr>
          <p:cNvPr id="114691" name="Rectangle 3">
            <a:extLst>
              <a:ext uri="{FF2B5EF4-FFF2-40B4-BE49-F238E27FC236}">
                <a16:creationId xmlns:a16="http://schemas.microsoft.com/office/drawing/2014/main" id="{0338BE52-E9A0-1A9D-2629-AA1A7FB25A24}"/>
              </a:ext>
            </a:extLst>
          </p:cNvPr>
          <p:cNvSpPr>
            <a:spLocks noChangeArrowheads="1"/>
          </p:cNvSpPr>
          <p:nvPr/>
        </p:nvSpPr>
        <p:spPr bwMode="auto">
          <a:xfrm>
            <a:off x="863601" y="868362"/>
            <a:ext cx="4632325" cy="5038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Any parent (or grandparent or…) entities that are encountered following M:1 relationships from the Fact are </a:t>
            </a:r>
            <a:r>
              <a:rPr lang="en-US" i="1" dirty="0">
                <a:solidFill>
                  <a:srgbClr val="000000"/>
                </a:solidFill>
                <a:latin typeface="Arial" charset="0"/>
                <a:ea typeface="ＭＳ Ｐゴシック" charset="0"/>
              </a:rPr>
              <a:t>possible</a:t>
            </a:r>
            <a:r>
              <a:rPr lang="en-US" dirty="0">
                <a:solidFill>
                  <a:srgbClr val="000000"/>
                </a:solidFill>
                <a:latin typeface="Arial" charset="0"/>
                <a:ea typeface="ＭＳ Ｐゴシック" charset="0"/>
              </a:rPr>
              <a:t> Dimensions</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Any entities that are 1:M or M:M from the Fact cannot be Dimensions without </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faking</a:t>
            </a:r>
            <a:r>
              <a:rPr lang="ja-JP" altLang="en-US">
                <a:solidFill>
                  <a:srgbClr val="000000"/>
                </a:solidFill>
                <a:latin typeface="Arial" charset="0"/>
                <a:ea typeface="ＭＳ Ｐゴシック" charset="0"/>
              </a:rPr>
              <a:t>”</a:t>
            </a:r>
            <a:r>
              <a:rPr lang="en-US" dirty="0">
                <a:solidFill>
                  <a:srgbClr val="000000"/>
                </a:solidFill>
                <a:latin typeface="Arial" charset="0"/>
                <a:ea typeface="ＭＳ Ｐゴシック" charset="0"/>
              </a:rPr>
              <a:t> the data</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Additional Dimensions not in the original structure (e.g., Time Period) can be added</a:t>
            </a:r>
          </a:p>
          <a:p>
            <a:pPr marL="342900" indent="-342900" defTabSz="873125" eaLnBrk="0" fontAlgn="base" hangingPunct="0">
              <a:spcBef>
                <a:spcPct val="50000"/>
              </a:spcBef>
              <a:spcAft>
                <a:spcPct val="0"/>
              </a:spcAft>
              <a:buClr>
                <a:schemeClr val="tx1"/>
              </a:buClr>
              <a:buFont typeface="Arial" panose="020B0604020202020204" pitchFamily="34" charset="0"/>
              <a:buChar char="•"/>
              <a:defRPr/>
            </a:pPr>
            <a:r>
              <a:rPr lang="en-US" dirty="0">
                <a:solidFill>
                  <a:srgbClr val="000000"/>
                </a:solidFill>
                <a:latin typeface="Arial" charset="0"/>
                <a:ea typeface="ＭＳ Ｐゴシック" charset="0"/>
              </a:rPr>
              <a:t>Essentially, a basic Dimensional Model (no snowflakes) collapses an ER model to a two-level structure with a 1:M relationship between each Dimension and the Fact</a:t>
            </a:r>
          </a:p>
        </p:txBody>
      </p:sp>
      <p:sp>
        <p:nvSpPr>
          <p:cNvPr id="114692" name="Rectangle 4">
            <a:extLst>
              <a:ext uri="{FF2B5EF4-FFF2-40B4-BE49-F238E27FC236}">
                <a16:creationId xmlns:a16="http://schemas.microsoft.com/office/drawing/2014/main" id="{A52F4566-B7F7-4EB7-0F15-7FD894991D33}"/>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sz="3200" dirty="0">
                <a:latin typeface="Arial" charset="0"/>
                <a:cs typeface="Times New Roman" charset="0"/>
              </a:rPr>
              <a:t>From ERD to Dimensional Model</a:t>
            </a:r>
            <a:endParaRPr lang="en-US" sz="3200" dirty="0">
              <a:latin typeface="Arial" charset="0"/>
            </a:endParaRPr>
          </a:p>
        </p:txBody>
      </p:sp>
      <p:sp>
        <p:nvSpPr>
          <p:cNvPr id="114693" name="Line 5">
            <a:extLst>
              <a:ext uri="{FF2B5EF4-FFF2-40B4-BE49-F238E27FC236}">
                <a16:creationId xmlns:a16="http://schemas.microsoft.com/office/drawing/2014/main" id="{2269004A-3A67-961A-8545-14A680FEDC0B}"/>
              </a:ext>
            </a:extLst>
          </p:cNvPr>
          <p:cNvSpPr>
            <a:spLocks noChangeShapeType="1"/>
          </p:cNvSpPr>
          <p:nvPr/>
        </p:nvSpPr>
        <p:spPr bwMode="auto">
          <a:xfrm>
            <a:off x="6919913" y="2516188"/>
            <a:ext cx="2311400" cy="177800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694" name="Line 6">
            <a:extLst>
              <a:ext uri="{FF2B5EF4-FFF2-40B4-BE49-F238E27FC236}">
                <a16:creationId xmlns:a16="http://schemas.microsoft.com/office/drawing/2014/main" id="{19858FBA-6F2D-CA52-C31D-DA9B58CEFA9A}"/>
              </a:ext>
            </a:extLst>
          </p:cNvPr>
          <p:cNvSpPr>
            <a:spLocks noChangeShapeType="1"/>
          </p:cNvSpPr>
          <p:nvPr/>
        </p:nvSpPr>
        <p:spPr bwMode="auto">
          <a:xfrm flipH="1">
            <a:off x="6932618" y="2516188"/>
            <a:ext cx="2311400" cy="177800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695" name="Line 7">
            <a:extLst>
              <a:ext uri="{FF2B5EF4-FFF2-40B4-BE49-F238E27FC236}">
                <a16:creationId xmlns:a16="http://schemas.microsoft.com/office/drawing/2014/main" id="{E4ECA323-A1C9-28EF-A99C-03FC613E46A4}"/>
              </a:ext>
            </a:extLst>
          </p:cNvPr>
          <p:cNvSpPr>
            <a:spLocks noChangeShapeType="1"/>
          </p:cNvSpPr>
          <p:nvPr/>
        </p:nvSpPr>
        <p:spPr bwMode="auto">
          <a:xfrm>
            <a:off x="7319964" y="3900489"/>
            <a:ext cx="166687" cy="666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696" name="Line 8">
            <a:extLst>
              <a:ext uri="{FF2B5EF4-FFF2-40B4-BE49-F238E27FC236}">
                <a16:creationId xmlns:a16="http://schemas.microsoft.com/office/drawing/2014/main" id="{CF74EF30-08BE-3732-2343-3D174C8DC4FD}"/>
              </a:ext>
            </a:extLst>
          </p:cNvPr>
          <p:cNvSpPr>
            <a:spLocks noChangeShapeType="1"/>
          </p:cNvSpPr>
          <p:nvPr/>
        </p:nvSpPr>
        <p:spPr bwMode="auto">
          <a:xfrm flipH="1">
            <a:off x="8678866" y="3897320"/>
            <a:ext cx="166687" cy="666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697" name="Line 9">
            <a:extLst>
              <a:ext uri="{FF2B5EF4-FFF2-40B4-BE49-F238E27FC236}">
                <a16:creationId xmlns:a16="http://schemas.microsoft.com/office/drawing/2014/main" id="{507DFB24-D784-AB16-64DA-56844216B599}"/>
              </a:ext>
            </a:extLst>
          </p:cNvPr>
          <p:cNvSpPr>
            <a:spLocks noChangeShapeType="1"/>
          </p:cNvSpPr>
          <p:nvPr/>
        </p:nvSpPr>
        <p:spPr bwMode="auto">
          <a:xfrm>
            <a:off x="8699500" y="2836970"/>
            <a:ext cx="166688" cy="666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698" name="Line 10">
            <a:extLst>
              <a:ext uri="{FF2B5EF4-FFF2-40B4-BE49-F238E27FC236}">
                <a16:creationId xmlns:a16="http://schemas.microsoft.com/office/drawing/2014/main" id="{89D9BBCD-86CD-A0E2-7646-5836B099525F}"/>
              </a:ext>
            </a:extLst>
          </p:cNvPr>
          <p:cNvSpPr>
            <a:spLocks noChangeShapeType="1"/>
          </p:cNvSpPr>
          <p:nvPr/>
        </p:nvSpPr>
        <p:spPr bwMode="auto">
          <a:xfrm flipH="1">
            <a:off x="7286630" y="2829032"/>
            <a:ext cx="166688" cy="666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699" name="Line 11">
            <a:extLst>
              <a:ext uri="{FF2B5EF4-FFF2-40B4-BE49-F238E27FC236}">
                <a16:creationId xmlns:a16="http://schemas.microsoft.com/office/drawing/2014/main" id="{3D4731D8-11D6-0DA9-F513-658CB6A2DE7F}"/>
              </a:ext>
            </a:extLst>
          </p:cNvPr>
          <p:cNvSpPr>
            <a:spLocks noChangeShapeType="1"/>
          </p:cNvSpPr>
          <p:nvPr/>
        </p:nvSpPr>
        <p:spPr bwMode="auto">
          <a:xfrm flipH="1">
            <a:off x="8580438" y="3014663"/>
            <a:ext cx="11112" cy="119062"/>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700" name="Line 12">
            <a:extLst>
              <a:ext uri="{FF2B5EF4-FFF2-40B4-BE49-F238E27FC236}">
                <a16:creationId xmlns:a16="http://schemas.microsoft.com/office/drawing/2014/main" id="{A07338A8-6CCA-5981-3E3E-C8A897233280}"/>
              </a:ext>
            </a:extLst>
          </p:cNvPr>
          <p:cNvSpPr>
            <a:spLocks noChangeShapeType="1"/>
          </p:cNvSpPr>
          <p:nvPr/>
        </p:nvSpPr>
        <p:spPr bwMode="auto">
          <a:xfrm flipH="1">
            <a:off x="8415338" y="3019425"/>
            <a:ext cx="177800" cy="46038"/>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nvGrpSpPr>
          <p:cNvPr id="114701" name="Group 13">
            <a:extLst>
              <a:ext uri="{FF2B5EF4-FFF2-40B4-BE49-F238E27FC236}">
                <a16:creationId xmlns:a16="http://schemas.microsoft.com/office/drawing/2014/main" id="{9A7DB7EF-17CF-79EC-5B74-35272E209DA5}"/>
              </a:ext>
            </a:extLst>
          </p:cNvPr>
          <p:cNvGrpSpPr>
            <a:grpSpLocks/>
          </p:cNvGrpSpPr>
          <p:nvPr/>
        </p:nvGrpSpPr>
        <p:grpSpPr bwMode="auto">
          <a:xfrm flipH="1">
            <a:off x="7573963" y="3014663"/>
            <a:ext cx="177800" cy="119062"/>
            <a:chOff x="4477" y="1903"/>
            <a:chExt cx="112" cy="75"/>
          </a:xfrm>
        </p:grpSpPr>
        <p:sp>
          <p:nvSpPr>
            <p:cNvPr id="114714" name="Line 14">
              <a:extLst>
                <a:ext uri="{FF2B5EF4-FFF2-40B4-BE49-F238E27FC236}">
                  <a16:creationId xmlns:a16="http://schemas.microsoft.com/office/drawing/2014/main" id="{8A91D3BE-AA3B-6DB4-880E-19058B024F65}"/>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715" name="Line 15">
              <a:extLst>
                <a:ext uri="{FF2B5EF4-FFF2-40B4-BE49-F238E27FC236}">
                  <a16:creationId xmlns:a16="http://schemas.microsoft.com/office/drawing/2014/main" id="{5B19B042-91F8-98F3-C5E5-CC14EE3CAB26}"/>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14702" name="Group 16">
            <a:extLst>
              <a:ext uri="{FF2B5EF4-FFF2-40B4-BE49-F238E27FC236}">
                <a16:creationId xmlns:a16="http://schemas.microsoft.com/office/drawing/2014/main" id="{1C7BB06E-45B5-2C2F-B588-9D2EEF6D34FF}"/>
              </a:ext>
            </a:extLst>
          </p:cNvPr>
          <p:cNvGrpSpPr>
            <a:grpSpLocks/>
          </p:cNvGrpSpPr>
          <p:nvPr/>
        </p:nvGrpSpPr>
        <p:grpSpPr bwMode="auto">
          <a:xfrm flipH="1" flipV="1">
            <a:off x="7615238" y="3656013"/>
            <a:ext cx="177800" cy="119062"/>
            <a:chOff x="4477" y="1903"/>
            <a:chExt cx="112" cy="75"/>
          </a:xfrm>
        </p:grpSpPr>
        <p:sp>
          <p:nvSpPr>
            <p:cNvPr id="114712" name="Line 17">
              <a:extLst>
                <a:ext uri="{FF2B5EF4-FFF2-40B4-BE49-F238E27FC236}">
                  <a16:creationId xmlns:a16="http://schemas.microsoft.com/office/drawing/2014/main" id="{E8094A5D-F4F4-9D43-6600-E80D993CE0BB}"/>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713" name="Line 18">
              <a:extLst>
                <a:ext uri="{FF2B5EF4-FFF2-40B4-BE49-F238E27FC236}">
                  <a16:creationId xmlns:a16="http://schemas.microsoft.com/office/drawing/2014/main" id="{5DA703F2-CCEC-5A9B-A65E-136AFD66BB32}"/>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grpSp>
        <p:nvGrpSpPr>
          <p:cNvPr id="114703" name="Group 19">
            <a:extLst>
              <a:ext uri="{FF2B5EF4-FFF2-40B4-BE49-F238E27FC236}">
                <a16:creationId xmlns:a16="http://schemas.microsoft.com/office/drawing/2014/main" id="{94FBC882-8B84-0B3B-258F-FF8D0F15E409}"/>
              </a:ext>
            </a:extLst>
          </p:cNvPr>
          <p:cNvGrpSpPr>
            <a:grpSpLocks/>
          </p:cNvGrpSpPr>
          <p:nvPr/>
        </p:nvGrpSpPr>
        <p:grpSpPr bwMode="auto">
          <a:xfrm flipV="1">
            <a:off x="8374063" y="3656013"/>
            <a:ext cx="177800" cy="119062"/>
            <a:chOff x="4477" y="1903"/>
            <a:chExt cx="112" cy="75"/>
          </a:xfrm>
        </p:grpSpPr>
        <p:sp>
          <p:nvSpPr>
            <p:cNvPr id="114710" name="Line 20">
              <a:extLst>
                <a:ext uri="{FF2B5EF4-FFF2-40B4-BE49-F238E27FC236}">
                  <a16:creationId xmlns:a16="http://schemas.microsoft.com/office/drawing/2014/main" id="{A6BDEC1A-175A-CC02-EBB9-11D2A7844A9A}"/>
                </a:ext>
              </a:extLst>
            </p:cNvPr>
            <p:cNvSpPr>
              <a:spLocks noChangeShapeType="1"/>
            </p:cNvSpPr>
            <p:nvPr/>
          </p:nvSpPr>
          <p:spPr bwMode="auto">
            <a:xfrm flipH="1">
              <a:off x="4581" y="1903"/>
              <a:ext cx="7" cy="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4711" name="Line 21">
              <a:extLst>
                <a:ext uri="{FF2B5EF4-FFF2-40B4-BE49-F238E27FC236}">
                  <a16:creationId xmlns:a16="http://schemas.microsoft.com/office/drawing/2014/main" id="{4183989B-26CE-3F63-CCAC-EA645CE005CB}"/>
                </a:ext>
              </a:extLst>
            </p:cNvPr>
            <p:cNvSpPr>
              <a:spLocks noChangeShapeType="1"/>
            </p:cNvSpPr>
            <p:nvPr/>
          </p:nvSpPr>
          <p:spPr bwMode="auto">
            <a:xfrm flipH="1">
              <a:off x="4477" y="1906"/>
              <a:ext cx="112" cy="29"/>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grpSp>
      <p:sp>
        <p:nvSpPr>
          <p:cNvPr id="114704" name="Oval 22">
            <a:extLst>
              <a:ext uri="{FF2B5EF4-FFF2-40B4-BE49-F238E27FC236}">
                <a16:creationId xmlns:a16="http://schemas.microsoft.com/office/drawing/2014/main" id="{D93EBEEA-C338-59A5-0002-30DD3365C149}"/>
              </a:ext>
            </a:extLst>
          </p:cNvPr>
          <p:cNvSpPr>
            <a:spLocks noChangeArrowheads="1"/>
          </p:cNvSpPr>
          <p:nvPr/>
        </p:nvSpPr>
        <p:spPr bwMode="auto">
          <a:xfrm>
            <a:off x="7392988" y="3019425"/>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Loan</a:t>
            </a:r>
          </a:p>
        </p:txBody>
      </p:sp>
      <p:sp>
        <p:nvSpPr>
          <p:cNvPr id="114705" name="Oval 23">
            <a:extLst>
              <a:ext uri="{FF2B5EF4-FFF2-40B4-BE49-F238E27FC236}">
                <a16:creationId xmlns:a16="http://schemas.microsoft.com/office/drawing/2014/main" id="{938359A0-41DD-B699-C3ED-A75D83D0546F}"/>
              </a:ext>
            </a:extLst>
          </p:cNvPr>
          <p:cNvSpPr>
            <a:spLocks noChangeArrowheads="1"/>
          </p:cNvSpPr>
          <p:nvPr/>
        </p:nvSpPr>
        <p:spPr bwMode="auto">
          <a:xfrm>
            <a:off x="6242051" y="2143125"/>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Calendar</a:t>
            </a:r>
          </a:p>
        </p:txBody>
      </p:sp>
      <p:sp>
        <p:nvSpPr>
          <p:cNvPr id="114706" name="Oval 24">
            <a:extLst>
              <a:ext uri="{FF2B5EF4-FFF2-40B4-BE49-F238E27FC236}">
                <a16:creationId xmlns:a16="http://schemas.microsoft.com/office/drawing/2014/main" id="{6B4FFD41-8990-1148-C7E2-1CA4545334AF}"/>
              </a:ext>
            </a:extLst>
          </p:cNvPr>
          <p:cNvSpPr>
            <a:spLocks noChangeArrowheads="1"/>
          </p:cNvSpPr>
          <p:nvPr/>
        </p:nvSpPr>
        <p:spPr bwMode="auto">
          <a:xfrm>
            <a:off x="8510591" y="2135188"/>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Cardholder</a:t>
            </a:r>
          </a:p>
        </p:txBody>
      </p:sp>
      <p:sp>
        <p:nvSpPr>
          <p:cNvPr id="114707" name="Oval 25">
            <a:extLst>
              <a:ext uri="{FF2B5EF4-FFF2-40B4-BE49-F238E27FC236}">
                <a16:creationId xmlns:a16="http://schemas.microsoft.com/office/drawing/2014/main" id="{A5775E60-D513-F7DB-534D-CA9451D0111B}"/>
              </a:ext>
            </a:extLst>
          </p:cNvPr>
          <p:cNvSpPr>
            <a:spLocks noChangeArrowheads="1"/>
          </p:cNvSpPr>
          <p:nvPr/>
        </p:nvSpPr>
        <p:spPr bwMode="auto">
          <a:xfrm>
            <a:off x="6227763" y="3911600"/>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Author</a:t>
            </a:r>
          </a:p>
        </p:txBody>
      </p:sp>
      <p:sp>
        <p:nvSpPr>
          <p:cNvPr id="114708" name="Oval 26">
            <a:extLst>
              <a:ext uri="{FF2B5EF4-FFF2-40B4-BE49-F238E27FC236}">
                <a16:creationId xmlns:a16="http://schemas.microsoft.com/office/drawing/2014/main" id="{DEB0C72F-C005-B521-C6AC-33716A72A85D}"/>
              </a:ext>
            </a:extLst>
          </p:cNvPr>
          <p:cNvSpPr>
            <a:spLocks noChangeArrowheads="1"/>
          </p:cNvSpPr>
          <p:nvPr/>
        </p:nvSpPr>
        <p:spPr bwMode="auto">
          <a:xfrm>
            <a:off x="8528051" y="3911600"/>
            <a:ext cx="1377950" cy="736600"/>
          </a:xfrm>
          <a:prstGeom prst="ellipse">
            <a:avLst/>
          </a:prstGeom>
          <a:solidFill>
            <a:srgbClr val="0000FF"/>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defRPr/>
            </a:pPr>
            <a:r>
              <a:rPr lang="en-US" sz="1400" b="1">
                <a:solidFill>
                  <a:srgbClr val="FFFFFF"/>
                </a:solidFill>
                <a:latin typeface="Arial" charset="0"/>
                <a:ea typeface="ＭＳ Ｐゴシック" charset="0"/>
              </a:rPr>
              <a:t>Title</a:t>
            </a:r>
          </a:p>
        </p:txBody>
      </p:sp>
    </p:spTree>
    <p:extLst>
      <p:ext uri="{BB962C8B-B14F-4D97-AF65-F5344CB8AC3E}">
        <p14:creationId xmlns:p14="http://schemas.microsoft.com/office/powerpoint/2010/main" val="228726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F902-65AD-B808-9C52-20C99E3B4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6CBE2-D4F9-0CA4-D68D-0D7D302CADFE}"/>
              </a:ext>
            </a:extLst>
          </p:cNvPr>
          <p:cNvSpPr>
            <a:spLocks noGrp="1"/>
          </p:cNvSpPr>
          <p:nvPr>
            <p:ph type="title"/>
          </p:nvPr>
        </p:nvSpPr>
        <p:spPr/>
        <p:txBody>
          <a:bodyPr/>
          <a:lstStyle/>
          <a:p>
            <a:r>
              <a:rPr lang="en-US" dirty="0"/>
              <a:t>A Dimensional Model is essentially a "flattened" ERD</a:t>
            </a:r>
          </a:p>
        </p:txBody>
      </p:sp>
      <p:pic>
        <p:nvPicPr>
          <p:cNvPr id="4" name="Picture 3">
            <a:extLst>
              <a:ext uri="{FF2B5EF4-FFF2-40B4-BE49-F238E27FC236}">
                <a16:creationId xmlns:a16="http://schemas.microsoft.com/office/drawing/2014/main" id="{0509A222-7912-EEA8-0F32-B0DB225CAAB3}"/>
              </a:ext>
            </a:extLst>
          </p:cNvPr>
          <p:cNvPicPr>
            <a:picLocks noChangeAspect="1"/>
          </p:cNvPicPr>
          <p:nvPr/>
        </p:nvPicPr>
        <p:blipFill>
          <a:blip r:embed="rId3"/>
          <a:stretch>
            <a:fillRect/>
          </a:stretch>
        </p:blipFill>
        <p:spPr>
          <a:xfrm>
            <a:off x="3462632" y="812387"/>
            <a:ext cx="5339761" cy="5721173"/>
          </a:xfrm>
          <a:prstGeom prst="rect">
            <a:avLst/>
          </a:prstGeom>
        </p:spPr>
      </p:pic>
    </p:spTree>
    <p:extLst>
      <p:ext uri="{BB962C8B-B14F-4D97-AF65-F5344CB8AC3E}">
        <p14:creationId xmlns:p14="http://schemas.microsoft.com/office/powerpoint/2010/main" val="3578127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3"/>
          <p:cNvSpPr>
            <a:spLocks noGrp="1"/>
          </p:cNvSpPr>
          <p:nvPr>
            <p:ph type="title"/>
          </p:nvPr>
        </p:nvSpPr>
        <p:spPr/>
        <p:txBody>
          <a:bodyPr/>
          <a:lstStyle/>
          <a:p>
            <a:pPr eaLnBrk="1" hangingPunct="1">
              <a:defRPr/>
            </a:pPr>
            <a:r>
              <a:rPr lang="en-US" dirty="0"/>
              <a:t>Case study – Concept Model, Services, Use Cases</a:t>
            </a:r>
          </a:p>
        </p:txBody>
      </p:sp>
      <p:sp>
        <p:nvSpPr>
          <p:cNvPr id="289795" name="Rectangle 3"/>
          <p:cNvSpPr>
            <a:spLocks/>
          </p:cNvSpPr>
          <p:nvPr/>
        </p:nvSpPr>
        <p:spPr bwMode="auto">
          <a:xfrm>
            <a:off x="885238" y="652465"/>
            <a:ext cx="10854044" cy="485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lvl="0" indent="-457200" eaLnBrk="0" hangingPunct="0">
              <a:spcBef>
                <a:spcPct val="20000"/>
              </a:spcBef>
              <a:buFontTx/>
              <a:buChar char="•"/>
              <a:defRPr/>
            </a:pPr>
            <a:r>
              <a:rPr lang="en-US" sz="2000" dirty="0">
                <a:solidFill>
                  <a:srgbClr val="000000"/>
                </a:solidFill>
                <a:latin typeface="Arial" panose="020B0604020202020204" pitchFamily="34" charset="0"/>
                <a:cs typeface="Arial" panose="020B0604020202020204" pitchFamily="34" charset="0"/>
              </a:rPr>
              <a:t>Business Development chooses Pilot Program –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boilers and pressure vessels in Oil &amp; Gas fields</a:t>
            </a: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br>
              <a:rPr lang="en-US" sz="2000" dirty="0">
                <a:solidFill>
                  <a:srgbClr val="000000"/>
                </a:solidFill>
                <a:latin typeface="Arial" panose="020B0604020202020204" pitchFamily="34" charset="0"/>
                <a:cs typeface="Arial" panose="020B0604020202020204" pitchFamily="34" charset="0"/>
              </a:rPr>
            </a:br>
            <a:endParaRPr lang="en-US" sz="20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US" sz="2000" dirty="0">
                <a:solidFill>
                  <a:srgbClr val="000000"/>
                </a:solidFill>
                <a:latin typeface="Arial" panose="020B0604020202020204" pitchFamily="34" charset="0"/>
                <a:cs typeface="Arial" panose="020B0604020202020204" pitchFamily="34" charset="0"/>
              </a:rPr>
              <a:t>Current systems </a:t>
            </a:r>
            <a:r>
              <a:rPr lang="en-CA" sz="2000" dirty="0">
                <a:solidFill>
                  <a:srgbClr val="000000"/>
                </a:solidFill>
                <a:latin typeface="Arial" panose="020B0604020202020204" pitchFamily="34" charset="0"/>
                <a:cs typeface="Arial" panose="020B0604020202020204" pitchFamily="34" charset="0"/>
              </a:rPr>
              <a:t>won’t</a:t>
            </a:r>
            <a:r>
              <a:rPr lang="en-US" altLang="ja-JP" sz="2000" dirty="0">
                <a:solidFill>
                  <a:srgbClr val="000000"/>
                </a:solidFill>
                <a:latin typeface="Arial" panose="020B0604020202020204" pitchFamily="34" charset="0"/>
                <a:cs typeface="Arial" panose="020B0604020202020204" pitchFamily="34" charset="0"/>
              </a:rPr>
              <a:t> support CSMP, time-consuming and expensive to change them – </a:t>
            </a:r>
            <a:br>
              <a:rPr lang="en-US" altLang="ja-JP" sz="2000" dirty="0">
                <a:solidFill>
                  <a:srgbClr val="000000"/>
                </a:solidFill>
                <a:latin typeface="Arial" panose="020B0604020202020204" pitchFamily="34" charset="0"/>
                <a:cs typeface="Arial" panose="020B0604020202020204" pitchFamily="34" charset="0"/>
              </a:rPr>
            </a:br>
            <a:r>
              <a:rPr lang="en-US" altLang="ja-JP" sz="2000" dirty="0">
                <a:solidFill>
                  <a:srgbClr val="000000"/>
                </a:solidFill>
                <a:latin typeface="Arial" panose="020B0604020202020204" pitchFamily="34" charset="0"/>
                <a:cs typeface="Arial" panose="020B0604020202020204" pitchFamily="34" charset="0"/>
              </a:rPr>
              <a:t>IT and Finance suggest 18 – 24 months of work</a:t>
            </a:r>
            <a:endParaRPr lang="en-US" altLang="ja-JP" sz="11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US" sz="2000" dirty="0">
                <a:solidFill>
                  <a:srgbClr val="000000"/>
                </a:solidFill>
                <a:latin typeface="Arial" panose="020B0604020202020204" pitchFamily="34" charset="0"/>
                <a:cs typeface="Arial" panose="020B0604020202020204" pitchFamily="34" charset="0"/>
              </a:rPr>
              <a:t>BD is unimpressed by IT and Finance objections (“You</a:t>
            </a:r>
            <a:r>
              <a:rPr lang="fr-FR" sz="2000" dirty="0">
                <a:solidFill>
                  <a:srgbClr val="000000"/>
                </a:solidFill>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re being mindlessly obstructionist!”)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and proposes work-around procedure. </a:t>
            </a:r>
            <a:r>
              <a:rPr lang="en-US" sz="2000" i="1" dirty="0">
                <a:solidFill>
                  <a:srgbClr val="000000"/>
                </a:solidFill>
                <a:latin typeface="Arial" panose="020B0604020202020204" pitchFamily="34" charset="0"/>
                <a:cs typeface="Arial" panose="020B0604020202020204" pitchFamily="34" charset="0"/>
              </a:rPr>
              <a:t>Guess which tool they intend to use? </a:t>
            </a:r>
            <a:r>
              <a:rPr lang="en-US" sz="1100" i="1" dirty="0">
                <a:solidFill>
                  <a:srgbClr val="000000"/>
                </a:solidFill>
                <a:latin typeface="Arial" panose="020B0604020202020204" pitchFamily="34" charset="0"/>
                <a:cs typeface="Arial" panose="020B0604020202020204" pitchFamily="34" charset="0"/>
              </a:rPr>
              <a:t> </a:t>
            </a:r>
            <a:endParaRPr lang="en-US" sz="11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CA" sz="2000" dirty="0">
                <a:solidFill>
                  <a:srgbClr val="000000"/>
                </a:solidFill>
                <a:latin typeface="Arial" panose="020B0604020202020204" pitchFamily="34" charset="0"/>
                <a:cs typeface="Arial" panose="020B0604020202020204" pitchFamily="34" charset="0"/>
              </a:rPr>
              <a:t>I’m</a:t>
            </a:r>
            <a:r>
              <a:rPr lang="en-US" sz="2000" dirty="0">
                <a:solidFill>
                  <a:srgbClr val="000000"/>
                </a:solidFill>
                <a:latin typeface="Arial" panose="020B0604020202020204" pitchFamily="34" charset="0"/>
                <a:cs typeface="Arial" panose="020B0604020202020204" pitchFamily="34" charset="0"/>
              </a:rPr>
              <a:t> hired to identify end-to-end implications – </a:t>
            </a:r>
            <a:br>
              <a:rPr lang="en-US" sz="2000" dirty="0">
                <a:solidFill>
                  <a:srgbClr val="000000"/>
                </a:solidFill>
                <a:latin typeface="Arial" panose="020B0604020202020204" pitchFamily="34" charset="0"/>
                <a:cs typeface="Arial" panose="020B0604020202020204" pitchFamily="34" charset="0"/>
              </a:rPr>
            </a:br>
            <a:r>
              <a:rPr lang="ja-JP" altLang="en-US" sz="2000">
                <a:solidFill>
                  <a:srgbClr val="000000"/>
                </a:solidFill>
                <a:latin typeface="Arial" panose="020B0604020202020204" pitchFamily="34" charset="0"/>
                <a:cs typeface="Arial" panose="020B0604020202020204" pitchFamily="34" charset="0"/>
              </a:rPr>
              <a:t>“</a:t>
            </a:r>
            <a:r>
              <a:rPr lang="en-US" altLang="ja-JP" sz="2000" dirty="0">
                <a:solidFill>
                  <a:srgbClr val="000000"/>
                </a:solidFill>
                <a:latin typeface="Arial" panose="020B0604020202020204" pitchFamily="34" charset="0"/>
                <a:cs typeface="Arial" panose="020B0604020202020204" pitchFamily="34" charset="0"/>
              </a:rPr>
              <a:t>Design a process and determine IT requirements that will allow this procedure to work.</a:t>
            </a:r>
            <a:r>
              <a:rPr lang="ja-JP" altLang="en-US" sz="2000">
                <a:solidFill>
                  <a:srgbClr val="000000"/>
                </a:solidFill>
                <a:latin typeface="Arial" panose="020B0604020202020204" pitchFamily="34" charset="0"/>
                <a:cs typeface="Arial" panose="020B0604020202020204" pitchFamily="34" charset="0"/>
              </a:rPr>
              <a:t>”</a:t>
            </a:r>
            <a:endParaRPr lang="en-US" altLang="ja-JP" sz="1100" dirty="0">
              <a:solidFill>
                <a:srgbClr val="000000"/>
              </a:solidFill>
              <a:latin typeface="Arial" panose="020B0604020202020204" pitchFamily="34" charset="0"/>
              <a:cs typeface="Arial" panose="020B0604020202020204" pitchFamily="34" charset="0"/>
            </a:endParaRPr>
          </a:p>
          <a:p>
            <a:pPr marL="457200" lvl="0" indent="-457200" eaLnBrk="0" hangingPunct="0">
              <a:spcBef>
                <a:spcPct val="20000"/>
              </a:spcBef>
              <a:buFontTx/>
              <a:buChar char="•"/>
              <a:defRPr/>
            </a:pPr>
            <a:r>
              <a:rPr lang="en-US" sz="2000" i="1" dirty="0">
                <a:solidFill>
                  <a:srgbClr val="000000"/>
                </a:solidFill>
                <a:latin typeface="Arial" panose="020B0604020202020204" pitchFamily="34" charset="0"/>
                <a:cs typeface="Arial" panose="020B0604020202020204" pitchFamily="34" charset="0"/>
              </a:rPr>
              <a:t>Concept Modelling was a critical tool in understanding the underlying policies, </a:t>
            </a:r>
            <a:br>
              <a:rPr lang="en-US" sz="2000" i="1" dirty="0">
                <a:solidFill>
                  <a:srgbClr val="000000"/>
                </a:solidFill>
                <a:latin typeface="Arial" panose="020B0604020202020204" pitchFamily="34" charset="0"/>
                <a:cs typeface="Arial" panose="020B0604020202020204" pitchFamily="34" charset="0"/>
              </a:rPr>
            </a:br>
            <a:r>
              <a:rPr lang="en-US" sz="2000" i="1" dirty="0">
                <a:solidFill>
                  <a:srgbClr val="000000"/>
                </a:solidFill>
                <a:latin typeface="Arial" panose="020B0604020202020204" pitchFamily="34" charset="0"/>
                <a:cs typeface="Arial" panose="020B0604020202020204" pitchFamily="34" charset="0"/>
              </a:rPr>
              <a:t>and developing the process &amp; requirements</a:t>
            </a:r>
          </a:p>
        </p:txBody>
      </p:sp>
      <p:pic>
        <p:nvPicPr>
          <p:cNvPr id="93188" name="Picture 4" descr="Floods Hit Canada's Oil Sands Hub in Fort McMurray, Forcing Some Evacuations">
            <a:extLst>
              <a:ext uri="{FF2B5EF4-FFF2-40B4-BE49-F238E27FC236}">
                <a16:creationId xmlns:a16="http://schemas.microsoft.com/office/drawing/2014/main" id="{33AC85D8-448B-0A44-A95E-29DE6607F2F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438762" y="1350960"/>
            <a:ext cx="3419111" cy="22234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ressure_Vessel">
            <a:extLst>
              <a:ext uri="{FF2B5EF4-FFF2-40B4-BE49-F238E27FC236}">
                <a16:creationId xmlns:a16="http://schemas.microsoft.com/office/drawing/2014/main" id="{6BCDE3DD-FCF8-6E42-8459-C5F2D4A3931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6253" y="1350960"/>
            <a:ext cx="2911108" cy="2183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descr="Picture1">
            <a:extLst>
              <a:ext uri="{FF2B5EF4-FFF2-40B4-BE49-F238E27FC236}">
                <a16:creationId xmlns:a16="http://schemas.microsoft.com/office/drawing/2014/main" id="{0C70D325-51EF-AB47-82A0-0740A8CAC4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1509" y="1350960"/>
            <a:ext cx="2911108" cy="220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492597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9795">
                                            <p:txEl>
                                              <p:pRg st="1" end="1"/>
                                            </p:txEl>
                                          </p:spTgt>
                                        </p:tgtEl>
                                        <p:attrNameLst>
                                          <p:attrName>style.visibility</p:attrName>
                                        </p:attrNameLst>
                                      </p:cBhvr>
                                      <p:to>
                                        <p:strVal val="visible"/>
                                      </p:to>
                                    </p:set>
                                    <p:animEffect transition="in" filter="dissolve">
                                      <p:cBhvr>
                                        <p:cTn id="7" dur="500"/>
                                        <p:tgtEl>
                                          <p:spTgt spid="289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9795">
                                            <p:txEl>
                                              <p:pRg st="2" end="2"/>
                                            </p:txEl>
                                          </p:spTgt>
                                        </p:tgtEl>
                                        <p:attrNameLst>
                                          <p:attrName>style.visibility</p:attrName>
                                        </p:attrNameLst>
                                      </p:cBhvr>
                                      <p:to>
                                        <p:strVal val="visible"/>
                                      </p:to>
                                    </p:set>
                                    <p:animEffect transition="in" filter="dissolve">
                                      <p:cBhvr>
                                        <p:cTn id="12" dur="500"/>
                                        <p:tgtEl>
                                          <p:spTgt spid="289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9795">
                                            <p:txEl>
                                              <p:pRg st="3" end="3"/>
                                            </p:txEl>
                                          </p:spTgt>
                                        </p:tgtEl>
                                        <p:attrNameLst>
                                          <p:attrName>style.visibility</p:attrName>
                                        </p:attrNameLst>
                                      </p:cBhvr>
                                      <p:to>
                                        <p:strVal val="visible"/>
                                      </p:to>
                                    </p:set>
                                    <p:animEffect transition="in" filter="dissolve">
                                      <p:cBhvr>
                                        <p:cTn id="17" dur="500"/>
                                        <p:tgtEl>
                                          <p:spTgt spid="289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9795">
                                            <p:txEl>
                                              <p:pRg st="4" end="4"/>
                                            </p:txEl>
                                          </p:spTgt>
                                        </p:tgtEl>
                                        <p:attrNameLst>
                                          <p:attrName>style.visibility</p:attrName>
                                        </p:attrNameLst>
                                      </p:cBhvr>
                                      <p:to>
                                        <p:strVal val="visible"/>
                                      </p:to>
                                    </p:set>
                                    <p:animEffect transition="in" filter="dissolve">
                                      <p:cBhvr>
                                        <p:cTn id="22" dur="500"/>
                                        <p:tgtEl>
                                          <p:spTgt spid="289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0FDD-5265-A4A4-C664-1432DA7D893D}"/>
            </a:ext>
          </a:extLst>
        </p:cNvPr>
        <p:cNvGrpSpPr/>
        <p:nvPr/>
      </p:nvGrpSpPr>
      <p:grpSpPr>
        <a:xfrm>
          <a:off x="0" y="0"/>
          <a:ext cx="0" cy="0"/>
          <a:chOff x="0" y="0"/>
          <a:chExt cx="0" cy="0"/>
        </a:xfrm>
      </p:grpSpPr>
      <p:graphicFrame>
        <p:nvGraphicFramePr>
          <p:cNvPr id="113666" name="Object 2">
            <a:extLst>
              <a:ext uri="{FF2B5EF4-FFF2-40B4-BE49-F238E27FC236}">
                <a16:creationId xmlns:a16="http://schemas.microsoft.com/office/drawing/2014/main" id="{5FE3ED34-7031-AC81-552D-7B87D67FE4C8}"/>
              </a:ext>
            </a:extLst>
          </p:cNvPr>
          <p:cNvGraphicFramePr>
            <a:graphicFrameLocks noChangeAspect="1"/>
          </p:cNvGraphicFramePr>
          <p:nvPr/>
        </p:nvGraphicFramePr>
        <p:xfrm>
          <a:off x="1434662" y="2102672"/>
          <a:ext cx="8077200" cy="4527550"/>
        </p:xfrm>
        <a:graphic>
          <a:graphicData uri="http://schemas.openxmlformats.org/presentationml/2006/ole">
            <mc:AlternateContent xmlns:mc="http://schemas.openxmlformats.org/markup-compatibility/2006">
              <mc:Choice xmlns:v="urn:schemas-microsoft-com:vml" Requires="v">
                <p:oleObj name="Visio" r:id="rId3" imgW="9150258" imgH="5125692" progId="Visio.Drawing.11">
                  <p:embed/>
                </p:oleObj>
              </mc:Choice>
              <mc:Fallback>
                <p:oleObj name="Visio" r:id="rId3" imgW="9150258" imgH="5125692" progId="Visio.Drawing.11">
                  <p:embed/>
                  <p:pic>
                    <p:nvPicPr>
                      <p:cNvPr id="1136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62" y="2102672"/>
                        <a:ext cx="8077200" cy="4527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3667" name="Rectangle 3">
            <a:extLst>
              <a:ext uri="{FF2B5EF4-FFF2-40B4-BE49-F238E27FC236}">
                <a16:creationId xmlns:a16="http://schemas.microsoft.com/office/drawing/2014/main" id="{A14B3ECC-840A-AADF-9E7D-FBB6CBDB51C6}"/>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r>
              <a:rPr lang="en-US" dirty="0">
                <a:latin typeface="Arial" charset="0"/>
                <a:cs typeface="Times New Roman" charset="0"/>
              </a:rPr>
              <a:t>From ERD to Dimensional Model</a:t>
            </a:r>
            <a:endParaRPr lang="en-US" sz="3200" dirty="0">
              <a:latin typeface="Arial" charset="0"/>
            </a:endParaRPr>
          </a:p>
        </p:txBody>
      </p:sp>
      <p:sp>
        <p:nvSpPr>
          <p:cNvPr id="2" name="TextBox 1">
            <a:extLst>
              <a:ext uri="{FF2B5EF4-FFF2-40B4-BE49-F238E27FC236}">
                <a16:creationId xmlns:a16="http://schemas.microsoft.com/office/drawing/2014/main" id="{BB6DA389-972A-8419-BAEE-4F9740E66082}"/>
              </a:ext>
            </a:extLst>
          </p:cNvPr>
          <p:cNvSpPr txBox="1"/>
          <p:nvPr/>
        </p:nvSpPr>
        <p:spPr>
          <a:xfrm>
            <a:off x="3909848" y="2248569"/>
            <a:ext cx="1250731" cy="584775"/>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pPr algn="ctr"/>
            <a:r>
              <a:rPr lang="en-GB" dirty="0"/>
              <a:t>Title</a:t>
            </a:r>
            <a:br>
              <a:rPr lang="en-GB" dirty="0"/>
            </a:br>
            <a:r>
              <a:rPr lang="en-GB" dirty="0"/>
              <a:t>Dimension</a:t>
            </a:r>
          </a:p>
        </p:txBody>
      </p:sp>
      <p:sp>
        <p:nvSpPr>
          <p:cNvPr id="3" name="TextBox 2">
            <a:extLst>
              <a:ext uri="{FF2B5EF4-FFF2-40B4-BE49-F238E27FC236}">
                <a16:creationId xmlns:a16="http://schemas.microsoft.com/office/drawing/2014/main" id="{5347832D-5DB4-DE29-473E-3419CCD3D4D7}"/>
              </a:ext>
            </a:extLst>
          </p:cNvPr>
          <p:cNvSpPr txBox="1"/>
          <p:nvPr/>
        </p:nvSpPr>
        <p:spPr>
          <a:xfrm>
            <a:off x="6821216" y="2909628"/>
            <a:ext cx="1250731" cy="584775"/>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pPr algn="ctr"/>
            <a:r>
              <a:rPr lang="en-GB" dirty="0"/>
              <a:t>Cardholder Dimension</a:t>
            </a:r>
          </a:p>
        </p:txBody>
      </p:sp>
      <p:sp>
        <p:nvSpPr>
          <p:cNvPr id="5" name="TextBox 4">
            <a:extLst>
              <a:ext uri="{FF2B5EF4-FFF2-40B4-BE49-F238E27FC236}">
                <a16:creationId xmlns:a16="http://schemas.microsoft.com/office/drawing/2014/main" id="{8D55A118-2F01-F731-51A7-33C88ED15640}"/>
              </a:ext>
            </a:extLst>
          </p:cNvPr>
          <p:cNvSpPr txBox="1"/>
          <p:nvPr/>
        </p:nvSpPr>
        <p:spPr>
          <a:xfrm>
            <a:off x="3284482" y="5505847"/>
            <a:ext cx="1250731" cy="338554"/>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pPr algn="ctr"/>
            <a:r>
              <a:rPr lang="en-GB" dirty="0"/>
              <a:t>Loan Fact</a:t>
            </a:r>
          </a:p>
        </p:txBody>
      </p:sp>
      <p:sp>
        <p:nvSpPr>
          <p:cNvPr id="6" name="TextBox 5">
            <a:extLst>
              <a:ext uri="{FF2B5EF4-FFF2-40B4-BE49-F238E27FC236}">
                <a16:creationId xmlns:a16="http://schemas.microsoft.com/office/drawing/2014/main" id="{62CC7F9D-2705-7DE7-9347-C09918BB8393}"/>
              </a:ext>
            </a:extLst>
          </p:cNvPr>
          <p:cNvSpPr txBox="1"/>
          <p:nvPr/>
        </p:nvSpPr>
        <p:spPr>
          <a:xfrm>
            <a:off x="1792013" y="3304858"/>
            <a:ext cx="1250731" cy="584775"/>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pPr algn="ctr"/>
            <a:r>
              <a:rPr lang="en-GB" dirty="0"/>
              <a:t>Title</a:t>
            </a:r>
            <a:br>
              <a:rPr lang="en-GB" dirty="0"/>
            </a:br>
            <a:r>
              <a:rPr lang="en-GB" dirty="0"/>
              <a:t>Dimension</a:t>
            </a:r>
          </a:p>
        </p:txBody>
      </p:sp>
      <p:sp>
        <p:nvSpPr>
          <p:cNvPr id="7" name="TextBox 6">
            <a:extLst>
              <a:ext uri="{FF2B5EF4-FFF2-40B4-BE49-F238E27FC236}">
                <a16:creationId xmlns:a16="http://schemas.microsoft.com/office/drawing/2014/main" id="{D0E917C4-C359-AF23-4CB9-5723A595F306}"/>
              </a:ext>
            </a:extLst>
          </p:cNvPr>
          <p:cNvSpPr txBox="1"/>
          <p:nvPr/>
        </p:nvSpPr>
        <p:spPr>
          <a:xfrm>
            <a:off x="2511971" y="4775175"/>
            <a:ext cx="1250731" cy="584775"/>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pPr algn="ctr"/>
            <a:r>
              <a:rPr lang="en-GB" dirty="0"/>
              <a:t>Title</a:t>
            </a:r>
            <a:br>
              <a:rPr lang="en-GB" dirty="0"/>
            </a:br>
            <a:r>
              <a:rPr lang="en-GB" dirty="0"/>
              <a:t>Dimension</a:t>
            </a:r>
          </a:p>
        </p:txBody>
      </p:sp>
      <p:sp>
        <p:nvSpPr>
          <p:cNvPr id="8" name="TextBox 7">
            <a:extLst>
              <a:ext uri="{FF2B5EF4-FFF2-40B4-BE49-F238E27FC236}">
                <a16:creationId xmlns:a16="http://schemas.microsoft.com/office/drawing/2014/main" id="{62E59C7A-0A24-FB98-FEF5-0C9EF0218AD8}"/>
              </a:ext>
            </a:extLst>
          </p:cNvPr>
          <p:cNvSpPr txBox="1"/>
          <p:nvPr/>
        </p:nvSpPr>
        <p:spPr>
          <a:xfrm>
            <a:off x="6989378" y="4301359"/>
            <a:ext cx="1250731" cy="338554"/>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pPr algn="ctr"/>
            <a:r>
              <a:rPr lang="en-GB" dirty="0"/>
              <a:t>Loan Fact</a:t>
            </a:r>
          </a:p>
        </p:txBody>
      </p:sp>
      <p:sp>
        <p:nvSpPr>
          <p:cNvPr id="9" name="TextBox 8">
            <a:extLst>
              <a:ext uri="{FF2B5EF4-FFF2-40B4-BE49-F238E27FC236}">
                <a16:creationId xmlns:a16="http://schemas.microsoft.com/office/drawing/2014/main" id="{2B50551D-5420-1C7D-AC02-7A322304587A}"/>
              </a:ext>
            </a:extLst>
          </p:cNvPr>
          <p:cNvSpPr txBox="1"/>
          <p:nvPr/>
        </p:nvSpPr>
        <p:spPr>
          <a:xfrm>
            <a:off x="8550165" y="2766248"/>
            <a:ext cx="2454166" cy="1077218"/>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GB" dirty="0"/>
              <a:t>Plus – </a:t>
            </a:r>
          </a:p>
          <a:p>
            <a:pPr marL="285750" indent="-285750">
              <a:buFont typeface="Arial" panose="020B0604020202020204" pitchFamily="34" charset="0"/>
              <a:buChar char="•"/>
            </a:pPr>
            <a:r>
              <a:rPr lang="en-GB" dirty="0"/>
              <a:t>Calendar Dimension</a:t>
            </a:r>
          </a:p>
          <a:p>
            <a:pPr marL="285750" indent="-285750">
              <a:buFont typeface="Arial" panose="020B0604020202020204" pitchFamily="34" charset="0"/>
              <a:buChar char="•"/>
            </a:pPr>
            <a:r>
              <a:rPr lang="en-GB" dirty="0"/>
              <a:t>Branch Dimension</a:t>
            </a:r>
          </a:p>
          <a:p>
            <a:pPr marL="285750" indent="-285750">
              <a:buFont typeface="Arial" panose="020B0604020202020204" pitchFamily="34" charset="0"/>
              <a:buChar char="•"/>
            </a:pPr>
            <a:r>
              <a:rPr lang="en-GB" dirty="0"/>
              <a:t>…?</a:t>
            </a:r>
          </a:p>
        </p:txBody>
      </p:sp>
      <p:sp>
        <p:nvSpPr>
          <p:cNvPr id="11" name="TextBox 10">
            <a:extLst>
              <a:ext uri="{FF2B5EF4-FFF2-40B4-BE49-F238E27FC236}">
                <a16:creationId xmlns:a16="http://schemas.microsoft.com/office/drawing/2014/main" id="{B6F2F9BD-7F4B-FB2E-58A8-1C7B77A1A591}"/>
              </a:ext>
            </a:extLst>
          </p:cNvPr>
          <p:cNvSpPr txBox="1"/>
          <p:nvPr/>
        </p:nvSpPr>
        <p:spPr>
          <a:xfrm>
            <a:off x="814556" y="684650"/>
            <a:ext cx="6632025" cy="1477328"/>
          </a:xfrm>
          <a:prstGeom prst="rect">
            <a:avLst/>
          </a:prstGeom>
          <a:noFill/>
        </p:spPr>
        <p:txBody>
          <a:bodyPr wrap="square">
            <a:spAutoFit/>
          </a:bodyPr>
          <a:lstStyle/>
          <a:p>
            <a:r>
              <a:rPr lang="en-US" dirty="0">
                <a:solidFill>
                  <a:srgbClr val="000000"/>
                </a:solidFill>
                <a:latin typeface="Arial" charset="0"/>
                <a:ea typeface="ＭＳ Ｐゴシック" charset="0"/>
              </a:rPr>
              <a:t>Various methodologies are available, but they can</a:t>
            </a:r>
          </a:p>
          <a:p>
            <a:pPr marL="285750" indent="-285750">
              <a:buFont typeface="Arial" panose="020B0604020202020204" pitchFamily="34" charset="0"/>
              <a:buChar char="•"/>
            </a:pPr>
            <a:r>
              <a:rPr lang="en-US" dirty="0">
                <a:solidFill>
                  <a:srgbClr val="000000"/>
                </a:solidFill>
                <a:latin typeface="Arial" charset="0"/>
                <a:ea typeface="ＭＳ Ｐゴシック" charset="0"/>
              </a:rPr>
              <a:t>raise client expectations</a:t>
            </a:r>
          </a:p>
          <a:p>
            <a:pPr marL="285750" indent="-285750">
              <a:buFont typeface="Arial" panose="020B0604020202020204" pitchFamily="34" charset="0"/>
              <a:buChar char="•"/>
            </a:pPr>
            <a:r>
              <a:rPr lang="en-US" dirty="0">
                <a:solidFill>
                  <a:srgbClr val="000000"/>
                </a:solidFill>
                <a:latin typeface="Arial" charset="0"/>
                <a:ea typeface="ＭＳ Ｐゴシック" charset="0"/>
              </a:rPr>
              <a:t>suggest Dimensional Models not possible with current data</a:t>
            </a:r>
          </a:p>
          <a:p>
            <a:r>
              <a:rPr lang="en-US" dirty="0">
                <a:solidFill>
                  <a:srgbClr val="000000"/>
                </a:solidFill>
                <a:latin typeface="Arial" charset="0"/>
                <a:ea typeface="ＭＳ Ｐゴシック" charset="0"/>
              </a:rPr>
              <a:t>We start with an ERD drawn top-down…</a:t>
            </a:r>
          </a:p>
          <a:p>
            <a:pPr marL="285750" indent="-285750">
              <a:buFont typeface="Arial" panose="020B0604020202020204" pitchFamily="34" charset="0"/>
              <a:buChar char="•"/>
            </a:pPr>
            <a:endParaRPr lang="en-GB" dirty="0"/>
          </a:p>
        </p:txBody>
      </p:sp>
      <p:sp>
        <p:nvSpPr>
          <p:cNvPr id="12" name="TextBox 11">
            <a:extLst>
              <a:ext uri="{FF2B5EF4-FFF2-40B4-BE49-F238E27FC236}">
                <a16:creationId xmlns:a16="http://schemas.microsoft.com/office/drawing/2014/main" id="{DC0ED511-70B7-00B9-80F0-A40E01EB11AD}"/>
              </a:ext>
            </a:extLst>
          </p:cNvPr>
          <p:cNvSpPr txBox="1"/>
          <p:nvPr/>
        </p:nvSpPr>
        <p:spPr>
          <a:xfrm>
            <a:off x="6463284" y="5457378"/>
            <a:ext cx="3048001" cy="584775"/>
          </a:xfrm>
          <a:prstGeom prst="rect">
            <a:avLst/>
          </a:prstGeom>
          <a:solidFill>
            <a:schemeClr val="bg1"/>
          </a:solidFill>
        </p:spPr>
        <p:txBody>
          <a:bodyPr wrap="square" rtlCol="0">
            <a:spAutoFit/>
          </a:bodyPr>
          <a:lstStyle>
            <a:defPPr>
              <a:defRPr lang="en-US"/>
            </a:defPPr>
            <a:lvl1pPr>
              <a:defRPr sz="1600">
                <a:latin typeface="Arial" panose="020B0604020202020204" pitchFamily="34" charset="0"/>
                <a:cs typeface="Arial" panose="020B0604020202020204" pitchFamily="34" charset="0"/>
              </a:defRPr>
            </a:lvl1pPr>
          </a:lstStyle>
          <a:p>
            <a:r>
              <a:rPr lang="en-GB" dirty="0"/>
              <a:t>Note – the Fact is actually "Loan Item," a "flattened" Loan</a:t>
            </a:r>
          </a:p>
        </p:txBody>
      </p:sp>
    </p:spTree>
    <p:extLst>
      <p:ext uri="{BB962C8B-B14F-4D97-AF65-F5344CB8AC3E}">
        <p14:creationId xmlns:p14="http://schemas.microsoft.com/office/powerpoint/2010/main" val="325516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dissolve">
                                      <p:cBhvr>
                                        <p:cTn id="18" dur="500"/>
                                        <p:tgtEl>
                                          <p:spTgt spid="1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par>
                                <p:cTn id="39" presetID="9" presetClass="entr" presetSubtype="0" fill="hold" nodeType="withEffect">
                                  <p:stCondLst>
                                    <p:cond delay="0"/>
                                  </p:stCondLst>
                                  <p:childTnLst>
                                    <p:set>
                                      <p:cBhvr>
                                        <p:cTn id="40" dur="1" fill="hold">
                                          <p:stCondLst>
                                            <p:cond delay="0"/>
                                          </p:stCondLst>
                                        </p:cTn>
                                        <p:tgtEl>
                                          <p:spTgt spid="113666"/>
                                        </p:tgtEl>
                                        <p:attrNameLst>
                                          <p:attrName>style.visibility</p:attrName>
                                        </p:attrNameLst>
                                      </p:cBhvr>
                                      <p:to>
                                        <p:strVal val="visible"/>
                                      </p:to>
                                    </p:set>
                                    <p:animEffect transition="in" filter="dissolve">
                                      <p:cBhvr>
                                        <p:cTn id="41" dur="500"/>
                                        <p:tgtEl>
                                          <p:spTgt spid="11366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7D1F-C08D-B947-9A49-DF7492B7F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C7D22-5AA0-3F49-7E88-8A64B8E5D50A}"/>
              </a:ext>
            </a:extLst>
          </p:cNvPr>
          <p:cNvSpPr>
            <a:spLocks noGrp="1"/>
          </p:cNvSpPr>
          <p:nvPr>
            <p:ph type="title"/>
          </p:nvPr>
        </p:nvSpPr>
        <p:spPr/>
        <p:txBody>
          <a:bodyPr/>
          <a:lstStyle/>
          <a:p>
            <a:r>
              <a:rPr lang="en-GB" dirty="0"/>
              <a:t>The Fact will be some low-level associative or characteristic</a:t>
            </a:r>
          </a:p>
        </p:txBody>
      </p:sp>
      <p:pic>
        <p:nvPicPr>
          <p:cNvPr id="1030" name="Picture 6">
            <a:extLst>
              <a:ext uri="{FF2B5EF4-FFF2-40B4-BE49-F238E27FC236}">
                <a16:creationId xmlns:a16="http://schemas.microsoft.com/office/drawing/2014/main" id="{B0014576-7E2F-FB52-8E72-3FE929F1B0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7048" y="655125"/>
            <a:ext cx="11634952" cy="58250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1BB4A363-8222-D195-6C23-27C561F9F666}"/>
              </a:ext>
            </a:extLst>
          </p:cNvPr>
          <p:cNvSpPr/>
          <p:nvPr/>
        </p:nvSpPr>
        <p:spPr>
          <a:xfrm>
            <a:off x="2406869" y="5360276"/>
            <a:ext cx="1597572" cy="1072055"/>
          </a:xfrm>
          <a:prstGeom prst="round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85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47AC0-DFF6-0900-76DB-AF2C87DB2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93F35-1C13-70B3-7457-1123048D08DA}"/>
              </a:ext>
            </a:extLst>
          </p:cNvPr>
          <p:cNvSpPr>
            <a:spLocks noGrp="1"/>
          </p:cNvSpPr>
          <p:nvPr>
            <p:ph type="title"/>
          </p:nvPr>
        </p:nvSpPr>
        <p:spPr/>
        <p:txBody>
          <a:bodyPr/>
          <a:lstStyle/>
          <a:p>
            <a:r>
              <a:rPr lang="en-US" dirty="0"/>
              <a:t>Entities at the far side of a 1:M can't be included</a:t>
            </a:r>
            <a:endParaRPr lang="en-GB" dirty="0"/>
          </a:p>
        </p:txBody>
      </p:sp>
      <p:pic>
        <p:nvPicPr>
          <p:cNvPr id="2050" name="Picture 2">
            <a:extLst>
              <a:ext uri="{FF2B5EF4-FFF2-40B4-BE49-F238E27FC236}">
                <a16:creationId xmlns:a16="http://schemas.microsoft.com/office/drawing/2014/main" id="{3F1D328F-2FA8-4936-9C97-63654C087D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672" y="655139"/>
            <a:ext cx="11644327" cy="582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7230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AB83-C3EB-AB50-E95A-B9EDDDE71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10C12-AB6D-DAF8-895D-36AA0E49C496}"/>
              </a:ext>
            </a:extLst>
          </p:cNvPr>
          <p:cNvSpPr>
            <a:spLocks noGrp="1"/>
          </p:cNvSpPr>
          <p:nvPr>
            <p:ph type="title"/>
          </p:nvPr>
        </p:nvSpPr>
        <p:spPr/>
        <p:txBody>
          <a:bodyPr/>
          <a:lstStyle/>
          <a:p>
            <a:r>
              <a:rPr lang="en-GB" dirty="0"/>
              <a:t>Entities "flattened" into Dimensions</a:t>
            </a:r>
          </a:p>
        </p:txBody>
      </p:sp>
      <p:pic>
        <p:nvPicPr>
          <p:cNvPr id="3074" name="Picture 2">
            <a:extLst>
              <a:ext uri="{FF2B5EF4-FFF2-40B4-BE49-F238E27FC236}">
                <a16:creationId xmlns:a16="http://schemas.microsoft.com/office/drawing/2014/main" id="{3DAABD96-1149-5C73-8AB3-7C07109813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33613"/>
            <a:ext cx="12192000" cy="238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57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F1CB-E5BB-D72B-842B-279D40B8F121}"/>
            </a:ext>
          </a:extLst>
        </p:cNvPr>
        <p:cNvGrpSpPr/>
        <p:nvPr/>
      </p:nvGrpSpPr>
      <p:grpSpPr>
        <a:xfrm>
          <a:off x="0" y="0"/>
          <a:ext cx="0" cy="0"/>
          <a:chOff x="0" y="0"/>
          <a:chExt cx="0" cy="0"/>
        </a:xfrm>
      </p:grpSpPr>
      <p:sp>
        <p:nvSpPr>
          <p:cNvPr id="115714" name="Rectangle 2">
            <a:extLst>
              <a:ext uri="{FF2B5EF4-FFF2-40B4-BE49-F238E27FC236}">
                <a16:creationId xmlns:a16="http://schemas.microsoft.com/office/drawing/2014/main" id="{D9A08351-CF44-68E2-F864-1A72421E2BB0}"/>
              </a:ext>
            </a:extLst>
          </p:cNvPr>
          <p:cNvSpPr>
            <a:spLocks noChangeArrowheads="1"/>
          </p:cNvSpPr>
          <p:nvPr/>
        </p:nvSpPr>
        <p:spPr bwMode="auto">
          <a:xfrm>
            <a:off x="885237" y="857691"/>
            <a:ext cx="4601155" cy="42288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Jim</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sister-in-law June has just returned from a BI conference, and she has Jim all wound up about building a query database so he can </a:t>
            </a:r>
            <a:r>
              <a:rPr lang="en-US" sz="1600" dirty="0" err="1">
                <a:solidFill>
                  <a:srgbClr val="000000"/>
                </a:solidFill>
                <a:latin typeface="Arial" charset="0"/>
                <a:ea typeface="ＭＳ Ｐゴシック" charset="0"/>
              </a:rPr>
              <a:t>analyse</a:t>
            </a:r>
            <a:r>
              <a:rPr lang="en-US" sz="1600" dirty="0">
                <a:solidFill>
                  <a:srgbClr val="000000"/>
                </a:solidFill>
                <a:latin typeface="Arial" charset="0"/>
                <a:ea typeface="ＭＳ Ｐゴシック" charset="0"/>
              </a:rPr>
              <a:t> sales (purchases by customers.) </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Construct a dimensional model for Jim, using the following E-R model as a starting point.  At this point, don</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t worry about individual attributes – just which entities would collapse into which fact or dimension. A few notes:</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 Jim</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has grown to a nationwide chain, with stores in many regions. Most regions cover one or more states, although some regions only cover part of a state (e.g., Northern California and Southern California).  Each store is in a single city, though, and each city is in only one region.</a:t>
            </a:r>
          </a:p>
          <a:p>
            <a:pPr eaLnBrk="0" fontAlgn="base" hangingPunct="0">
              <a:lnSpc>
                <a:spcPct val="90000"/>
              </a:lnSpc>
              <a:spcBef>
                <a:spcPct val="50000"/>
              </a:spcBef>
              <a:spcAft>
                <a:spcPct val="0"/>
              </a:spcAft>
              <a:buSzPct val="100000"/>
              <a:defRPr/>
            </a:pPr>
            <a:endParaRPr lang="en-US" sz="1600" dirty="0">
              <a:solidFill>
                <a:srgbClr val="000000"/>
              </a:solidFill>
              <a:latin typeface="Arial" charset="0"/>
              <a:ea typeface="ＭＳ Ｐゴシック" charset="0"/>
            </a:endParaRPr>
          </a:p>
        </p:txBody>
      </p:sp>
      <p:sp>
        <p:nvSpPr>
          <p:cNvPr id="115715" name="Line 3">
            <a:extLst>
              <a:ext uri="{FF2B5EF4-FFF2-40B4-BE49-F238E27FC236}">
                <a16:creationId xmlns:a16="http://schemas.microsoft.com/office/drawing/2014/main" id="{A7CC4CE3-5C0B-FA3F-9822-F3BC4AF89794}"/>
              </a:ext>
            </a:extLst>
          </p:cNvPr>
          <p:cNvSpPr>
            <a:spLocks noChangeShapeType="1"/>
          </p:cNvSpPr>
          <p:nvPr/>
        </p:nvSpPr>
        <p:spPr bwMode="auto">
          <a:xfrm>
            <a:off x="5783058" y="940676"/>
            <a:ext cx="0" cy="3641834"/>
          </a:xfrm>
          <a:prstGeom prst="line">
            <a:avLst/>
          </a:prstGeom>
          <a:noFill/>
          <a:ln w="1905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buClr>
                <a:srgbClr val="000000"/>
              </a:buClr>
              <a:buFontTx/>
              <a:buChar char="•"/>
              <a:defRPr/>
            </a:pPr>
            <a:endParaRPr lang="en-US" sz="3200">
              <a:solidFill>
                <a:srgbClr val="000000"/>
              </a:solidFill>
              <a:latin typeface="Arial" charset="0"/>
              <a:ea typeface="ＭＳ Ｐゴシック" charset="0"/>
            </a:endParaRPr>
          </a:p>
        </p:txBody>
      </p:sp>
      <p:sp>
        <p:nvSpPr>
          <p:cNvPr id="115716" name="Rectangle 4">
            <a:extLst>
              <a:ext uri="{FF2B5EF4-FFF2-40B4-BE49-F238E27FC236}">
                <a16:creationId xmlns:a16="http://schemas.microsoft.com/office/drawing/2014/main" id="{8124CFDC-3930-A4FF-97FF-E41C30566A15}"/>
              </a:ext>
            </a:extLst>
          </p:cNvPr>
          <p:cNvSpPr>
            <a:spLocks noChangeArrowheads="1"/>
          </p:cNvSpPr>
          <p:nvPr/>
        </p:nvSpPr>
        <p:spPr bwMode="auto">
          <a:xfrm>
            <a:off x="6295700" y="851392"/>
            <a:ext cx="4490283" cy="388414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 The layout of stores (Sections, Aisles, Store Categories, etc.) varies widely across the stores.</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 The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Store Category</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indicates if the store is a mall location, </a:t>
            </a:r>
            <a:r>
              <a:rPr lang="en-US" sz="1600" dirty="0" err="1">
                <a:solidFill>
                  <a:srgbClr val="000000"/>
                </a:solidFill>
                <a:latin typeface="Arial" charset="0"/>
                <a:ea typeface="ＭＳ Ｐゴシック" charset="0"/>
              </a:rPr>
              <a:t>streetfront</a:t>
            </a:r>
            <a:r>
              <a:rPr lang="en-US" sz="1600" dirty="0">
                <a:solidFill>
                  <a:srgbClr val="000000"/>
                </a:solidFill>
                <a:latin typeface="Arial" charset="0"/>
                <a:ea typeface="ＭＳ Ｐゴシック" charset="0"/>
              </a:rPr>
              <a:t>, </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captive</a:t>
            </a:r>
            <a:r>
              <a:rPr lang="ja-JP" altLang="en-US"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(contained within another retail outlet,) etc. Web sales are not a factor.</a:t>
            </a:r>
          </a:p>
          <a:p>
            <a:pPr eaLnBrk="0" fontAlgn="base" hangingPunct="0">
              <a:lnSpc>
                <a:spcPct val="90000"/>
              </a:lnSpc>
              <a:spcBef>
                <a:spcPct val="50000"/>
              </a:spcBef>
              <a:spcAft>
                <a:spcPct val="0"/>
              </a:spcAft>
              <a:buSzPct val="100000"/>
              <a:defRPr/>
            </a:pPr>
            <a:r>
              <a:rPr lang="en-US" sz="1600" dirty="0">
                <a:solidFill>
                  <a:srgbClr val="000000"/>
                </a:solidFill>
                <a:latin typeface="Arial" charset="0"/>
                <a:ea typeface="ＭＳ Ｐゴシック" charset="0"/>
              </a:rPr>
              <a:t>Jim is especially interested in how the same Title sells depending on where in the Store it is displayed, because the same Title might end up in different Sections. He also wants to look at Sales by Store, Region, Artist, Publisher, Supplier, Category, … well, just about everything! You</a:t>
            </a:r>
            <a:r>
              <a:rPr lang="fr-FR" altLang="ja-JP" sz="1600" dirty="0">
                <a:solidFill>
                  <a:srgbClr val="000000"/>
                </a:solidFill>
                <a:latin typeface="Arial" charset="0"/>
                <a:ea typeface="ＭＳ Ｐゴシック" charset="0"/>
              </a:rPr>
              <a:t>'</a:t>
            </a:r>
            <a:r>
              <a:rPr lang="en-US" sz="1600" dirty="0" err="1">
                <a:solidFill>
                  <a:srgbClr val="000000"/>
                </a:solidFill>
                <a:latin typeface="Arial" charset="0"/>
                <a:ea typeface="ＭＳ Ｐゴシック" charset="0"/>
              </a:rPr>
              <a:t>ll</a:t>
            </a:r>
            <a:r>
              <a:rPr lang="en-US" sz="1600" dirty="0">
                <a:solidFill>
                  <a:srgbClr val="000000"/>
                </a:solidFill>
                <a:latin typeface="Arial" charset="0"/>
                <a:ea typeface="ＭＳ Ｐゴシック" charset="0"/>
              </a:rPr>
              <a:t> have to decide what</a:t>
            </a:r>
            <a:r>
              <a:rPr lang="fr-FR" altLang="ja-JP" sz="16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s possible and then be prepared to explain it to Jim!</a:t>
            </a:r>
          </a:p>
        </p:txBody>
      </p:sp>
      <p:sp>
        <p:nvSpPr>
          <p:cNvPr id="115717" name="Rectangle 5">
            <a:extLst>
              <a:ext uri="{FF2B5EF4-FFF2-40B4-BE49-F238E27FC236}">
                <a16:creationId xmlns:a16="http://schemas.microsoft.com/office/drawing/2014/main" id="{57F08EB5-B0E9-A84C-6493-AFC082C8AC3B}"/>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r>
              <a:rPr lang="en-US" dirty="0">
                <a:latin typeface="Arial" charset="0"/>
                <a:cs typeface="Times New Roman" charset="0"/>
              </a:rPr>
              <a:t>Self-study Dimensional Modelling exercise</a:t>
            </a:r>
            <a:endParaRPr lang="en-US" sz="3200" dirty="0">
              <a:latin typeface="Arial" charset="0"/>
            </a:endParaRPr>
          </a:p>
        </p:txBody>
      </p:sp>
      <p:sp>
        <p:nvSpPr>
          <p:cNvPr id="4" name="Rectangle 3">
            <a:extLst>
              <a:ext uri="{FF2B5EF4-FFF2-40B4-BE49-F238E27FC236}">
                <a16:creationId xmlns:a16="http://schemas.microsoft.com/office/drawing/2014/main" id="{9D076EEE-C3A9-F155-578B-0F513B3AF78F}"/>
              </a:ext>
            </a:extLst>
          </p:cNvPr>
          <p:cNvSpPr>
            <a:spLocks noChangeArrowheads="1"/>
          </p:cNvSpPr>
          <p:nvPr/>
        </p:nvSpPr>
        <p:spPr bwMode="auto">
          <a:xfrm rot="20634574">
            <a:off x="6922535" y="5140961"/>
            <a:ext cx="2486313" cy="798680"/>
          </a:xfrm>
          <a:prstGeom prst="rect">
            <a:avLst/>
          </a:prstGeom>
          <a:solidFill>
            <a:srgbClr val="FFFF00"/>
          </a:solidFill>
          <a:ln>
            <a:noFill/>
          </a:ln>
          <a:effectLst/>
          <a:extLst>
            <a:ext uri="{91240B29-F687-4f45-9708-019B960494DF}">
              <a14:hiddenLine xmlns="" xmlns:a14="http://schemas.microsoft.com/office/drawing/2010/main" w="12700" cap="rnd">
                <a:solidFill>
                  <a:schemeClr val="tx1"/>
                </a:solidFill>
                <a:prstDash val="sysDot"/>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buClr>
                <a:srgbClr val="CC3300"/>
              </a:buClr>
              <a:buSzPct val="125000"/>
              <a:buFont typeface="Wingdings" pitchFamily="2" charset="2"/>
              <a:buNone/>
              <a:defRPr/>
            </a:pPr>
            <a:r>
              <a:rPr kumimoji="1" lang="en-US" i="1" dirty="0">
                <a:solidFill>
                  <a:srgbClr val="000000"/>
                </a:solidFill>
                <a:latin typeface="Arial" pitchFamily="34" charset="0"/>
                <a:ea typeface="+mn-ea"/>
                <a:cs typeface="Arial" pitchFamily="34" charset="0"/>
              </a:rPr>
              <a:t>Slides </a:t>
            </a:r>
            <a:r>
              <a:rPr kumimoji="1" lang="en-US" i="1" dirty="0">
                <a:solidFill>
                  <a:srgbClr val="000000"/>
                </a:solidFill>
                <a:latin typeface="Arial" pitchFamily="34" charset="0"/>
                <a:cs typeface="Arial" pitchFamily="34" charset="0"/>
              </a:rPr>
              <a:t>90-96</a:t>
            </a:r>
            <a:r>
              <a:rPr kumimoji="1" lang="en-US" i="1" dirty="0">
                <a:solidFill>
                  <a:srgbClr val="000000"/>
                </a:solidFill>
                <a:latin typeface="Arial" pitchFamily="34" charset="0"/>
                <a:ea typeface="+mn-ea"/>
                <a:cs typeface="Arial" pitchFamily="34" charset="0"/>
              </a:rPr>
              <a:t> are a self-study exercise</a:t>
            </a:r>
            <a:r>
              <a:rPr kumimoji="1" lang="en-US" i="1" dirty="0">
                <a:solidFill>
                  <a:srgbClr val="000000"/>
                </a:solidFill>
                <a:latin typeface="Arial" pitchFamily="34" charset="0"/>
                <a:cs typeface="Arial" pitchFamily="34" charset="0"/>
              </a:rPr>
              <a:t> </a:t>
            </a:r>
            <a:r>
              <a:rPr kumimoji="1" lang="en-US" i="1" dirty="0">
                <a:solidFill>
                  <a:srgbClr val="000000"/>
                </a:solidFill>
                <a:latin typeface="Arial" pitchFamily="34" charset="0"/>
                <a:ea typeface="+mn-ea"/>
                <a:cs typeface="Arial" pitchFamily="34" charset="0"/>
              </a:rPr>
              <a:t>– </a:t>
            </a:r>
            <a:br>
              <a:rPr kumimoji="1" lang="en-US" i="1" dirty="0">
                <a:solidFill>
                  <a:srgbClr val="000000"/>
                </a:solidFill>
                <a:latin typeface="Arial" pitchFamily="34" charset="0"/>
                <a:ea typeface="+mn-ea"/>
                <a:cs typeface="Arial" pitchFamily="34" charset="0"/>
              </a:rPr>
            </a:br>
            <a:r>
              <a:rPr kumimoji="1" lang="en-US" i="1" dirty="0">
                <a:solidFill>
                  <a:srgbClr val="000000"/>
                </a:solidFill>
                <a:latin typeface="Arial" pitchFamily="34" charset="0"/>
                <a:ea typeface="+mn-ea"/>
                <a:cs typeface="Arial" pitchFamily="34" charset="0"/>
              </a:rPr>
              <a:t>skip ahead to 97.</a:t>
            </a:r>
          </a:p>
        </p:txBody>
      </p:sp>
    </p:spTree>
    <p:extLst>
      <p:ext uri="{BB962C8B-B14F-4D97-AF65-F5344CB8AC3E}">
        <p14:creationId xmlns:p14="http://schemas.microsoft.com/office/powerpoint/2010/main" val="6371627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70123-0A00-3585-1224-F3983099E490}"/>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C8DBDED4-2385-96A3-3779-3BB85BB8D241}"/>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en-US" sz="3200" dirty="0">
                <a:latin typeface="Arial" charset="0"/>
                <a:cs typeface="Times New Roman" charset="0"/>
              </a:rPr>
              <a:t>Dimensional Modelling exercise</a:t>
            </a:r>
            <a:endParaRPr lang="en-US" sz="3200" dirty="0">
              <a:latin typeface="Arial" charset="0"/>
            </a:endParaRPr>
          </a:p>
        </p:txBody>
      </p:sp>
      <p:graphicFrame>
        <p:nvGraphicFramePr>
          <p:cNvPr id="116740" name="Object 4">
            <a:extLst>
              <a:ext uri="{FF2B5EF4-FFF2-40B4-BE49-F238E27FC236}">
                <a16:creationId xmlns:a16="http://schemas.microsoft.com/office/drawing/2014/main" id="{33BB0CF5-AE76-362D-00D4-732FA2DF29CB}"/>
              </a:ext>
            </a:extLst>
          </p:cNvPr>
          <p:cNvGraphicFramePr>
            <a:graphicFrameLocks noChangeAspect="1"/>
          </p:cNvGraphicFramePr>
          <p:nvPr/>
        </p:nvGraphicFramePr>
        <p:xfrm>
          <a:off x="2617788" y="1196975"/>
          <a:ext cx="6958012" cy="4464050"/>
        </p:xfrm>
        <a:graphic>
          <a:graphicData uri="http://schemas.openxmlformats.org/presentationml/2006/ole">
            <mc:AlternateContent xmlns:mc="http://schemas.openxmlformats.org/markup-compatibility/2006">
              <mc:Choice xmlns:v="urn:schemas-microsoft-com:vml" Requires="v">
                <p:oleObj name="Visio" r:id="rId3" imgW="7810648" imgH="5026697" progId="Visio.Drawing.11">
                  <p:embed/>
                </p:oleObj>
              </mc:Choice>
              <mc:Fallback>
                <p:oleObj name="Visio" r:id="rId3" imgW="7810648" imgH="5026697" progId="Visio.Drawing.11">
                  <p:embed/>
                  <p:pic>
                    <p:nvPicPr>
                      <p:cNvPr id="1167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788" y="1196975"/>
                        <a:ext cx="6958012" cy="4464050"/>
                      </a:xfrm>
                      <a:prstGeom prst="rect">
                        <a:avLst/>
                      </a:prstGeom>
                      <a:noFill/>
                      <a:ln>
                        <a:noFill/>
                      </a:ln>
                      <a:effectLst/>
                      <a:extLst>
                        <a:ext uri="{909E8E84-426E-40dd-AFC4-6F175D3DCCD1}">
                          <a14:hiddenFill xmlns="" xmlns:a14="http://schemas.microsoft.com/office/drawing/2010/main">
                            <a:solidFill>
                              <a:srgbClr val="0000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762864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C95F-177B-ABDC-EEB1-53A784457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378D0-29CA-8118-0976-1284CDEDD9B1}"/>
              </a:ext>
            </a:extLst>
          </p:cNvPr>
          <p:cNvSpPr>
            <a:spLocks noGrp="1"/>
          </p:cNvSpPr>
          <p:nvPr>
            <p:ph type="title"/>
          </p:nvPr>
        </p:nvSpPr>
        <p:spPr/>
        <p:txBody>
          <a:bodyPr/>
          <a:lstStyle/>
          <a:p>
            <a:r>
              <a:rPr lang="en-US" dirty="0">
                <a:latin typeface="Arial" charset="0"/>
                <a:cs typeface="Times New Roman" charset="0"/>
              </a:rPr>
              <a:t>Dimensional Modelling exercise</a:t>
            </a:r>
            <a:endParaRPr lang="en-US" dirty="0"/>
          </a:p>
        </p:txBody>
      </p:sp>
      <p:pic>
        <p:nvPicPr>
          <p:cNvPr id="4" name="Picture 3">
            <a:extLst>
              <a:ext uri="{FF2B5EF4-FFF2-40B4-BE49-F238E27FC236}">
                <a16:creationId xmlns:a16="http://schemas.microsoft.com/office/drawing/2014/main" id="{F3226A73-6189-E64F-F97E-33820FBDB012}"/>
              </a:ext>
            </a:extLst>
          </p:cNvPr>
          <p:cNvPicPr>
            <a:picLocks noChangeAspect="1"/>
          </p:cNvPicPr>
          <p:nvPr/>
        </p:nvPicPr>
        <p:blipFill>
          <a:blip r:embed="rId3"/>
          <a:stretch>
            <a:fillRect/>
          </a:stretch>
        </p:blipFill>
        <p:spPr>
          <a:xfrm>
            <a:off x="1646053" y="801278"/>
            <a:ext cx="8972919" cy="6056721"/>
          </a:xfrm>
          <a:prstGeom prst="rect">
            <a:avLst/>
          </a:prstGeom>
        </p:spPr>
      </p:pic>
    </p:spTree>
    <p:extLst>
      <p:ext uri="{BB962C8B-B14F-4D97-AF65-F5344CB8AC3E}">
        <p14:creationId xmlns:p14="http://schemas.microsoft.com/office/powerpoint/2010/main" val="2070542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EB0E-9F3C-5110-BE5E-03C96DC838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C00145-F1CB-30C5-EF31-AA3D350ABCEC}"/>
              </a:ext>
            </a:extLst>
          </p:cNvPr>
          <p:cNvSpPr>
            <a:spLocks noGrp="1"/>
          </p:cNvSpPr>
          <p:nvPr>
            <p:ph type="title"/>
          </p:nvPr>
        </p:nvSpPr>
        <p:spPr/>
        <p:txBody>
          <a:bodyPr/>
          <a:lstStyle/>
          <a:p>
            <a:r>
              <a:rPr lang="en-US" dirty="0">
                <a:latin typeface="Arial" charset="0"/>
                <a:cs typeface="Times New Roman" charset="0"/>
              </a:rPr>
              <a:t>Dimensional Modelling exercise</a:t>
            </a:r>
            <a:endParaRPr lang="en-US" dirty="0"/>
          </a:p>
        </p:txBody>
      </p:sp>
      <p:pic>
        <p:nvPicPr>
          <p:cNvPr id="4" name="Picture 3">
            <a:extLst>
              <a:ext uri="{FF2B5EF4-FFF2-40B4-BE49-F238E27FC236}">
                <a16:creationId xmlns:a16="http://schemas.microsoft.com/office/drawing/2014/main" id="{5FFF8E53-7AD5-CD31-A49E-1574C143CA8A}"/>
              </a:ext>
            </a:extLst>
          </p:cNvPr>
          <p:cNvPicPr>
            <a:picLocks noChangeAspect="1"/>
          </p:cNvPicPr>
          <p:nvPr/>
        </p:nvPicPr>
        <p:blipFill>
          <a:blip r:embed="rId3"/>
          <a:stretch>
            <a:fillRect/>
          </a:stretch>
        </p:blipFill>
        <p:spPr>
          <a:xfrm>
            <a:off x="1012829" y="1157140"/>
            <a:ext cx="10239367" cy="4543719"/>
          </a:xfrm>
          <a:prstGeom prst="rect">
            <a:avLst/>
          </a:prstGeom>
        </p:spPr>
      </p:pic>
    </p:spTree>
    <p:extLst>
      <p:ext uri="{BB962C8B-B14F-4D97-AF65-F5344CB8AC3E}">
        <p14:creationId xmlns:p14="http://schemas.microsoft.com/office/powerpoint/2010/main" val="32587790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E0CFA-A786-0785-9D3B-C6A13D9791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D9FB72-0501-2767-5A68-66BC31909E1D}"/>
              </a:ext>
            </a:extLst>
          </p:cNvPr>
          <p:cNvSpPr>
            <a:spLocks noGrp="1"/>
          </p:cNvSpPr>
          <p:nvPr>
            <p:ph type="title"/>
          </p:nvPr>
        </p:nvSpPr>
        <p:spPr/>
        <p:txBody>
          <a:bodyPr/>
          <a:lstStyle/>
          <a:p>
            <a:r>
              <a:rPr lang="en-US" dirty="0">
                <a:latin typeface="Arial" charset="0"/>
                <a:cs typeface="Times New Roman" charset="0"/>
              </a:rPr>
              <a:t>Dimensional Modelling exercise</a:t>
            </a:r>
            <a:endParaRPr lang="en-US" dirty="0"/>
          </a:p>
        </p:txBody>
      </p:sp>
      <p:pic>
        <p:nvPicPr>
          <p:cNvPr id="5" name="Picture 4">
            <a:extLst>
              <a:ext uri="{FF2B5EF4-FFF2-40B4-BE49-F238E27FC236}">
                <a16:creationId xmlns:a16="http://schemas.microsoft.com/office/drawing/2014/main" id="{302904AF-9D67-FB72-F1D8-B5E32DC6B20C}"/>
              </a:ext>
            </a:extLst>
          </p:cNvPr>
          <p:cNvPicPr>
            <a:picLocks noChangeAspect="1"/>
          </p:cNvPicPr>
          <p:nvPr/>
        </p:nvPicPr>
        <p:blipFill>
          <a:blip r:embed="rId3"/>
          <a:stretch>
            <a:fillRect/>
          </a:stretch>
        </p:blipFill>
        <p:spPr>
          <a:xfrm>
            <a:off x="189089" y="1283926"/>
            <a:ext cx="11886847" cy="3729498"/>
          </a:xfrm>
          <a:prstGeom prst="rect">
            <a:avLst/>
          </a:prstGeom>
        </p:spPr>
      </p:pic>
    </p:spTree>
    <p:extLst>
      <p:ext uri="{BB962C8B-B14F-4D97-AF65-F5344CB8AC3E}">
        <p14:creationId xmlns:p14="http://schemas.microsoft.com/office/powerpoint/2010/main" val="35554778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56B07-9832-933A-79AD-27AF1B98C8DE}"/>
            </a:ext>
          </a:extLst>
        </p:cNvPr>
        <p:cNvGrpSpPr/>
        <p:nvPr/>
      </p:nvGrpSpPr>
      <p:grpSpPr>
        <a:xfrm>
          <a:off x="0" y="0"/>
          <a:ext cx="0" cy="0"/>
          <a:chOff x="0" y="0"/>
          <a:chExt cx="0" cy="0"/>
        </a:xfrm>
      </p:grpSpPr>
      <p:graphicFrame>
        <p:nvGraphicFramePr>
          <p:cNvPr id="117762" name="Object 2">
            <a:extLst>
              <a:ext uri="{FF2B5EF4-FFF2-40B4-BE49-F238E27FC236}">
                <a16:creationId xmlns:a16="http://schemas.microsoft.com/office/drawing/2014/main" id="{0D41F35E-1C80-21D9-D347-AEF3CFE80D88}"/>
              </a:ext>
            </a:extLst>
          </p:cNvPr>
          <p:cNvGraphicFramePr>
            <a:graphicFrameLocks/>
          </p:cNvGraphicFramePr>
          <p:nvPr/>
        </p:nvGraphicFramePr>
        <p:xfrm>
          <a:off x="1916167" y="1544647"/>
          <a:ext cx="8358187" cy="4700587"/>
        </p:xfrm>
        <a:graphic>
          <a:graphicData uri="http://schemas.openxmlformats.org/presentationml/2006/ole">
            <mc:AlternateContent xmlns:mc="http://schemas.openxmlformats.org/markup-compatibility/2006">
              <mc:Choice xmlns:v="urn:schemas-microsoft-com:vml" Requires="v">
                <p:oleObj name="Visio" r:id="rId3" imgW="8844055" imgH="4711772" progId="Visio.Drawing.11">
                  <p:embed/>
                </p:oleObj>
              </mc:Choice>
              <mc:Fallback>
                <p:oleObj name="Visio" r:id="rId3" imgW="8844055" imgH="4711772" progId="Visio.Drawing.11">
                  <p:embed/>
                  <p:pic>
                    <p:nvPicPr>
                      <p:cNvPr id="117762"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167" y="1544647"/>
                        <a:ext cx="8358187" cy="4700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7763" name="Rectangle 3">
            <a:extLst>
              <a:ext uri="{FF2B5EF4-FFF2-40B4-BE49-F238E27FC236}">
                <a16:creationId xmlns:a16="http://schemas.microsoft.com/office/drawing/2014/main" id="{35537411-0EB6-2ADC-E906-D1CC0CD11892}"/>
              </a:ext>
            </a:extLst>
          </p:cNvPr>
          <p:cNvSpPr>
            <a:spLocks noGrp="1" noChangeArrowheads="1"/>
          </p:cNvSpPr>
          <p:nvPr>
            <p:ph type="title"/>
          </p:nvPr>
        </p:nvSpPr>
        <p:spPr>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92075" tIns="46038" rIns="92075" bIns="46038"/>
          <a:lstStyle/>
          <a:p>
            <a:r>
              <a:rPr lang="en-US" sz="3200" dirty="0">
                <a:latin typeface="Arial" charset="0"/>
                <a:cs typeface="Times New Roman" charset="0"/>
              </a:rPr>
              <a:t>Solution: </a:t>
            </a:r>
            <a:r>
              <a:rPr lang="en-US" dirty="0">
                <a:latin typeface="Arial" charset="0"/>
                <a:cs typeface="Times New Roman" charset="0"/>
              </a:rPr>
              <a:t>Dimensional Modelling exercise</a:t>
            </a:r>
            <a:endParaRPr lang="en-US" sz="3200" dirty="0">
              <a:latin typeface="Arial" charset="0"/>
            </a:endParaRPr>
          </a:p>
        </p:txBody>
      </p:sp>
    </p:spTree>
    <p:extLst>
      <p:ext uri="{BB962C8B-B14F-4D97-AF65-F5344CB8AC3E}">
        <p14:creationId xmlns:p14="http://schemas.microsoft.com/office/powerpoint/2010/main" val="3476437881"/>
      </p:ext>
    </p:extLst>
  </p:cSld>
  <p:clrMapOvr>
    <a:masterClrMapping/>
  </p:clrMapOvr>
</p:sld>
</file>

<file path=ppt/theme/theme1.xml><?xml version="1.0" encoding="utf-8"?>
<a:theme xmlns:a="http://schemas.openxmlformats.org/drawingml/2006/main" name="Pre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175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2020" id="{079322EE-D30C-7A43-B80C-6C1206295771}" vid="{4938BE91-AE36-6D45-87A4-5C0FA81055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162939</TotalTime>
  <Words>23457</Words>
  <Application>Microsoft Macintosh PowerPoint</Application>
  <PresentationFormat>Widescreen</PresentationFormat>
  <Paragraphs>2658</Paragraphs>
  <Slides>168</Slides>
  <Notes>153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5</vt:i4>
      </vt:variant>
      <vt:variant>
        <vt:lpstr>Slide Titles</vt:lpstr>
      </vt:variant>
      <vt:variant>
        <vt:i4>168</vt:i4>
      </vt:variant>
    </vt:vector>
  </HeadingPairs>
  <TitlesOfParts>
    <vt:vector size="187" baseType="lpstr">
      <vt:lpstr>ＭＳ Ｐゴシック</vt:lpstr>
      <vt:lpstr>Apple Color Emoji</vt:lpstr>
      <vt:lpstr>Arial</vt:lpstr>
      <vt:lpstr>Arial Narrow</vt:lpstr>
      <vt:lpstr>ArialMT</vt:lpstr>
      <vt:lpstr>Calibri</vt:lpstr>
      <vt:lpstr>Courier</vt:lpstr>
      <vt:lpstr>MS Shell Dlg 2</vt:lpstr>
      <vt:lpstr>Times New Roman</vt:lpstr>
      <vt:lpstr>Verdana Ref</vt:lpstr>
      <vt:lpstr>Wingdings</vt:lpstr>
      <vt:lpstr>Wingdings 2</vt:lpstr>
      <vt:lpstr>Wingdings 3</vt:lpstr>
      <vt:lpstr>Pres2020</vt:lpstr>
      <vt:lpstr>Document</vt:lpstr>
      <vt:lpstr>Photo Editor Photo</vt:lpstr>
      <vt:lpstr>Visio</vt:lpstr>
      <vt:lpstr>MS Org Chart</vt:lpstr>
      <vt:lpstr>Clip</vt:lpstr>
      <vt:lpstr>Business-Oriented Data Modelling Masterclass –  Balancing Engagement, Agility, and Complexity  Presented by Adept Events and Clariteq Systems Consulting  Alec Sharp Consultant Clariteq Systems Consulting Ltd. West Vancouver, BC, Canada asharp@clariteq.com www.clariteq.com  </vt:lpstr>
      <vt:lpstr>Instructor / course developer background…</vt:lpstr>
      <vt:lpstr>Clariteq – small, husband &amp; wife company, global clients</vt:lpstr>
      <vt:lpstr>Background for this course</vt:lpstr>
      <vt:lpstr>Overview and logistics</vt:lpstr>
      <vt:lpstr>What is a Concept Model / Business Object Model / Domain Model…?</vt:lpstr>
      <vt:lpstr>A better looking version of the model on the previous slide</vt:lpstr>
      <vt:lpstr>Case study – Concept Model, Services, Use Cases, Business Processes</vt:lpstr>
      <vt:lpstr>Case study – Concept Model, Services, Use Cases</vt:lpstr>
      <vt:lpstr>Building your initial Concept Model, step-by-step</vt:lpstr>
      <vt:lpstr>"Terminology Analysis" – usually a great place to start</vt:lpstr>
      <vt:lpstr>3 – Identify synonyms and select a term to use for the initiative</vt:lpstr>
      <vt:lpstr>4 – Agree on a "good enough" definition" and important constraints</vt:lpstr>
      <vt:lpstr>Business Object Model Version 1; not perfect, but a good start</vt:lpstr>
      <vt:lpstr>Just boxes and lines, but raises important questions</vt:lpstr>
      <vt:lpstr>9 – State each relationship forcefully as an assertion, and challenge it</vt:lpstr>
      <vt:lpstr>9 – Revised assertions from challenges</vt:lpstr>
      <vt:lpstr>10 – redraw the Business Object Model based on revised assertions</vt:lpstr>
      <vt:lpstr>11 – Collect some (not all!) attributes</vt:lpstr>
      <vt:lpstr>12 – Identify Services (Events) then Use Cases / User Stories</vt:lpstr>
      <vt:lpstr>Note – "User Story" and "Use Case" are not so different</vt:lpstr>
      <vt:lpstr>Clarify scope of the new process and identify participants</vt:lpstr>
      <vt:lpstr>The initial, business-friendly workflow model</vt:lpstr>
      <vt:lpstr>Then detail showing where use cases &amp; services fit</vt:lpstr>
      <vt:lpstr>Mission accomplished! Conclusions:</vt:lpstr>
      <vt:lpstr>Data Models in an integrated, model-based framework</vt:lpstr>
      <vt:lpstr>Everything relies on the Concept Model / Data Model</vt:lpstr>
      <vt:lpstr>With progressive detail, Concept Modelling supports Agile</vt:lpstr>
      <vt:lpstr>Techniques and methodologies</vt:lpstr>
      <vt:lpstr>A blank slide to maintain balance and page numbering</vt:lpstr>
      <vt:lpstr>Overview and logistics</vt:lpstr>
      <vt:lpstr>The basics: ERA – Entities</vt:lpstr>
      <vt:lpstr>Naming and definition – the essence of Concept Modelling</vt:lpstr>
      <vt:lpstr>Concept Modelling principles</vt:lpstr>
      <vt:lpstr>The basics – ERA – Relationships</vt:lpstr>
      <vt:lpstr>Relationship cardinality (maximum cardinality)</vt:lpstr>
      <vt:lpstr>Relationships – state as assertions</vt:lpstr>
      <vt:lpstr>Discussion – state as assertions, identify incorrect ones</vt:lpstr>
      <vt:lpstr>The basics: ERA – Attributes</vt:lpstr>
      <vt:lpstr>Summary – three types of data models</vt:lpstr>
      <vt:lpstr>For reference – the Information Engineering symbol set</vt:lpstr>
      <vt:lpstr>A natural progression</vt:lpstr>
      <vt:lpstr>Different ways to get started</vt:lpstr>
      <vt:lpstr>Some advice on starting the concept model</vt:lpstr>
      <vt:lpstr>Starting a Concept Model bottom-up</vt:lpstr>
      <vt:lpstr>Exercise 1: building an initial Concept Model</vt:lpstr>
      <vt:lpstr>Workshop example</vt:lpstr>
      <vt:lpstr>Identifying Entities – three common errors</vt:lpstr>
      <vt:lpstr>Types vs. Instances example</vt:lpstr>
      <vt:lpstr>Types vs. Instances – “What do you mean by a Bus?”</vt:lpstr>
      <vt:lpstr>“What do you mean by a Bus?”</vt:lpstr>
      <vt:lpstr>Never be afraid to ask “What do you mean by…?”</vt:lpstr>
      <vt:lpstr>Discussion – good Entity or not?</vt:lpstr>
      <vt:lpstr>Discussion – good Entity or not?</vt:lpstr>
      <vt:lpstr>Entity definition – bad example then a good format</vt:lpstr>
      <vt:lpstr>Entity definition - start by opening minds</vt:lpstr>
      <vt:lpstr>Starting an Entity definition</vt:lpstr>
      <vt:lpstr>Starting an Entity definition</vt:lpstr>
      <vt:lpstr>Defining the Entity "Employee" – "Worker"</vt:lpstr>
      <vt:lpstr>Another example – starting an entity definition for Task</vt:lpstr>
      <vt:lpstr>Another example – starting an entity definition for Task</vt:lpstr>
      <vt:lpstr>Now we have definitions – it's "safe" to draw the ER model</vt:lpstr>
      <vt:lpstr>"Demonstrate the Data"</vt:lpstr>
      <vt:lpstr>Relationships – a few more points</vt:lpstr>
      <vt:lpstr>1:1 relationships – almost always an error!</vt:lpstr>
      <vt:lpstr>Future-proofing – "Challenge the Ones"</vt:lpstr>
      <vt:lpstr>Relationship optionality (logical models only)</vt:lpstr>
      <vt:lpstr>Don't forget the four Ds of Data Modelling</vt:lpstr>
      <vt:lpstr>Overview and logistics</vt:lpstr>
      <vt:lpstr>Phase 2 of three phases in data modelling</vt:lpstr>
      <vt:lpstr>From conceptual to initial logical</vt:lpstr>
      <vt:lpstr>A simple Concept Model to Logical Data Model example</vt:lpstr>
      <vt:lpstr>Another Concept to Logical example, drawn top-down</vt:lpstr>
      <vt:lpstr>World's shortest course on normalisation</vt:lpstr>
      <vt:lpstr>For reference – Contextual, Conceptual, &amp; Logical models</vt:lpstr>
      <vt:lpstr>Self-study exercise – from conceptual to logical </vt:lpstr>
      <vt:lpstr>Entity types – kernels</vt:lpstr>
      <vt:lpstr>Entity types – characteristics</vt:lpstr>
      <vt:lpstr>Entity types – associatives</vt:lpstr>
      <vt:lpstr>Associatives – notes</vt:lpstr>
      <vt:lpstr>Entity types – reference or type</vt:lpstr>
      <vt:lpstr>Graphic guidelines – the “no dead crows” principle</vt:lpstr>
      <vt:lpstr>Summary – entity types and conventions</vt:lpstr>
      <vt:lpstr>What works for Dimensional Models doesn't for E-R Models</vt:lpstr>
      <vt:lpstr>Two sides of the house</vt:lpstr>
      <vt:lpstr>Dimensional models</vt:lpstr>
      <vt:lpstr>Dimensional models</vt:lpstr>
      <vt:lpstr>From ERD to Dimensional Model</vt:lpstr>
      <vt:lpstr>A Dimensional Model is essentially a "flattened" ERD</vt:lpstr>
      <vt:lpstr>From ERD to Dimensional Model</vt:lpstr>
      <vt:lpstr>The Fact will be some low-level associative or characteristic</vt:lpstr>
      <vt:lpstr>Entities at the far side of a 1:M can't be included</vt:lpstr>
      <vt:lpstr>Entities "flattened" into Dimensions</vt:lpstr>
      <vt:lpstr>Self-study Dimensional Modelling exercise</vt:lpstr>
      <vt:lpstr>Dimensional Modelling exercise</vt:lpstr>
      <vt:lpstr>Dimensional Modelling exercise</vt:lpstr>
      <vt:lpstr>Dimensional Modelling exercise</vt:lpstr>
      <vt:lpstr>Dimensional Modelling exercise</vt:lpstr>
      <vt:lpstr>Solution: Dimensional Modelling exercise</vt:lpstr>
      <vt:lpstr>This slide left blank to maintain balance in the universe</vt:lpstr>
      <vt:lpstr>Interesting structures</vt:lpstr>
      <vt:lpstr>Exercise: libraries and bookstores</vt:lpstr>
      <vt:lpstr>The big difference - the "Types vs Instances" issue</vt:lpstr>
      <vt:lpstr>Solution: differences and notes</vt:lpstr>
      <vt:lpstr>Solution: libraries and bookstores</vt:lpstr>
      <vt:lpstr>Handling “vectors” of attributes</vt:lpstr>
      <vt:lpstr>Modelling vectors</vt:lpstr>
      <vt:lpstr>Modelling vectors – solution</vt:lpstr>
      <vt:lpstr>Recursion</vt:lpstr>
      <vt:lpstr>Recursion - recognising the data structure</vt:lpstr>
      <vt:lpstr>Recursive 1:1 relationships</vt:lpstr>
      <vt:lpstr>Recursive 1:M relationships</vt:lpstr>
      <vt:lpstr>Recursive M:M relationships</vt:lpstr>
      <vt:lpstr>Future-proofing – "Avoid fixed hierarchies"</vt:lpstr>
      <vt:lpstr>Supertypes and subtypes </vt:lpstr>
      <vt:lpstr>Generalisation vs. subtyping</vt:lpstr>
      <vt:lpstr>Subtyping - alternative formats</vt:lpstr>
      <vt:lpstr>Don't confuse “roles” and “subtypes”</vt:lpstr>
      <vt:lpstr>An example with supertype, subtypes, and roles</vt:lpstr>
      <vt:lpstr>When to generalise</vt:lpstr>
      <vt:lpstr>Don't generalise too soon</vt:lpstr>
      <vt:lpstr>Combining recursion and generalisation</vt:lpstr>
      <vt:lpstr>Meeting a new requirement…</vt:lpstr>
      <vt:lpstr>Example – meeting a new requirement</vt:lpstr>
      <vt:lpstr>If time permits, an exercise with subtyping, recursion, &amp; rules</vt:lpstr>
      <vt:lpstr>Exercise work area</vt:lpstr>
      <vt:lpstr>Solution</vt:lpstr>
      <vt:lpstr>Exercise: stock exchange trading</vt:lpstr>
      <vt:lpstr>Sample Instance Model</vt:lpstr>
      <vt:lpstr>Assertions and clarifications</vt:lpstr>
      <vt:lpstr>Possible entities for the Stock Exchange model</vt:lpstr>
      <vt:lpstr>Initial Concept Model for Stock Exchange Trading</vt:lpstr>
      <vt:lpstr>Second iteration Concept Model for Stock Exchange Trading</vt:lpstr>
      <vt:lpstr>An important constraint to check for</vt:lpstr>
      <vt:lpstr>Don't generalise too soon! Specifics first, generalisation later </vt:lpstr>
      <vt:lpstr>Complete solution: stock exchange trading</vt:lpstr>
      <vt:lpstr>Modelling time, history, and change</vt:lpstr>
      <vt:lpstr>History in data models</vt:lpstr>
      <vt:lpstr>Exercise: a flawed model including time dependent data</vt:lpstr>
      <vt:lpstr>A spot for you to think about that "Title Price" model</vt:lpstr>
      <vt:lpstr>Solution – what was wrong with the flawed model?</vt:lpstr>
      <vt:lpstr>Best solution: time dependent data</vt:lpstr>
      <vt:lpstr>Future-proofing – "Avoid a fixed number of repeating attributes"</vt:lpstr>
      <vt:lpstr>Two important time concepts</vt:lpstr>
      <vt:lpstr>Change and correction</vt:lpstr>
      <vt:lpstr>Change and correction solution</vt:lpstr>
      <vt:lpstr>Four approaches to time dependent data</vt:lpstr>
      <vt:lpstr>Time dependent data – key points</vt:lpstr>
      <vt:lpstr>Rules on relationships and associations</vt:lpstr>
      <vt:lpstr>Four key points about complex associations </vt:lpstr>
      <vt:lpstr>A quick exercise… </vt:lpstr>
      <vt:lpstr>First, record independent relationships</vt:lpstr>
      <vt:lpstr>Then, associate the associatives </vt:lpstr>
      <vt:lpstr>Fourth Normal Form and Fifth Normal Form</vt:lpstr>
      <vt:lpstr>More possibilities…</vt:lpstr>
      <vt:lpstr>This slide added to maintain balance in the universe</vt:lpstr>
      <vt:lpstr>Presentation techniques for data modellers</vt:lpstr>
      <vt:lpstr>Presentations – my “new Customer data model” experience…</vt:lpstr>
      <vt:lpstr>It's a story, so storyboard it</vt:lpstr>
      <vt:lpstr>Presenting data models</vt:lpstr>
      <vt:lpstr>Storyboard &amp; 1st point for the "Flight Data Model" presentation</vt:lpstr>
      <vt:lpstr>"Flight Data Model"</vt:lpstr>
      <vt:lpstr>"Flight Data Model"</vt:lpstr>
      <vt:lpstr>"Flight Data Model"</vt:lpstr>
      <vt:lpstr>"Flight Data Model"</vt:lpstr>
      <vt:lpstr>The five techniques that really matter</vt:lpstr>
      <vt:lpstr>Other courses for analysts by Alec Sharp</vt:lpstr>
      <vt:lpstr>Thank you – stay in touch!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Alec Sharp</dc:creator>
  <cp:keywords/>
  <dc:description/>
  <cp:lastModifiedBy>Alec Sharp</cp:lastModifiedBy>
  <cp:revision>1054</cp:revision>
  <cp:lastPrinted>2026-01-21T06:04:24Z</cp:lastPrinted>
  <dcterms:created xsi:type="dcterms:W3CDTF">2020-06-04T06:08:07Z</dcterms:created>
  <dcterms:modified xsi:type="dcterms:W3CDTF">2026-05-12T05:31:03Z</dcterms:modified>
  <cp:category/>
</cp:coreProperties>
</file>